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51"/>
  </p:notesMasterIdLst>
  <p:handoutMasterIdLst>
    <p:handoutMasterId r:id="rId152"/>
  </p:handoutMasterIdLst>
  <p:sldIdLst>
    <p:sldId id="258" r:id="rId2"/>
    <p:sldId id="643" r:id="rId3"/>
    <p:sldId id="650" r:id="rId4"/>
    <p:sldId id="684" r:id="rId5"/>
    <p:sldId id="629" r:id="rId6"/>
    <p:sldId id="685" r:id="rId7"/>
    <p:sldId id="679" r:id="rId8"/>
    <p:sldId id="676" r:id="rId9"/>
    <p:sldId id="719" r:id="rId10"/>
    <p:sldId id="720" r:id="rId11"/>
    <p:sldId id="716" r:id="rId12"/>
    <p:sldId id="717" r:id="rId13"/>
    <p:sldId id="718" r:id="rId14"/>
    <p:sldId id="721" r:id="rId15"/>
    <p:sldId id="677" r:id="rId16"/>
    <p:sldId id="683" r:id="rId17"/>
    <p:sldId id="713" r:id="rId18"/>
    <p:sldId id="714" r:id="rId19"/>
    <p:sldId id="715" r:id="rId20"/>
    <p:sldId id="627" r:id="rId21"/>
    <p:sldId id="628" r:id="rId22"/>
    <p:sldId id="647" r:id="rId23"/>
    <p:sldId id="648" r:id="rId24"/>
    <p:sldId id="646" r:id="rId25"/>
    <p:sldId id="527" r:id="rId26"/>
    <p:sldId id="531" r:id="rId27"/>
    <p:sldId id="722" r:id="rId28"/>
    <p:sldId id="529" r:id="rId29"/>
    <p:sldId id="459" r:id="rId30"/>
    <p:sldId id="530" r:id="rId31"/>
    <p:sldId id="609" r:id="rId32"/>
    <p:sldId id="645" r:id="rId33"/>
    <p:sldId id="672" r:id="rId34"/>
    <p:sldId id="726" r:id="rId35"/>
    <p:sldId id="727" r:id="rId36"/>
    <p:sldId id="728" r:id="rId37"/>
    <p:sldId id="729" r:id="rId38"/>
    <p:sldId id="730" r:id="rId39"/>
    <p:sldId id="731" r:id="rId40"/>
    <p:sldId id="595" r:id="rId41"/>
    <p:sldId id="568" r:id="rId42"/>
    <p:sldId id="737" r:id="rId43"/>
    <p:sldId id="764" r:id="rId44"/>
    <p:sldId id="763" r:id="rId45"/>
    <p:sldId id="760" r:id="rId46"/>
    <p:sldId id="761" r:id="rId47"/>
    <p:sldId id="736" r:id="rId48"/>
    <p:sldId id="596" r:id="rId49"/>
    <p:sldId id="569" r:id="rId50"/>
    <p:sldId id="570" r:id="rId51"/>
    <p:sldId id="578" r:id="rId52"/>
    <p:sldId id="597" r:id="rId53"/>
    <p:sldId id="598" r:id="rId54"/>
    <p:sldId id="670" r:id="rId55"/>
    <p:sldId id="723" r:id="rId56"/>
    <p:sldId id="657" r:id="rId57"/>
    <p:sldId id="575" r:id="rId58"/>
    <p:sldId id="656" r:id="rId59"/>
    <p:sldId id="652" r:id="rId60"/>
    <p:sldId id="653" r:id="rId61"/>
    <p:sldId id="654" r:id="rId62"/>
    <p:sldId id="655" r:id="rId63"/>
    <p:sldId id="632" r:id="rId64"/>
    <p:sldId id="580" r:id="rId65"/>
    <p:sldId id="573" r:id="rId66"/>
    <p:sldId id="614" r:id="rId67"/>
    <p:sldId id="613" r:id="rId68"/>
    <p:sldId id="695" r:id="rId69"/>
    <p:sldId id="696" r:id="rId70"/>
    <p:sldId id="697" r:id="rId71"/>
    <p:sldId id="698" r:id="rId72"/>
    <p:sldId id="699" r:id="rId73"/>
    <p:sldId id="700" r:id="rId74"/>
    <p:sldId id="701" r:id="rId75"/>
    <p:sldId id="702" r:id="rId76"/>
    <p:sldId id="538" r:id="rId77"/>
    <p:sldId id="539" r:id="rId78"/>
    <p:sldId id="540" r:id="rId79"/>
    <p:sldId id="703" r:id="rId80"/>
    <p:sldId id="704" r:id="rId81"/>
    <p:sldId id="705" r:id="rId82"/>
    <p:sldId id="471" r:id="rId83"/>
    <p:sldId id="734" r:id="rId84"/>
    <p:sldId id="735" r:id="rId85"/>
    <p:sldId id="680" r:id="rId86"/>
    <p:sldId id="706" r:id="rId87"/>
    <p:sldId id="607" r:id="rId88"/>
    <p:sldId id="594" r:id="rId89"/>
    <p:sldId id="624" r:id="rId90"/>
    <p:sldId id="661" r:id="rId91"/>
    <p:sldId id="662" r:id="rId92"/>
    <p:sldId id="663" r:id="rId93"/>
    <p:sldId id="664" r:id="rId94"/>
    <p:sldId id="665" r:id="rId95"/>
    <p:sldId id="666" r:id="rId96"/>
    <p:sldId id="543" r:id="rId97"/>
    <p:sldId id="642" r:id="rId98"/>
    <p:sldId id="623" r:id="rId99"/>
    <p:sldId id="612" r:id="rId100"/>
    <p:sldId id="641" r:id="rId101"/>
    <p:sldId id="547" r:id="rId102"/>
    <p:sldId id="634" r:id="rId103"/>
    <p:sldId id="635" r:id="rId104"/>
    <p:sldId id="636" r:id="rId105"/>
    <p:sldId id="659" r:id="rId106"/>
    <p:sldId id="638" r:id="rId107"/>
    <p:sldId id="639" r:id="rId108"/>
    <p:sldId id="601" r:id="rId109"/>
    <p:sldId id="694" r:id="rId110"/>
    <p:sldId id="682" r:id="rId111"/>
    <p:sldId id="566" r:id="rId112"/>
    <p:sldId id="567" r:id="rId113"/>
    <p:sldId id="565" r:id="rId114"/>
    <p:sldId id="690" r:id="rId115"/>
    <p:sldId id="532" r:id="rId116"/>
    <p:sldId id="631" r:id="rId117"/>
    <p:sldId id="681" r:id="rId118"/>
    <p:sldId id="625" r:id="rId119"/>
    <p:sldId id="626" r:id="rId120"/>
    <p:sldId id="602" r:id="rId121"/>
    <p:sldId id="590" r:id="rId122"/>
    <p:sldId id="591" r:id="rId123"/>
    <p:sldId id="592" r:id="rId124"/>
    <p:sldId id="633" r:id="rId125"/>
    <p:sldId id="551" r:id="rId126"/>
    <p:sldId id="669" r:id="rId127"/>
    <p:sldId id="615" r:id="rId128"/>
    <p:sldId id="640" r:id="rId129"/>
    <p:sldId id="553" r:id="rId130"/>
    <p:sldId id="667" r:id="rId131"/>
    <p:sldId id="671" r:id="rId132"/>
    <p:sldId id="691" r:id="rId133"/>
    <p:sldId id="692" r:id="rId134"/>
    <p:sldId id="693" r:id="rId135"/>
    <p:sldId id="732" r:id="rId136"/>
    <p:sldId id="724" r:id="rId137"/>
    <p:sldId id="686" r:id="rId138"/>
    <p:sldId id="544" r:id="rId139"/>
    <p:sldId id="725" r:id="rId140"/>
    <p:sldId id="687" r:id="rId141"/>
    <p:sldId id="688" r:id="rId142"/>
    <p:sldId id="733" r:id="rId143"/>
    <p:sldId id="707" r:id="rId144"/>
    <p:sldId id="708" r:id="rId145"/>
    <p:sldId id="709" r:id="rId146"/>
    <p:sldId id="710" r:id="rId147"/>
    <p:sldId id="711" r:id="rId148"/>
    <p:sldId id="712" r:id="rId149"/>
    <p:sldId id="453" r:id="rId150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31EF533-2EE0-4AD6-BC43-3D1A7DDCD8FF}">
          <p14:sldIdLst>
            <p14:sldId id="258"/>
            <p14:sldId id="643"/>
            <p14:sldId id="650"/>
            <p14:sldId id="684"/>
            <p14:sldId id="629"/>
            <p14:sldId id="685"/>
            <p14:sldId id="679"/>
            <p14:sldId id="676"/>
            <p14:sldId id="719"/>
            <p14:sldId id="720"/>
            <p14:sldId id="716"/>
            <p14:sldId id="717"/>
            <p14:sldId id="718"/>
            <p14:sldId id="721"/>
            <p14:sldId id="677"/>
            <p14:sldId id="683"/>
            <p14:sldId id="713"/>
            <p14:sldId id="714"/>
            <p14:sldId id="715"/>
            <p14:sldId id="627"/>
            <p14:sldId id="628"/>
            <p14:sldId id="647"/>
            <p14:sldId id="648"/>
            <p14:sldId id="646"/>
            <p14:sldId id="527"/>
            <p14:sldId id="531"/>
            <p14:sldId id="722"/>
            <p14:sldId id="529"/>
            <p14:sldId id="459"/>
            <p14:sldId id="530"/>
            <p14:sldId id="609"/>
            <p14:sldId id="645"/>
            <p14:sldId id="672"/>
            <p14:sldId id="726"/>
            <p14:sldId id="727"/>
            <p14:sldId id="728"/>
            <p14:sldId id="729"/>
            <p14:sldId id="730"/>
            <p14:sldId id="731"/>
            <p14:sldId id="595"/>
            <p14:sldId id="568"/>
            <p14:sldId id="737"/>
            <p14:sldId id="764"/>
            <p14:sldId id="763"/>
            <p14:sldId id="760"/>
            <p14:sldId id="761"/>
            <p14:sldId id="736"/>
            <p14:sldId id="596"/>
            <p14:sldId id="569"/>
            <p14:sldId id="570"/>
            <p14:sldId id="578"/>
            <p14:sldId id="597"/>
            <p14:sldId id="598"/>
            <p14:sldId id="670"/>
            <p14:sldId id="723"/>
            <p14:sldId id="657"/>
            <p14:sldId id="575"/>
            <p14:sldId id="656"/>
            <p14:sldId id="652"/>
            <p14:sldId id="653"/>
            <p14:sldId id="654"/>
            <p14:sldId id="655"/>
            <p14:sldId id="632"/>
            <p14:sldId id="580"/>
            <p14:sldId id="573"/>
            <p14:sldId id="614"/>
            <p14:sldId id="613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538"/>
            <p14:sldId id="539"/>
            <p14:sldId id="540"/>
            <p14:sldId id="703"/>
            <p14:sldId id="704"/>
            <p14:sldId id="705"/>
            <p14:sldId id="471"/>
            <p14:sldId id="734"/>
            <p14:sldId id="735"/>
            <p14:sldId id="680"/>
            <p14:sldId id="706"/>
            <p14:sldId id="607"/>
            <p14:sldId id="594"/>
            <p14:sldId id="624"/>
            <p14:sldId id="661"/>
            <p14:sldId id="662"/>
            <p14:sldId id="663"/>
            <p14:sldId id="664"/>
            <p14:sldId id="665"/>
            <p14:sldId id="666"/>
            <p14:sldId id="543"/>
            <p14:sldId id="642"/>
            <p14:sldId id="623"/>
            <p14:sldId id="612"/>
            <p14:sldId id="641"/>
            <p14:sldId id="547"/>
            <p14:sldId id="634"/>
            <p14:sldId id="635"/>
            <p14:sldId id="636"/>
            <p14:sldId id="659"/>
            <p14:sldId id="638"/>
            <p14:sldId id="639"/>
            <p14:sldId id="601"/>
            <p14:sldId id="694"/>
            <p14:sldId id="682"/>
            <p14:sldId id="566"/>
            <p14:sldId id="567"/>
            <p14:sldId id="565"/>
            <p14:sldId id="690"/>
            <p14:sldId id="532"/>
            <p14:sldId id="631"/>
            <p14:sldId id="681"/>
            <p14:sldId id="625"/>
            <p14:sldId id="626"/>
            <p14:sldId id="602"/>
            <p14:sldId id="590"/>
            <p14:sldId id="591"/>
            <p14:sldId id="592"/>
            <p14:sldId id="633"/>
            <p14:sldId id="551"/>
            <p14:sldId id="669"/>
            <p14:sldId id="615"/>
            <p14:sldId id="640"/>
            <p14:sldId id="553"/>
            <p14:sldId id="667"/>
            <p14:sldId id="671"/>
            <p14:sldId id="691"/>
            <p14:sldId id="692"/>
            <p14:sldId id="693"/>
            <p14:sldId id="732"/>
            <p14:sldId id="724"/>
            <p14:sldId id="686"/>
            <p14:sldId id="544"/>
            <p14:sldId id="725"/>
            <p14:sldId id="687"/>
            <p14:sldId id="688"/>
            <p14:sldId id="733"/>
            <p14:sldId id="707"/>
            <p14:sldId id="708"/>
            <p14:sldId id="709"/>
            <p14:sldId id="710"/>
            <p14:sldId id="711"/>
            <p14:sldId id="712"/>
            <p14:sldId id="4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D76D65"/>
    <a:srgbClr val="FFFF00"/>
    <a:srgbClr val="FF99FF"/>
    <a:srgbClr val="CCCCFF"/>
    <a:srgbClr val="FF9933"/>
    <a:srgbClr val="9E36BA"/>
    <a:srgbClr val="F6F6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380" autoAdjust="0"/>
  </p:normalViewPr>
  <p:slideViewPr>
    <p:cSldViewPr>
      <p:cViewPr varScale="1">
        <p:scale>
          <a:sx n="97" d="100"/>
          <a:sy n="97" d="100"/>
        </p:scale>
        <p:origin x="95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452"/>
    </p:cViewPr>
  </p:sorterViewPr>
  <p:notesViewPr>
    <p:cSldViewPr>
      <p:cViewPr>
        <p:scale>
          <a:sx n="75" d="100"/>
          <a:sy n="75" d="100"/>
        </p:scale>
        <p:origin x="2658" y="12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&#45236;&#47928;&#49436;\WRK\Trend%20CFBC-W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814259190050605"/>
          <c:y val="3.1615747558363702E-2"/>
          <c:w val="0.7197518097207859"/>
          <c:h val="0.78813559322033899"/>
        </c:manualLayout>
      </c:layout>
      <c:scatterChart>
        <c:scatterStyle val="lineMarker"/>
        <c:varyColors val="0"/>
        <c:ser>
          <c:idx val="0"/>
          <c:order val="0"/>
          <c:tx>
            <c:v>World</c:v>
          </c:tx>
          <c:spPr>
            <a:ln w="28575">
              <a:noFill/>
            </a:ln>
          </c:spPr>
          <c:marker>
            <c:symbol val="diamond"/>
            <c:size val="7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capa!$AK$5:$AK$24</c:f>
              <c:numCache>
                <c:formatCode>#,##0_);[Red]\(#,##0\)</c:formatCode>
                <c:ptCount val="20"/>
                <c:pt idx="0">
                  <c:v>64</c:v>
                </c:pt>
                <c:pt idx="1">
                  <c:v>67</c:v>
                </c:pt>
                <c:pt idx="2">
                  <c:v>75</c:v>
                </c:pt>
                <c:pt idx="3">
                  <c:v>80</c:v>
                </c:pt>
                <c:pt idx="4">
                  <c:v>96</c:v>
                </c:pt>
                <c:pt idx="5">
                  <c:v>109</c:v>
                </c:pt>
                <c:pt idx="6">
                  <c:v>110</c:v>
                </c:pt>
                <c:pt idx="7">
                  <c:v>123</c:v>
                </c:pt>
                <c:pt idx="8">
                  <c:v>124</c:v>
                </c:pt>
                <c:pt idx="9">
                  <c:v>207</c:v>
                </c:pt>
                <c:pt idx="10">
                  <c:v>211</c:v>
                </c:pt>
                <c:pt idx="11">
                  <c:v>226</c:v>
                </c:pt>
                <c:pt idx="12">
                  <c:v>230</c:v>
                </c:pt>
                <c:pt idx="13">
                  <c:v>234</c:v>
                </c:pt>
                <c:pt idx="14">
                  <c:v>327</c:v>
                </c:pt>
                <c:pt idx="15">
                  <c:v>388</c:v>
                </c:pt>
                <c:pt idx="16">
                  <c:v>394</c:v>
                </c:pt>
                <c:pt idx="17">
                  <c:v>422</c:v>
                </c:pt>
                <c:pt idx="18">
                  <c:v>464</c:v>
                </c:pt>
                <c:pt idx="19">
                  <c:v>943</c:v>
                </c:pt>
              </c:numCache>
            </c:numRef>
          </c:xVal>
          <c:yVal>
            <c:numRef>
              <c:f>capa!$AP$5:$AP$24</c:f>
              <c:numCache>
                <c:formatCode>#,##0.0;[Red]"₩""₩"\-#,##0.0</c:formatCode>
                <c:ptCount val="20"/>
                <c:pt idx="0">
                  <c:v>3.65</c:v>
                </c:pt>
                <c:pt idx="1">
                  <c:v>3.1</c:v>
                </c:pt>
                <c:pt idx="4">
                  <c:v>4.16</c:v>
                </c:pt>
                <c:pt idx="5">
                  <c:v>3.96</c:v>
                </c:pt>
                <c:pt idx="6">
                  <c:v>4.51</c:v>
                </c:pt>
                <c:pt idx="7">
                  <c:v>5.12</c:v>
                </c:pt>
                <c:pt idx="8">
                  <c:v>4.26</c:v>
                </c:pt>
                <c:pt idx="10">
                  <c:v>5.45</c:v>
                </c:pt>
                <c:pt idx="12">
                  <c:v>5.84</c:v>
                </c:pt>
                <c:pt idx="13">
                  <c:v>6.8</c:v>
                </c:pt>
                <c:pt idx="14">
                  <c:v>7.3</c:v>
                </c:pt>
                <c:pt idx="16">
                  <c:v>7.52</c:v>
                </c:pt>
                <c:pt idx="18">
                  <c:v>7.9</c:v>
                </c:pt>
                <c:pt idx="19">
                  <c:v>7.6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D3-4061-ACCD-4DB8D1473464}"/>
            </c:ext>
          </c:extLst>
        </c:ser>
        <c:ser>
          <c:idx val="1"/>
          <c:order val="1"/>
          <c:tx>
            <c:v>Korea</c:v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capa!$AK$25:$AK$32</c:f>
              <c:numCache>
                <c:formatCode>General</c:formatCode>
                <c:ptCount val="8"/>
                <c:pt idx="0">
                  <c:v>78</c:v>
                </c:pt>
                <c:pt idx="1">
                  <c:v>160</c:v>
                </c:pt>
                <c:pt idx="2">
                  <c:v>95</c:v>
                </c:pt>
                <c:pt idx="3">
                  <c:v>153</c:v>
                </c:pt>
                <c:pt idx="4">
                  <c:v>41</c:v>
                </c:pt>
                <c:pt idx="5">
                  <c:v>200</c:v>
                </c:pt>
                <c:pt idx="6">
                  <c:v>50</c:v>
                </c:pt>
                <c:pt idx="7">
                  <c:v>504</c:v>
                </c:pt>
              </c:numCache>
            </c:numRef>
          </c:xVal>
          <c:yVal>
            <c:numRef>
              <c:f>capa!$AP$25:$AP$32</c:f>
              <c:numCache>
                <c:formatCode>General</c:formatCode>
                <c:ptCount val="8"/>
                <c:pt idx="0">
                  <c:v>3.95</c:v>
                </c:pt>
                <c:pt idx="1">
                  <c:v>4.97</c:v>
                </c:pt>
                <c:pt idx="2">
                  <c:v>3.8</c:v>
                </c:pt>
                <c:pt idx="3">
                  <c:v>4.97</c:v>
                </c:pt>
                <c:pt idx="4">
                  <c:v>3.74</c:v>
                </c:pt>
                <c:pt idx="5">
                  <c:v>5.67</c:v>
                </c:pt>
                <c:pt idx="6">
                  <c:v>3</c:v>
                </c:pt>
                <c:pt idx="7">
                  <c:v>7.1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D3-4061-ACCD-4DB8D1473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2485648"/>
        <c:axId val="543334544"/>
      </c:scatterChart>
      <c:valAx>
        <c:axId val="292485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Capacity [MWth]</a:t>
                </a:r>
              </a:p>
            </c:rich>
          </c:tx>
          <c:layout>
            <c:manualLayout>
              <c:xMode val="edge"/>
              <c:yMode val="edge"/>
              <c:x val="0.36297828335056875"/>
              <c:y val="0.90508473367823938"/>
            </c:manualLayout>
          </c:layout>
          <c:overlay val="0"/>
          <c:spPr>
            <a:noFill/>
            <a:ln w="25400">
              <a:noFill/>
            </a:ln>
          </c:spPr>
        </c:title>
        <c:numFmt formatCode="#,##0_);[Red]\(#,##0\)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543334544"/>
        <c:crosses val="autoZero"/>
        <c:crossBetween val="midCat"/>
      </c:valAx>
      <c:valAx>
        <c:axId val="543334544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altLang="en-US"/>
                  <a:t>Bed depth [m]</a:t>
                </a:r>
              </a:p>
            </c:rich>
          </c:tx>
          <c:layout>
            <c:manualLayout>
              <c:xMode val="edge"/>
              <c:yMode val="edge"/>
              <c:x val="1.344364012409514E-2"/>
              <c:y val="0.27288121242909152"/>
            </c:manualLayout>
          </c:layout>
          <c:overlay val="0"/>
          <c:spPr>
            <a:noFill/>
            <a:ln w="25400">
              <a:noFill/>
            </a:ln>
          </c:spPr>
        </c:title>
        <c:numFmt formatCode="#,##0.0;[Red]&quot;₩&quot;&quot;₩&quot;\-#,##0.0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ko-KR"/>
          </a:p>
        </c:txPr>
        <c:crossAx val="292485648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9286452947259569"/>
          <c:y val="0.54406784041638256"/>
          <c:w val="9.2037228541882121E-2"/>
          <c:h val="0.1033899709904683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47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6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ko-KR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0.75375</cdr:x>
      <cdr:y>0.75675</cdr:y>
    </cdr:from>
    <cdr:to>
      <cdr:x>0.81741</cdr:x>
      <cdr:y>0.80457</cdr:y>
    </cdr:to>
    <cdr:sp macro="" textlink="">
      <cdr:nvSpPr>
        <cdr:cNvPr id="2049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6942546" y="4245538"/>
          <a:ext cx="586314" cy="26827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rgbClr xmlns:mc="http://schemas.openxmlformats.org/markup-compatibility/2006" val="FFFFFF" mc:Ignorable="a14" a14:legacySpreadsheetColorIndex="9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xmlns:mc="http://schemas.openxmlformats.org/markup-compatibility/2006" val="000000" mc:Ignorable="a14" a14:legacySpreadsheetColorIndex="64"/>
              </a:solidFill>
              <a:miter lim="800000"/>
              <a:headEnd/>
              <a:tailEnd/>
            </a14:hiddenLine>
          </a:ext>
        </a:extLst>
      </cdr:spPr>
      <cdr:txBody>
        <a:bodyPr xmlns:a="http://schemas.openxmlformats.org/drawingml/2006/main" wrap="none" lIns="27432" tIns="32004" rIns="0" bIns="0" anchor="t" upright="1">
          <a:spAutoFit/>
        </a:bodyPr>
        <a:lstStyle xmlns:a="http://schemas.openxmlformats.org/drawingml/2006/main"/>
        <a:p xmlns:a="http://schemas.openxmlformats.org/drawingml/2006/main">
          <a:pPr algn="l" rtl="0">
            <a:defRPr sz="1000"/>
          </a:pPr>
          <a:r>
            <a:rPr lang="en-US" altLang="ko-KR" sz="1600" b="0" i="0" u="none" strike="noStrike" baseline="0">
              <a:solidFill>
                <a:srgbClr val="000000"/>
              </a:solidFill>
              <a:latin typeface="Arial"/>
              <a:cs typeface="Arial"/>
            </a:rPr>
            <a:t>Fbc-w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9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9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fld id="{E1435AC3-CB03-478A-A9E5-EF37D904DB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4498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4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9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9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01A77C31-1390-466A-AB65-96279B3FA4B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80678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895" indent="-285729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2915" indent="-228583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081" indent="-228583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248" indent="-228583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579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C4E156F2-2B32-423A-8D99-687FB2A2D17F}" type="slidenum">
              <a:rPr lang="en-US" altLang="ko-KR" smtClean="0">
                <a:latin typeface="Times New Roman" pitchFamily="18" charset="0"/>
              </a:rPr>
              <a:pPr eaLnBrk="1" hangingPunct="1"/>
              <a:t>1</a:t>
            </a:fld>
            <a:endParaRPr lang="en-US" altLang="ko-KR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>
                <a:latin typeface="굴림" charset="-127"/>
                <a:ea typeface="굴림" charset="-127"/>
              </a:rPr>
              <a:t>산업용 보일러의 운전특성을 요약하였다</a:t>
            </a:r>
            <a:r>
              <a:rPr lang="en-US" altLang="ko-KR">
                <a:latin typeface="굴림" charset="-127"/>
                <a:ea typeface="굴림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41993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구심력 관점으로 보면 </a:t>
            </a:r>
            <a:r>
              <a:rPr lang="en-US" altLang="ko-KR" dirty="0" err="1"/>
              <a:t>Vr</a:t>
            </a:r>
            <a:r>
              <a:rPr lang="ko-KR" altLang="en-US" dirty="0"/>
              <a:t>이 안쪽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216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구심력 관점으로 보면 </a:t>
            </a:r>
            <a:r>
              <a:rPr lang="en-US" altLang="ko-KR" dirty="0" err="1"/>
              <a:t>Vr</a:t>
            </a:r>
            <a:r>
              <a:rPr lang="ko-KR" altLang="en-US" dirty="0"/>
              <a:t>이 안쪽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603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Changing speed only its not a </a:t>
            </a:r>
            <a:r>
              <a:rPr lang="en-US" altLang="ko-KR" dirty="0" err="1"/>
              <a:t>vactor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982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1335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949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7514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7C6-C627-4576-9DB3-31A3CE1A4727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09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39775" y="833438"/>
            <a:ext cx="5556250" cy="41671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C075B-112A-4D30-991F-DF70C100E21E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4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2803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895" indent="-285729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2915" indent="-22858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081" indent="-22858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248" indent="-22858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414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579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8746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5912" indent="-22858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4E6F08F-CE05-4BE9-AA89-42545B1F677C}" type="slidenum">
              <a:rPr lang="en-US" altLang="ko-KR" smtClean="0">
                <a:latin typeface="Times New Roman" pitchFamily="18" charset="0"/>
              </a:rPr>
              <a:pPr eaLnBrk="1" hangingPunct="1"/>
              <a:t>113</a:t>
            </a:fld>
            <a:endParaRPr lang="en-US" altLang="ko-KR">
              <a:latin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5620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51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2C33C-C71F-4A61-944F-435193EDBF2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1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396" name="바닥글 개체 틀 3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59397" name="슬라이드 번호 개체 틀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4763" indent="-309524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38098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33337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28576" indent="-24762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6F2DA3-11CC-4871-B88D-59507EFB11AE}" type="slidenum">
              <a:rPr lang="ko-KR" altLang="en-US" smtClean="0"/>
              <a:pPr>
                <a:spcBef>
                  <a:spcPct val="0"/>
                </a:spcBef>
              </a:pPr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99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22A392B-2E79-4787-8C19-04F71659E499}" type="slidenum">
              <a:rPr lang="en-US" altLang="ko-KR" smtClean="0"/>
              <a:pPr>
                <a:spcBef>
                  <a:spcPct val="0"/>
                </a:spcBef>
              </a:pPr>
              <a:t>8</a:t>
            </a:fld>
            <a:endParaRPr lang="en-US" altLang="ko-KR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1MWe RDF </a:t>
            </a:r>
            <a:r>
              <a:rPr lang="ko-KR" altLang="en-US"/>
              <a:t>연소 </a:t>
            </a:r>
            <a:r>
              <a:rPr lang="en-US" altLang="ko-KR"/>
              <a:t>CFB </a:t>
            </a:r>
            <a:r>
              <a:rPr lang="ko-KR" altLang="en-US"/>
              <a:t>열병합 보일러의 공정도이다</a:t>
            </a:r>
            <a:r>
              <a:rPr lang="en-US" altLang="ko-KR"/>
              <a:t>. </a:t>
            </a:r>
            <a:r>
              <a:rPr lang="ko-KR" altLang="en-US"/>
              <a:t>보일러 설비는 연소로와 대류전열부로 구성되며 후처리 설비는 </a:t>
            </a:r>
            <a:r>
              <a:rPr lang="en-US" altLang="ko-KR"/>
              <a:t>Semi Dry Absorption Reacto, </a:t>
            </a:r>
            <a:r>
              <a:rPr lang="ko-KR" altLang="en-US"/>
              <a:t>백필터</a:t>
            </a:r>
            <a:r>
              <a:rPr lang="en-US" altLang="ko-KR"/>
              <a:t>, </a:t>
            </a:r>
            <a:r>
              <a:rPr lang="ko-KR" altLang="en-US"/>
              <a:t>세정탑</a:t>
            </a:r>
            <a:r>
              <a:rPr lang="en-US" altLang="ko-KR"/>
              <a:t>(scrubber), </a:t>
            </a:r>
            <a:r>
              <a:rPr lang="ko-KR" altLang="en-US"/>
              <a:t>연돌</a:t>
            </a:r>
            <a:r>
              <a:rPr lang="en-US" altLang="ko-KR"/>
              <a:t>(Stack)</a:t>
            </a:r>
            <a:r>
              <a:rPr lang="ko-KR" altLang="en-US"/>
              <a:t>으로 구성된다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1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763" indent="-309524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098" indent="-247620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337" indent="-247620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8576" indent="-247620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3815" indent="-247620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054" indent="-247620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4293" indent="-247620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09532" indent="-247620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1D0CC1F-D624-4892-85A6-2C1741976C9B}" type="slidenum">
              <a:rPr lang="en-US" altLang="ko-KR" smtClean="0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8MWth, 1MWe </a:t>
            </a:r>
            <a:r>
              <a:rPr lang="ko-KR" altLang="en-US"/>
              <a:t>순환유동층 보일러의 조감도와 사진을 나타내었다</a:t>
            </a:r>
            <a:r>
              <a:rPr lang="en-US" altLang="ko-KR"/>
              <a:t>.  </a:t>
            </a:r>
            <a:r>
              <a:rPr lang="ko-KR" altLang="en-US"/>
              <a:t>모든 재료는 국산이며 국내 기술만으로 설계 제작 건설되었다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97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8759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804763" indent="-309524" defTabSz="988759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38098" indent="-247620" defTabSz="988759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733337" indent="-247620" defTabSz="988759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228576" indent="-247620" defTabSz="988759" latinLnBrk="1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723815" indent="-247620" defTabSz="98875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3219054" indent="-247620" defTabSz="98875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714293" indent="-247620" defTabSz="98875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4209532" indent="-247620" defTabSz="98875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0CE4204-5E29-419A-AF77-C5B6A428C5BE}" type="slidenum">
              <a:rPr lang="en-US" altLang="ko-KR" smtClean="0"/>
              <a:pPr>
                <a:spcBef>
                  <a:spcPct val="0"/>
                </a:spcBef>
              </a:pPr>
              <a:t>11</a:t>
            </a:fld>
            <a:endParaRPr lang="en-US" altLang="ko-KR"/>
          </a:p>
        </p:txBody>
      </p:sp>
      <p:sp>
        <p:nvSpPr>
          <p:cNvPr id="6147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57238" y="830263"/>
            <a:ext cx="5522912" cy="4143375"/>
          </a:xfrm>
          <a:ln/>
        </p:spPr>
      </p:sp>
      <p:sp>
        <p:nvSpPr>
          <p:cNvPr id="6148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703357" y="5248793"/>
            <a:ext cx="5630139" cy="49733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スライド番号プレースホルダ 3"/>
          <p:cNvSpPr txBox="1">
            <a:spLocks noGrp="1"/>
          </p:cNvSpPr>
          <p:nvPr/>
        </p:nvSpPr>
        <p:spPr bwMode="auto">
          <a:xfrm>
            <a:off x="3985140" y="10497586"/>
            <a:ext cx="3050070" cy="55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fld id="{3B22FF1B-8A74-4468-8AFC-90B72C0AF710}" type="slidenum">
              <a:rPr lang="en-US" altLang="ja-JP">
                <a:latin typeface="Arial" panose="020B0604020202020204" pitchFamily="34" charset="0"/>
                <a:ea typeface="HGP創英角ﾎﾟｯﾌﾟ体"/>
                <a:cs typeface="HGP創英角ﾎﾟｯﾌﾟ体"/>
              </a:rPr>
              <a:pPr algn="r" eaLnBrk="1" latinLnBrk="0" hangingPunct="1">
                <a:spcBef>
                  <a:spcPct val="0"/>
                </a:spcBef>
              </a:pPr>
              <a:t>11</a:t>
            </a:fld>
            <a:endParaRPr lang="en-US" altLang="ja-JP">
              <a:latin typeface="Arial" panose="020B0604020202020204" pitchFamily="34" charset="0"/>
              <a:ea typeface="HGP創英角ﾎﾟｯﾌﾟ体"/>
              <a:cs typeface="HGP創英角ﾎﾟｯﾌﾟ体"/>
            </a:endParaRPr>
          </a:p>
        </p:txBody>
      </p:sp>
    </p:spTree>
    <p:extLst>
      <p:ext uri="{BB962C8B-B14F-4D97-AF65-F5344CB8AC3E}">
        <p14:creationId xmlns:p14="http://schemas.microsoft.com/office/powerpoint/2010/main" val="2027546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03650-BE87-4C70-9BD8-AE9BB25B43D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36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128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128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128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12813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DF8FABE-A47D-4049-8FC2-AABF5F5997EE}" type="slidenum">
              <a:rPr lang="en-US" altLang="ko-KR" smtClean="0"/>
              <a:pPr>
                <a:spcBef>
                  <a:spcPct val="0"/>
                </a:spcBef>
              </a:pPr>
              <a:t>13</a:t>
            </a:fld>
            <a:endParaRPr lang="en-US" altLang="ko-KR"/>
          </a:p>
        </p:txBody>
      </p:sp>
      <p:sp>
        <p:nvSpPr>
          <p:cNvPr id="6147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3263" y="800100"/>
            <a:ext cx="5330825" cy="3998913"/>
          </a:xfrm>
          <a:ln/>
        </p:spPr>
      </p:sp>
      <p:sp>
        <p:nvSpPr>
          <p:cNvPr id="6148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73474" y="5063982"/>
            <a:ext cx="5390934" cy="479826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149" name="スライド番号プレースホルダ 3"/>
          <p:cNvSpPr txBox="1">
            <a:spLocks noGrp="1"/>
          </p:cNvSpPr>
          <p:nvPr/>
        </p:nvSpPr>
        <p:spPr bwMode="auto">
          <a:xfrm>
            <a:off x="3815825" y="10127964"/>
            <a:ext cx="2920483" cy="5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fld id="{815BA92D-73AE-4342-BB18-B5FEA056B55C}" type="slidenum">
              <a:rPr lang="en-US" altLang="ja-JP">
                <a:latin typeface="Arial" panose="020B0604020202020204" pitchFamily="34" charset="0"/>
                <a:ea typeface="HGP創英角ﾎﾟｯﾌﾟ体"/>
                <a:cs typeface="HGP創英角ﾎﾟｯﾌﾟ体"/>
              </a:rPr>
              <a:pPr algn="r" eaLnBrk="1" latinLnBrk="0" hangingPunct="1">
                <a:spcBef>
                  <a:spcPct val="0"/>
                </a:spcBef>
              </a:pPr>
              <a:t>13</a:t>
            </a:fld>
            <a:endParaRPr lang="en-US" altLang="ja-JP">
              <a:latin typeface="Arial" panose="020B0604020202020204" pitchFamily="34" charset="0"/>
              <a:ea typeface="HGP創英角ﾎﾟｯﾌﾟ体"/>
              <a:cs typeface="HGP創英角ﾎﾟｯﾌﾟ体"/>
            </a:endParaRPr>
          </a:p>
        </p:txBody>
      </p:sp>
    </p:spTree>
    <p:extLst>
      <p:ext uri="{BB962C8B-B14F-4D97-AF65-F5344CB8AC3E}">
        <p14:creationId xmlns:p14="http://schemas.microsoft.com/office/powerpoint/2010/main" val="429232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Tx/>
              <a:buChar char="-"/>
            </a:pPr>
            <a:r>
              <a:rPr lang="ko-KR" altLang="en-US" dirty="0"/>
              <a:t>소개한 기술의 </a:t>
            </a:r>
            <a:r>
              <a:rPr lang="ko-KR" altLang="en-US" u="sng" dirty="0"/>
              <a:t>기술이전이나</a:t>
            </a:r>
            <a:r>
              <a:rPr lang="ko-KR" altLang="en-US" dirty="0"/>
              <a:t> 국제협력 사례가 있을 경우</a:t>
            </a:r>
            <a:r>
              <a:rPr lang="en-US" altLang="ko-KR" dirty="0"/>
              <a:t>, </a:t>
            </a:r>
            <a:r>
              <a:rPr lang="ko-KR" altLang="en-US" dirty="0"/>
              <a:t>동 페이지 작성 </a:t>
            </a:r>
            <a:endParaRPr lang="en-US" altLang="ko-KR" dirty="0"/>
          </a:p>
          <a:p>
            <a:endParaRPr lang="en-US" altLang="ko-KR" dirty="0"/>
          </a:p>
          <a:p>
            <a:pPr marL="185715" indent="-185715">
              <a:buFontTx/>
              <a:buChar char="-"/>
            </a:pPr>
            <a:r>
              <a:rPr lang="ko-KR" altLang="en-US" dirty="0"/>
              <a:t>국제협력사례 </a:t>
            </a:r>
            <a:r>
              <a:rPr lang="en-US" altLang="ko-KR" dirty="0"/>
              <a:t>:</a:t>
            </a:r>
            <a:r>
              <a:rPr lang="ko-KR" altLang="en-US" dirty="0"/>
              <a:t> 완료사업이 아니더라도</a:t>
            </a:r>
            <a:r>
              <a:rPr lang="en-US" altLang="ko-KR" dirty="0"/>
              <a:t>, </a:t>
            </a:r>
            <a:r>
              <a:rPr lang="ko-KR" altLang="en-US" dirty="0"/>
              <a:t>협력 논의 중이지만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  <a:r>
              <a:rPr lang="ko-KR" altLang="en-US" dirty="0"/>
              <a:t>공개할 수 있는 경우 작성</a:t>
            </a:r>
            <a:endParaRPr lang="en-US" altLang="ko-KR" dirty="0"/>
          </a:p>
          <a:p>
            <a:pPr marL="185715" indent="-185715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기술이전 </a:t>
            </a:r>
            <a:r>
              <a:rPr lang="ko-KR" altLang="en-US" u="sng" dirty="0"/>
              <a:t>논의</a:t>
            </a:r>
            <a:r>
              <a:rPr lang="en-US" altLang="ko-KR" dirty="0"/>
              <a:t>, </a:t>
            </a:r>
            <a:r>
              <a:rPr lang="ko-KR" altLang="en-US" dirty="0"/>
              <a:t>국제공동연구</a:t>
            </a:r>
            <a:r>
              <a:rPr lang="en-US" altLang="ko-KR" dirty="0"/>
              <a:t>, </a:t>
            </a:r>
            <a:r>
              <a:rPr lang="ko-KR" altLang="en-US" dirty="0" err="1"/>
              <a:t>워크샵</a:t>
            </a:r>
            <a:r>
              <a:rPr lang="en-US" altLang="ko-KR" dirty="0"/>
              <a:t>, </a:t>
            </a:r>
            <a:r>
              <a:rPr lang="ko-KR" altLang="en-US" dirty="0"/>
              <a:t>인력교류</a:t>
            </a:r>
            <a:r>
              <a:rPr lang="en-US" altLang="ko-KR" dirty="0"/>
              <a:t>, </a:t>
            </a:r>
            <a:r>
              <a:rPr lang="ko-KR" altLang="en-US" dirty="0"/>
              <a:t>상호 기관방문</a:t>
            </a:r>
            <a:r>
              <a:rPr lang="en-US" altLang="ko-KR" dirty="0"/>
              <a:t>, </a:t>
            </a:r>
            <a:r>
              <a:rPr lang="ko-KR" altLang="en-US" dirty="0"/>
              <a:t>컨설팅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03650-BE87-4C70-9BD8-AE9BB25B43D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45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909D43F4-CEC8-4DCB-B9FF-F04FFFA38D79}" type="slidenum">
              <a:rPr lang="en-US" altLang="ko-KR">
                <a:latin typeface="Times New Roman" panose="02020603050405020304" pitchFamily="18" charset="0"/>
              </a:rPr>
              <a:pPr eaLnBrk="1" hangingPunct="1"/>
              <a:t>27</a:t>
            </a:fld>
            <a:endParaRPr lang="en-US" altLang="ko-KR">
              <a:latin typeface="Times New Roman" panose="02020603050405020304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0150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0"/>
            <a:ext cx="9144000" cy="37338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Picture 9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227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518" name="Rectangle 94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81075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1519" name="Rectangle 9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96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F0582-5219-4A61-81D3-C3868A021E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92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ABD71-F0B4-4838-B69E-883EA989EBA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765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9658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9658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892AB-69B5-4DFA-BBD4-F4786267E7A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5199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68313" y="1700213"/>
            <a:ext cx="8229600" cy="4525962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4B3F8-C752-420E-98E5-102105A88C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943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468313" y="1700213"/>
            <a:ext cx="8229600" cy="4525962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F837F-CA2F-4E5C-B45F-8147ECE8A0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9110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700213"/>
            <a:ext cx="4038600" cy="45259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클립 아트 개체 틀 3"/>
          <p:cNvSpPr>
            <a:spLocks noGrp="1"/>
          </p:cNvSpPr>
          <p:nvPr>
            <p:ph type="clipArt" sz="half" idx="2"/>
          </p:nvPr>
        </p:nvSpPr>
        <p:spPr>
          <a:xfrm>
            <a:off x="4659313" y="1700213"/>
            <a:ext cx="4038600" cy="4525962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557C0-2E09-441E-9D88-09A22DF524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3066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FE40C-76D0-4C1F-A63A-EDD372D53A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6209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1"/>
          <p:cNvSpPr txBox="1">
            <a:spLocks/>
          </p:cNvSpPr>
          <p:nvPr userDrawn="1"/>
        </p:nvSpPr>
        <p:spPr>
          <a:xfrm>
            <a:off x="4355978" y="6640858"/>
            <a:ext cx="432048" cy="19174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5439E-65BC-4904-94CE-9CE86FCE3B8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바른돋움 1" pitchFamily="18" charset="-127"/>
                <a:ea typeface="바른돋움 1" pitchFamily="18" charset="-127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93553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495675" y="64992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118E040A-1263-4E0F-B950-D7CABF2F37CA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1"/>
          </p:nvPr>
        </p:nvSpPr>
        <p:spPr>
          <a:xfrm>
            <a:off x="6905625" y="6478588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88391271-06BE-44DA-A1C2-87BE1E0346A3}" type="datetime1">
              <a:rPr lang="zh-CN" altLang="en-US"/>
              <a:pPr/>
              <a:t>2024/7/30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55209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19200"/>
            <a:ext cx="7759700" cy="472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59700" cy="5334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6" name="Picture 72" descr="KIER-logo-new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8993" y="6364882"/>
            <a:ext cx="1729315" cy="36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608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D54E7-3B5C-4AB7-B633-B3720FB6FD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878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8/12/2013</a:t>
            </a:r>
          </a:p>
        </p:txBody>
      </p:sp>
    </p:spTree>
    <p:extLst>
      <p:ext uri="{BB962C8B-B14F-4D97-AF65-F5344CB8AC3E}">
        <p14:creationId xmlns:p14="http://schemas.microsoft.com/office/powerpoint/2010/main" val="956891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73B9B-7755-4AC7-B780-ED767713A6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7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7002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7002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F70E6-FDE1-4D15-894B-89BFA88B1E2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364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A65D0-9713-44C4-879F-7E0A9E7DAB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744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6BABA-8A4A-4961-9B6D-9E828661902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214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6"/>
          <p:cNvSpPr>
            <a:spLocks noGrp="1" noChangeArrowheads="1"/>
          </p:cNvSpPr>
          <p:nvPr>
            <p:ph type="dt" sz="half" idx="10"/>
          </p:nvPr>
        </p:nvSpPr>
        <p:spPr>
          <a:xfrm>
            <a:off x="611560" y="6093296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2013-08-12</a:t>
            </a:r>
          </a:p>
        </p:txBody>
      </p:sp>
      <p:sp>
        <p:nvSpPr>
          <p:cNvPr id="3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B731E-A665-4E43-A07C-455808AF449E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036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718A0-1D6E-4FC5-A90F-AE94096F04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650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2BCEE-12B9-45A6-B463-549A006236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733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ltGray">
          <a:xfrm>
            <a:off x="0" y="0"/>
            <a:ext cx="9144000" cy="37338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7" name="Rectangle 9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7002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30496" name="Rectangle 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97" name="Rectangle 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98" name="Rectangle 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5468D00-B870-4CFC-953F-0A848277BEE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32" name="Picture 99"/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227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7" r:id="rId15"/>
    <p:sldLayoutId id="2147483849" r:id="rId16"/>
    <p:sldLayoutId id="2147483850" r:id="rId17"/>
    <p:sldLayoutId id="2147483851" r:id="rId18"/>
    <p:sldLayoutId id="2147483852" r:id="rId1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47675" indent="-44767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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¡"/>
        <a:defRPr kumimoji="1"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5pPr>
      <a:lvl6pPr marL="25273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0.w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2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33.emf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1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5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.jpeg"/><Relationship Id="rId7" Type="http://schemas.openxmlformats.org/officeDocument/2006/relationships/image" Target="../media/image20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19.png"/><Relationship Id="rId10" Type="http://schemas.openxmlformats.org/officeDocument/2006/relationships/image" Target="../media/image230.png"/><Relationship Id="rId4" Type="http://schemas.openxmlformats.org/officeDocument/2006/relationships/image" Target="../media/image18.png"/><Relationship Id="rId9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4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11" Type="http://schemas.openxmlformats.org/officeDocument/2006/relationships/image" Target="../media/image43.pn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0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pn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628775"/>
            <a:ext cx="7921625" cy="1905000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Combustor design</a:t>
            </a:r>
            <a:endParaRPr lang="en-US" altLang="ko-KR" sz="3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052199" y="4292600"/>
            <a:ext cx="49904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Dowon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SHUN</a:t>
            </a: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Korea Institute of Energy Research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92039" y="573088"/>
            <a:ext cx="89107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4800" dirty="0">
                <a:latin typeface="맑은 고딕" pitchFamily="50" charset="-127"/>
                <a:ea typeface="맑은 고딕" pitchFamily="50" charset="-127"/>
              </a:rPr>
              <a:t>Circulating Fluidized Bed Boiler</a:t>
            </a:r>
            <a:endParaRPr lang="ko-KR" altLang="en-US" sz="4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0" descr="원주그린-a2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1389063"/>
            <a:ext cx="3906837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증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638425"/>
            <a:ext cx="1212850" cy="1828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Object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20938"/>
            <a:ext cx="790575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 descr="송전탑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008063"/>
            <a:ext cx="2159000" cy="14382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7" descr="저장 탱크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430588"/>
            <a:ext cx="1714500" cy="10477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Object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493963"/>
            <a:ext cx="7921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5338" name="Text Box 10"/>
          <p:cNvSpPr txBox="1">
            <a:spLocks noChangeArrowheads="1"/>
          </p:cNvSpPr>
          <p:nvPr/>
        </p:nvSpPr>
        <p:spPr bwMode="auto">
          <a:xfrm>
            <a:off x="2070404" y="260350"/>
            <a:ext cx="512544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Wonju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Green Power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20489" name="Picture 11" descr="RPF2 0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4100"/>
            <a:ext cx="1871663" cy="14398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2" descr="CIMG01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925763"/>
            <a:ext cx="1873250" cy="1373187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2195513" y="981075"/>
            <a:ext cx="37117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chemeClr val="bg1"/>
                </a:solidFill>
                <a:latin typeface="Times New Roman" pitchFamily="18" charset="0"/>
              </a:rPr>
              <a:t>10MWe RDF Co-genertion</a:t>
            </a:r>
            <a:endParaRPr lang="ko-KR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0492" name="Rectangle 15"/>
          <p:cNvSpPr>
            <a:spLocks noChangeArrowheads="1"/>
          </p:cNvSpPr>
          <p:nvPr/>
        </p:nvSpPr>
        <p:spPr bwMode="auto">
          <a:xfrm>
            <a:off x="755576" y="4336127"/>
            <a:ext cx="8207375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KIER Technology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Basic Design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Clinker Control – Additives use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Control Temperature - Ash Recirculation</a:t>
            </a: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State of the Art design - 2</a:t>
            </a:r>
            <a:r>
              <a:rPr lang="en-US" altLang="ko-KR" baseline="30000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nd</a:t>
            </a:r>
            <a:r>
              <a:rPr lang="en-US" altLang="ko-KR" dirty="0">
                <a:solidFill>
                  <a:schemeClr val="bg1"/>
                </a:solidFill>
                <a:latin typeface="새굴림" pitchFamily="18" charset="-127"/>
                <a:ea typeface="새굴림" pitchFamily="18" charset="-127"/>
              </a:rPr>
              <a:t> evaporator</a:t>
            </a:r>
            <a:endParaRPr lang="ko-KR" altLang="en-US" b="1" dirty="0">
              <a:solidFill>
                <a:schemeClr val="bg1"/>
              </a:solidFill>
              <a:latin typeface="새굴림" pitchFamily="18" charset="-127"/>
              <a:ea typeface="새굴림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0593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1383062" y="147986"/>
            <a:ext cx="5830513" cy="6432681"/>
            <a:chOff x="1284209" y="147986"/>
            <a:chExt cx="5830513" cy="6432681"/>
          </a:xfrm>
        </p:grpSpPr>
        <p:grpSp>
          <p:nvGrpSpPr>
            <p:cNvPr id="23" name="그룹 22"/>
            <p:cNvGrpSpPr/>
            <p:nvPr/>
          </p:nvGrpSpPr>
          <p:grpSpPr>
            <a:xfrm>
              <a:off x="1284209" y="147986"/>
              <a:ext cx="5830513" cy="6432681"/>
              <a:chOff x="1284209" y="147986"/>
              <a:chExt cx="5830513" cy="6432681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284209" y="147986"/>
                <a:ext cx="5830513" cy="6432681"/>
                <a:chOff x="1284209" y="147986"/>
                <a:chExt cx="5830513" cy="6432681"/>
              </a:xfrm>
            </p:grpSpPr>
            <p:cxnSp>
              <p:nvCxnSpPr>
                <p:cNvPr id="37" name="직선 연결선 36"/>
                <p:cNvCxnSpPr/>
                <p:nvPr/>
              </p:nvCxnSpPr>
              <p:spPr>
                <a:xfrm flipH="1" flipV="1">
                  <a:off x="2714645" y="3418696"/>
                  <a:ext cx="3468445" cy="3031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타원 55"/>
                <p:cNvSpPr/>
                <p:nvPr/>
              </p:nvSpPr>
              <p:spPr>
                <a:xfrm rot="16200000">
                  <a:off x="5359907" y="3310439"/>
                  <a:ext cx="240146" cy="236635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 rot="16200000">
                  <a:off x="3044495" y="3310439"/>
                  <a:ext cx="240146" cy="236635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/>
                <p:cNvSpPr/>
                <p:nvPr/>
              </p:nvSpPr>
              <p:spPr bwMode="auto">
                <a:xfrm rot="16200000">
                  <a:off x="3766684" y="3028087"/>
                  <a:ext cx="1228725" cy="787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5" name="순서도: 연결자 4"/>
                <p:cNvSpPr/>
                <p:nvPr/>
              </p:nvSpPr>
              <p:spPr bwMode="auto">
                <a:xfrm rot="16200000">
                  <a:off x="3907171" y="3790241"/>
                  <a:ext cx="168275" cy="168275"/>
                </a:xfrm>
                <a:prstGeom prst="flowChartConnector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6" name="순서도: 연결자 5"/>
                <p:cNvSpPr/>
                <p:nvPr/>
              </p:nvSpPr>
              <p:spPr bwMode="auto">
                <a:xfrm rot="16200000">
                  <a:off x="4688603" y="2896162"/>
                  <a:ext cx="168275" cy="168275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7" name="순서도: 수동 연산 6"/>
                <p:cNvSpPr/>
                <p:nvPr/>
              </p:nvSpPr>
              <p:spPr bwMode="auto">
                <a:xfrm>
                  <a:off x="3706360" y="934175"/>
                  <a:ext cx="1350962" cy="1854200"/>
                </a:xfrm>
                <a:prstGeom prst="flowChartManualOperati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8" name="순서도: 처리 7"/>
                <p:cNvSpPr/>
                <p:nvPr/>
              </p:nvSpPr>
              <p:spPr bwMode="auto">
                <a:xfrm rot="16200000">
                  <a:off x="3992110" y="-131038"/>
                  <a:ext cx="779462" cy="1350962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9" name="순서도: 수동 연산 8"/>
                <p:cNvSpPr/>
                <p:nvPr/>
              </p:nvSpPr>
              <p:spPr bwMode="auto">
                <a:xfrm rot="10800000">
                  <a:off x="3706359" y="4036149"/>
                  <a:ext cx="1350962" cy="1757363"/>
                </a:xfrm>
                <a:prstGeom prst="flowChartManualOperatio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0" name="순서도: 처리 9"/>
                <p:cNvSpPr/>
                <p:nvPr/>
              </p:nvSpPr>
              <p:spPr bwMode="auto">
                <a:xfrm rot="16200000">
                  <a:off x="3992110" y="5507763"/>
                  <a:ext cx="779462" cy="1350962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1" name="순서도: 처리 10"/>
                <p:cNvSpPr/>
                <p:nvPr/>
              </p:nvSpPr>
              <p:spPr bwMode="auto">
                <a:xfrm>
                  <a:off x="1626110" y="2791058"/>
                  <a:ext cx="2357438" cy="1228725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3" name="순서도: 처리 12"/>
                <p:cNvSpPr/>
                <p:nvPr/>
              </p:nvSpPr>
              <p:spPr bwMode="auto">
                <a:xfrm>
                  <a:off x="4774747" y="2807425"/>
                  <a:ext cx="2339975" cy="1228725"/>
                </a:xfrm>
                <a:prstGeom prst="flowChartProcess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16" name="순서도: 연결자 15"/>
                <p:cNvSpPr/>
                <p:nvPr/>
              </p:nvSpPr>
              <p:spPr>
                <a:xfrm>
                  <a:off x="2571615" y="3696802"/>
                  <a:ext cx="253479" cy="279399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순서도: 연결자 16"/>
                <p:cNvSpPr/>
                <p:nvPr/>
              </p:nvSpPr>
              <p:spPr>
                <a:xfrm>
                  <a:off x="4605809" y="5059492"/>
                  <a:ext cx="285750" cy="285750"/>
                </a:xfrm>
                <a:prstGeom prst="flowChartConnector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18" name="순서도: 연결자 17"/>
                <p:cNvSpPr/>
                <p:nvPr/>
              </p:nvSpPr>
              <p:spPr>
                <a:xfrm>
                  <a:off x="5897340" y="2843624"/>
                  <a:ext cx="285750" cy="285750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순서도: 연결자 18"/>
                <p:cNvSpPr/>
                <p:nvPr/>
              </p:nvSpPr>
              <p:spPr>
                <a:xfrm>
                  <a:off x="3846356" y="1489877"/>
                  <a:ext cx="285750" cy="285750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5120600" y="3318698"/>
                  <a:ext cx="357188" cy="214313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F</a:t>
                  </a:r>
                  <a:endParaRPr lang="ko-KR" altLang="en-US" dirty="0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3143723" y="3318698"/>
                  <a:ext cx="357188" cy="214313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F</a:t>
                  </a:r>
                  <a:endParaRPr lang="ko-KR" altLang="en-US" dirty="0"/>
                </a:p>
              </p:txBody>
            </p:sp>
            <p:sp>
              <p:nvSpPr>
                <p:cNvPr id="24" name="순서도: 연결자 23"/>
                <p:cNvSpPr/>
                <p:nvPr/>
              </p:nvSpPr>
              <p:spPr>
                <a:xfrm>
                  <a:off x="3575741" y="3637293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순서도: 연결자 24"/>
                <p:cNvSpPr/>
                <p:nvPr/>
              </p:nvSpPr>
              <p:spPr>
                <a:xfrm>
                  <a:off x="3568280" y="2903273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3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순서도: 연결자 25"/>
                <p:cNvSpPr/>
                <p:nvPr/>
              </p:nvSpPr>
              <p:spPr>
                <a:xfrm>
                  <a:off x="4866488" y="3637778"/>
                  <a:ext cx="285750" cy="299716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6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순서도: 연결자 26"/>
                <p:cNvSpPr/>
                <p:nvPr/>
              </p:nvSpPr>
              <p:spPr>
                <a:xfrm>
                  <a:off x="4885010" y="2901927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5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순서도: 연결자 27"/>
                <p:cNvSpPr/>
                <p:nvPr/>
              </p:nvSpPr>
              <p:spPr>
                <a:xfrm>
                  <a:off x="3939654" y="4110605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순서도: 연결자 28"/>
                <p:cNvSpPr/>
                <p:nvPr/>
              </p:nvSpPr>
              <p:spPr>
                <a:xfrm>
                  <a:off x="4526668" y="2435559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>
                      <a:solidFill>
                        <a:schemeClr val="tx1"/>
                      </a:solidFill>
                    </a:rPr>
                    <a:t>4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순서도: 연결자 29"/>
                <p:cNvSpPr/>
                <p:nvPr/>
              </p:nvSpPr>
              <p:spPr>
                <a:xfrm>
                  <a:off x="3885127" y="4611222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31" name="순서도: 연결자 30"/>
                <p:cNvSpPr/>
                <p:nvPr/>
              </p:nvSpPr>
              <p:spPr>
                <a:xfrm>
                  <a:off x="4580738" y="4611222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1</a:t>
                  </a:r>
                  <a:endParaRPr lang="ko-KR" altLang="en-US" dirty="0"/>
                </a:p>
              </p:txBody>
            </p:sp>
            <p:sp>
              <p:nvSpPr>
                <p:cNvPr id="32" name="순서도: 연결자 31"/>
                <p:cNvSpPr/>
                <p:nvPr/>
              </p:nvSpPr>
              <p:spPr>
                <a:xfrm rot="5400000">
                  <a:off x="5252029" y="3739843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6</a:t>
                  </a:r>
                  <a:endParaRPr lang="ko-KR" altLang="en-US" dirty="0"/>
                </a:p>
              </p:txBody>
            </p:sp>
            <p:sp>
              <p:nvSpPr>
                <p:cNvPr id="33" name="순서도: 연결자 32"/>
                <p:cNvSpPr/>
                <p:nvPr/>
              </p:nvSpPr>
              <p:spPr>
                <a:xfrm>
                  <a:off x="4588448" y="1940650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5</a:t>
                  </a:r>
                  <a:endParaRPr lang="ko-KR" altLang="en-US" dirty="0"/>
                </a:p>
              </p:txBody>
            </p:sp>
            <p:sp>
              <p:nvSpPr>
                <p:cNvPr id="34" name="순서도: 연결자 33"/>
                <p:cNvSpPr/>
                <p:nvPr/>
              </p:nvSpPr>
              <p:spPr>
                <a:xfrm>
                  <a:off x="3102659" y="2825597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  <p:sp>
              <p:nvSpPr>
                <p:cNvPr id="35" name="순서도: 연결자 34"/>
                <p:cNvSpPr/>
                <p:nvPr/>
              </p:nvSpPr>
              <p:spPr>
                <a:xfrm>
                  <a:off x="3912617" y="1943401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4</a:t>
                  </a:r>
                  <a:endParaRPr lang="ko-KR" altLang="en-US" dirty="0"/>
                </a:p>
              </p:txBody>
            </p:sp>
            <p:cxnSp>
              <p:nvCxnSpPr>
                <p:cNvPr id="39" name="직선 연결선 38"/>
                <p:cNvCxnSpPr>
                  <a:stCxn id="10" idx="1"/>
                </p:cNvCxnSpPr>
                <p:nvPr/>
              </p:nvCxnSpPr>
              <p:spPr>
                <a:xfrm flipV="1">
                  <a:off x="4381841" y="196285"/>
                  <a:ext cx="25722" cy="637669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순서도: 연결자 62"/>
                <p:cNvSpPr/>
                <p:nvPr/>
              </p:nvSpPr>
              <p:spPr>
                <a:xfrm>
                  <a:off x="1319928" y="5189585"/>
                  <a:ext cx="285750" cy="285750"/>
                </a:xfrm>
                <a:prstGeom prst="flowChartConnector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순서도: 연결자 63"/>
                <p:cNvSpPr/>
                <p:nvPr/>
              </p:nvSpPr>
              <p:spPr>
                <a:xfrm>
                  <a:off x="1319928" y="5579156"/>
                  <a:ext cx="285750" cy="285750"/>
                </a:xfrm>
                <a:prstGeom prst="flowChartConnector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2000" dirty="0"/>
                </a:p>
              </p:txBody>
            </p:sp>
            <p:sp>
              <p:nvSpPr>
                <p:cNvPr id="13410" name="TextBox 64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3562032" y="351186"/>
                  <a:ext cx="776287" cy="36988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dirty="0">
                      <a:solidFill>
                        <a:schemeClr val="bg1"/>
                      </a:solidFill>
                    </a:rPr>
                    <a:t>Rear</a:t>
                  </a:r>
                  <a:endParaRPr lang="ko-KR" altLang="en-US" sz="1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11" name="TextBox 65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862379" y="2927442"/>
                  <a:ext cx="642938" cy="369887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dirty="0">
                      <a:solidFill>
                        <a:schemeClr val="bg1"/>
                      </a:solidFill>
                    </a:rPr>
                    <a:t>Left</a:t>
                  </a:r>
                  <a:endParaRPr lang="ko-KR" altLang="en-US" sz="1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12" name="TextBox 66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4463081" y="6002817"/>
                  <a:ext cx="785812" cy="369888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dirty="0">
                      <a:solidFill>
                        <a:schemeClr val="bg1"/>
                      </a:solidFill>
                    </a:rPr>
                    <a:t>Front</a:t>
                  </a:r>
                  <a:endParaRPr lang="ko-KR" altLang="en-US" sz="1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13" name="TextBox 67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180922" y="3496064"/>
                  <a:ext cx="731361" cy="369887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ko-KR" sz="1800" dirty="0">
                      <a:solidFill>
                        <a:schemeClr val="bg1"/>
                      </a:solidFill>
                    </a:rPr>
                    <a:t>Right</a:t>
                  </a:r>
                  <a:endParaRPr lang="ko-KR" altLang="en-US" sz="1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순서도: 연결자 69"/>
                <p:cNvSpPr/>
                <p:nvPr/>
              </p:nvSpPr>
              <p:spPr>
                <a:xfrm flipV="1">
                  <a:off x="1319928" y="5941265"/>
                  <a:ext cx="285750" cy="276225"/>
                </a:xfrm>
                <a:prstGeom prst="flowChartConnector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dirty="0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1284209" y="4328763"/>
                  <a:ext cx="357188" cy="232288"/>
                </a:xfrm>
                <a:prstGeom prst="ellips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en-US" altLang="ko-KR" dirty="0"/>
                    <a:t>F</a:t>
                  </a:r>
                  <a:endParaRPr lang="ko-KR" altLang="en-US" dirty="0"/>
                </a:p>
              </p:txBody>
            </p:sp>
            <p:sp>
              <p:nvSpPr>
                <p:cNvPr id="2" name="직사각형 1"/>
                <p:cNvSpPr/>
                <p:nvPr/>
              </p:nvSpPr>
              <p:spPr>
                <a:xfrm rot="16200000">
                  <a:off x="4236509" y="4112482"/>
                  <a:ext cx="316171" cy="20160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1735128" y="5185812"/>
                  <a:ext cx="1049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At level 1</a:t>
                  </a:r>
                  <a:endParaRPr lang="ko-KR" altLang="en-US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735128" y="5592420"/>
                  <a:ext cx="1049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At level 2</a:t>
                  </a:r>
                  <a:endParaRPr lang="ko-KR" altLang="en-US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735128" y="5941265"/>
                  <a:ext cx="10490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At level 3</a:t>
                  </a:r>
                  <a:endParaRPr lang="ko-KR" alt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35128" y="4158025"/>
                  <a:ext cx="156408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Fuel feeder/</a:t>
                  </a:r>
                </a:p>
                <a:p>
                  <a:r>
                    <a:rPr lang="en-US" altLang="ko-KR" dirty="0"/>
                    <a:t>Cyclone return</a:t>
                  </a:r>
                  <a:endParaRPr lang="ko-KR" altLang="en-US" dirty="0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 rot="5400000">
                  <a:off x="4231119" y="2518607"/>
                  <a:ext cx="304266" cy="1962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 rot="10800000">
                  <a:off x="5153304" y="2226400"/>
                  <a:ext cx="316172" cy="1887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 rot="16200000">
                  <a:off x="4839991" y="1323825"/>
                  <a:ext cx="10262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Manhole</a:t>
                  </a:r>
                  <a:endParaRPr lang="ko-KR" altLang="en-US" dirty="0"/>
                </a:p>
              </p:txBody>
            </p:sp>
            <p:sp>
              <p:nvSpPr>
                <p:cNvPr id="74" name="순서도: 연결자 73"/>
                <p:cNvSpPr/>
                <p:nvPr/>
              </p:nvSpPr>
              <p:spPr bwMode="auto">
                <a:xfrm rot="16200000">
                  <a:off x="5693519" y="2246919"/>
                  <a:ext cx="168275" cy="168275"/>
                </a:xfrm>
                <a:prstGeom prst="flowChartConnector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 rot="16200000">
                  <a:off x="5227678" y="1307789"/>
                  <a:ext cx="10647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Ash drain</a:t>
                  </a:r>
                  <a:endParaRPr lang="ko-KR" altLang="en-US" dirty="0"/>
                </a:p>
              </p:txBody>
            </p:sp>
            <p:cxnSp>
              <p:nvCxnSpPr>
                <p:cNvPr id="36" name="직선 연결선 35"/>
                <p:cNvCxnSpPr/>
                <p:nvPr/>
              </p:nvCxnSpPr>
              <p:spPr>
                <a:xfrm rot="16200000">
                  <a:off x="1719295" y="3412194"/>
                  <a:ext cx="125633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rot="16200000">
                  <a:off x="5725932" y="3407985"/>
                  <a:ext cx="125633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/>
                <p:cNvSpPr/>
                <p:nvPr/>
              </p:nvSpPr>
              <p:spPr>
                <a:xfrm>
                  <a:off x="1342730" y="4804356"/>
                  <a:ext cx="240146" cy="256482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1735128" y="4778462"/>
                  <a:ext cx="13987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Sand feeding</a:t>
                  </a:r>
                  <a:endParaRPr lang="ko-KR" altLang="en-US" dirty="0"/>
                </a:p>
              </p:txBody>
            </p:sp>
          </p:grpSp>
          <p:sp>
            <p:nvSpPr>
              <p:cNvPr id="58" name="순서도: 연결자 57"/>
              <p:cNvSpPr/>
              <p:nvPr/>
            </p:nvSpPr>
            <p:spPr bwMode="auto">
              <a:xfrm rot="16200000">
                <a:off x="4310458" y="5122239"/>
                <a:ext cx="168275" cy="168275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59" name="순서도: 연결자 58"/>
              <p:cNvSpPr/>
              <p:nvPr/>
            </p:nvSpPr>
            <p:spPr bwMode="auto">
              <a:xfrm rot="16200000">
                <a:off x="4293792" y="1545445"/>
                <a:ext cx="168275" cy="168275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61" name="순서도: 연결자 60"/>
              <p:cNvSpPr/>
              <p:nvPr/>
            </p:nvSpPr>
            <p:spPr bwMode="auto">
              <a:xfrm rot="16200000">
                <a:off x="6044888" y="2249305"/>
                <a:ext cx="168275" cy="168275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5332172" y="1211453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Ignition burner</a:t>
                </a:r>
                <a:endParaRPr lang="ko-KR" altLang="en-US" dirty="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6737481" y="2843886"/>
              <a:ext cx="282956" cy="2205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704005" y="3737531"/>
              <a:ext cx="282956" cy="220551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435853" y="2197422"/>
              <a:ext cx="282956" cy="2205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5771610" y="1211453"/>
              <a:ext cx="1615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Combustor</a:t>
              </a:r>
              <a:r>
                <a:rPr lang="ko-KR" altLang="en-US" dirty="0"/>
                <a:t> </a:t>
              </a:r>
              <a:r>
                <a:rPr lang="en-US" altLang="ko-KR" dirty="0"/>
                <a:t>exit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2610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Combustion air and fan </a:t>
            </a:r>
            <a:r>
              <a:rPr lang="en-US" altLang="ko-KR" sz="4000" dirty="0" err="1"/>
              <a:t>selecton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074839"/>
              </p:ext>
            </p:extLst>
          </p:nvPr>
        </p:nvGraphicFramePr>
        <p:xfrm>
          <a:off x="468313" y="1700213"/>
          <a:ext cx="82296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Pressure</a:t>
                      </a:r>
                    </a:p>
                    <a:p>
                      <a:pPr latinLnBrk="1"/>
                      <a:r>
                        <a:rPr lang="en-US" altLang="ko-KR" dirty="0"/>
                        <a:t>[</a:t>
                      </a:r>
                      <a:r>
                        <a:rPr lang="en-US" altLang="ko-KR" dirty="0" err="1"/>
                        <a:t>mmaq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Temperature</a:t>
                      </a:r>
                    </a:p>
                    <a:p>
                      <a:pPr latinLnBrk="1"/>
                      <a:r>
                        <a:rPr lang="en-US" altLang="ko-KR" dirty="0"/>
                        <a:t>[C]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Rate</a:t>
                      </a:r>
                    </a:p>
                    <a:p>
                      <a:pPr latinLnBrk="1"/>
                      <a:r>
                        <a:rPr lang="en-US" altLang="ko-KR" dirty="0"/>
                        <a:t>[%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stoichio</a:t>
                      </a:r>
                      <a:r>
                        <a:rPr lang="en-US" altLang="ko-KR" baseline="0" dirty="0"/>
                        <a:t>.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Primary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150~250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0.7~0.9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Under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stoichio</a:t>
                      </a:r>
                      <a:r>
                        <a:rPr lang="en-US" altLang="ko-KR" baseline="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Secondary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25~250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0.3~0.5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Loop seal air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3000~5000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25~250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High P.</a:t>
                      </a:r>
                      <a:r>
                        <a:rPr lang="en-US" altLang="ko-KR" baseline="0" dirty="0"/>
                        <a:t> air </a:t>
                      </a:r>
                      <a:r>
                        <a:rPr lang="en-US" altLang="ko-KR" dirty="0"/>
                        <a:t>req.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Induced Fan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650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150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1.2~1.4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Cooling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25~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Air leak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25~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 ~ 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Product</a:t>
                      </a:r>
                      <a:r>
                        <a:rPr lang="en-US" altLang="ko-KR" baseline="0" dirty="0"/>
                        <a:t> dependent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8943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Primary</a:t>
            </a:r>
            <a:r>
              <a:rPr lang="ko-KR" altLang="en-US" dirty="0"/>
              <a:t> </a:t>
            </a:r>
            <a:r>
              <a:rPr lang="en-US" altLang="ko-KR" dirty="0"/>
              <a:t>Air circuit</a:t>
            </a:r>
            <a:endParaRPr lang="ko-KR" altLang="en-US" dirty="0"/>
          </a:p>
        </p:txBody>
      </p:sp>
      <p:grpSp>
        <p:nvGrpSpPr>
          <p:cNvPr id="57" name="그룹 56"/>
          <p:cNvGrpSpPr/>
          <p:nvPr/>
        </p:nvGrpSpPr>
        <p:grpSpPr>
          <a:xfrm>
            <a:off x="330690" y="2430805"/>
            <a:ext cx="8482619" cy="2297693"/>
            <a:chOff x="330690" y="2430805"/>
            <a:chExt cx="8482619" cy="2297693"/>
          </a:xfrm>
        </p:grpSpPr>
        <p:grpSp>
          <p:nvGrpSpPr>
            <p:cNvPr id="47" name="그룹 46"/>
            <p:cNvGrpSpPr/>
            <p:nvPr/>
          </p:nvGrpSpPr>
          <p:grpSpPr>
            <a:xfrm>
              <a:off x="330690" y="2430805"/>
              <a:ext cx="8482619" cy="1605312"/>
              <a:chOff x="328966" y="2485984"/>
              <a:chExt cx="8482619" cy="1605312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28966" y="2485984"/>
                <a:ext cx="8482619" cy="1605312"/>
                <a:chOff x="119950" y="2468890"/>
                <a:chExt cx="8482619" cy="1605312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119950" y="3190516"/>
                  <a:ext cx="986589" cy="388696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Silencer</a:t>
                  </a:r>
                  <a:endParaRPr lang="ko-KR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320698" y="3037699"/>
                  <a:ext cx="883734" cy="685059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Flow M</a:t>
                  </a: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4332264" y="2838222"/>
                  <a:ext cx="1092635" cy="1084015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Gas</a:t>
                  </a: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Air heater</a:t>
                  </a:r>
                  <a:endParaRPr lang="ko-KR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5873034" y="3116696"/>
                  <a:ext cx="904607" cy="364972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air box</a:t>
                  </a:r>
                  <a:endParaRPr lang="ko-KR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996360" y="3104834"/>
                  <a:ext cx="1606209" cy="388696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dirty="0">
                      <a:latin typeface="맑은 고딕" panose="020B0503020000020004" pitchFamily="50" charset="-127"/>
                      <a:cs typeface="맑은 고딕" panose="020B0503020000020004" pitchFamily="50" charset="-127"/>
                    </a:rPr>
                    <a:t>air distributor</a:t>
                  </a:r>
                  <a:endParaRPr lang="ko-KR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5914204" y="3704870"/>
                  <a:ext cx="1800878" cy="3693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Aux feeder purge</a:t>
                  </a:r>
                  <a:endParaRPr lang="ko-KR" alt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5914204" y="2468890"/>
                  <a:ext cx="1176669" cy="3693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Fuel purge</a:t>
                  </a:r>
                  <a:endParaRPr lang="ko-KR" altLang="en-US" dirty="0"/>
                </a:p>
              </p:txBody>
            </p:sp>
            <p:cxnSp>
              <p:nvCxnSpPr>
                <p:cNvPr id="12" name="직선 화살표 연결선 11"/>
                <p:cNvCxnSpPr>
                  <a:stCxn id="4" idx="3"/>
                  <a:endCxn id="22" idx="1"/>
                </p:cNvCxnSpPr>
                <p:nvPr/>
              </p:nvCxnSpPr>
              <p:spPr>
                <a:xfrm>
                  <a:off x="1106539" y="3384864"/>
                  <a:ext cx="19236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화살표 연결선 15"/>
                <p:cNvCxnSpPr>
                  <a:endCxn id="7" idx="1"/>
                </p:cNvCxnSpPr>
                <p:nvPr/>
              </p:nvCxnSpPr>
              <p:spPr>
                <a:xfrm>
                  <a:off x="5680563" y="3299182"/>
                  <a:ext cx="1924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/>
                <p:cNvCxnSpPr>
                  <a:stCxn id="7" idx="3"/>
                  <a:endCxn id="8" idx="1"/>
                </p:cNvCxnSpPr>
                <p:nvPr/>
              </p:nvCxnSpPr>
              <p:spPr>
                <a:xfrm>
                  <a:off x="6777641" y="3299182"/>
                  <a:ext cx="21871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꺾인 연결선 22"/>
                <p:cNvCxnSpPr>
                  <a:stCxn id="6" idx="3"/>
                  <a:endCxn id="10" idx="1"/>
                </p:cNvCxnSpPr>
                <p:nvPr/>
              </p:nvCxnSpPr>
              <p:spPr>
                <a:xfrm flipV="1">
                  <a:off x="5424899" y="2653556"/>
                  <a:ext cx="489305" cy="726674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꺾인 연결선 26"/>
                <p:cNvCxnSpPr>
                  <a:stCxn id="6" idx="3"/>
                  <a:endCxn id="9" idx="1"/>
                </p:cNvCxnSpPr>
                <p:nvPr/>
              </p:nvCxnSpPr>
              <p:spPr>
                <a:xfrm>
                  <a:off x="5424899" y="3380230"/>
                  <a:ext cx="489305" cy="50930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직사각형 21"/>
              <p:cNvSpPr/>
              <p:nvPr/>
            </p:nvSpPr>
            <p:spPr>
              <a:xfrm>
                <a:off x="1507919" y="3207610"/>
                <a:ext cx="1015605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Damper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2701073" y="3072774"/>
                <a:ext cx="654411" cy="658368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F</a:t>
                </a:r>
                <a:endParaRPr lang="ko-KR" altLang="en-US" dirty="0"/>
              </a:p>
            </p:txBody>
          </p:sp>
          <p:cxnSp>
            <p:nvCxnSpPr>
              <p:cNvPr id="26" name="직선 화살표 연결선 25"/>
              <p:cNvCxnSpPr>
                <a:stCxn id="22" idx="3"/>
                <a:endCxn id="18" idx="2"/>
              </p:cNvCxnSpPr>
              <p:nvPr/>
            </p:nvCxnSpPr>
            <p:spPr>
              <a:xfrm>
                <a:off x="2523524" y="3401958"/>
                <a:ext cx="1775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18" idx="6"/>
                <a:endCxn id="5" idx="1"/>
              </p:cNvCxnSpPr>
              <p:nvPr/>
            </p:nvCxnSpPr>
            <p:spPr>
              <a:xfrm flipV="1">
                <a:off x="3355484" y="3397323"/>
                <a:ext cx="174230" cy="46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화살표 연결선 23"/>
            <p:cNvCxnSpPr>
              <a:stCxn id="5" idx="3"/>
              <a:endCxn id="6" idx="1"/>
            </p:cNvCxnSpPr>
            <p:nvPr/>
          </p:nvCxnSpPr>
          <p:spPr>
            <a:xfrm>
              <a:off x="4415172" y="3342144"/>
              <a:ext cx="1278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254603" y="431607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37980" y="435916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99002" y="435916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9805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8372" y="169564"/>
            <a:ext cx="7886700" cy="1325563"/>
          </a:xfrm>
        </p:spPr>
        <p:txBody>
          <a:bodyPr/>
          <a:lstStyle/>
          <a:p>
            <a:r>
              <a:rPr lang="en-US" altLang="ko-KR" dirty="0"/>
              <a:t>Fuel feeding air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941671" y="1715403"/>
            <a:ext cx="7363401" cy="4664078"/>
            <a:chOff x="941671" y="1715403"/>
            <a:chExt cx="7363401" cy="4664078"/>
          </a:xfrm>
        </p:grpSpPr>
        <p:grpSp>
          <p:nvGrpSpPr>
            <p:cNvPr id="9" name="그룹 8"/>
            <p:cNvGrpSpPr/>
            <p:nvPr/>
          </p:nvGrpSpPr>
          <p:grpSpPr>
            <a:xfrm rot="10800000">
              <a:off x="941671" y="1715403"/>
              <a:ext cx="7363401" cy="4664078"/>
              <a:chOff x="1051009" y="1690689"/>
              <a:chExt cx="7363401" cy="466407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051009" y="1690689"/>
                <a:ext cx="7363401" cy="4566042"/>
                <a:chOff x="1051009" y="1690689"/>
                <a:chExt cx="7363401" cy="4566042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1051009" y="1690689"/>
                  <a:ext cx="7363401" cy="4566042"/>
                  <a:chOff x="1642136" y="1613085"/>
                  <a:chExt cx="7363401" cy="4566042"/>
                </a:xfrm>
              </p:grpSpPr>
              <p:grpSp>
                <p:nvGrpSpPr>
                  <p:cNvPr id="4" name="그룹 3"/>
                  <p:cNvGrpSpPr/>
                  <p:nvPr/>
                </p:nvGrpSpPr>
                <p:grpSpPr>
                  <a:xfrm>
                    <a:off x="2414565" y="1613085"/>
                    <a:ext cx="4144963" cy="4338640"/>
                    <a:chOff x="4317256" y="1419121"/>
                    <a:chExt cx="4144963" cy="4338640"/>
                  </a:xfrm>
                </p:grpSpPr>
                <p:grpSp>
                  <p:nvGrpSpPr>
                    <p:cNvPr id="2050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17256" y="2831997"/>
                      <a:ext cx="4144963" cy="2925764"/>
                      <a:chOff x="1292" y="1842"/>
                      <a:chExt cx="2611" cy="1843"/>
                    </a:xfrm>
                    <a:solidFill>
                      <a:schemeClr val="accent1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2051" name="Rectangle 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92" y="1842"/>
                        <a:ext cx="998" cy="953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endParaRPr lang="ko-KR" altLang="ko-KR"/>
                      </a:p>
                    </p:txBody>
                  </p:sp>
                  <p:sp>
                    <p:nvSpPr>
                      <p:cNvPr id="2052" name="Oval 5"/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>
                        <a:off x="1571" y="2914"/>
                        <a:ext cx="725" cy="771"/>
                      </a:xfrm>
                      <a:prstGeom prst="ellipse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Cyclone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2053" name="Rectangle 6"/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>
                        <a:off x="3042" y="1911"/>
                        <a:ext cx="861" cy="816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Convection</a:t>
                        </a:r>
                      </a:p>
                      <a:p>
                        <a:pPr algn="ctr" eaLnBrk="1" hangingPunct="1"/>
                        <a:r>
                          <a:rPr lang="en-US" altLang="ko-KR" dirty="0"/>
                          <a:t>pass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2054" name="Rectangle 7"/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1519" y="1842"/>
                        <a:ext cx="545" cy="953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Combustor</a:t>
                        </a:r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4" name="Oval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4317257" y="1419121"/>
                      <a:ext cx="1150938" cy="1223963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ko-KR" dirty="0"/>
                        <a:t>Cyclone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3" name="이등변 삼각형 2"/>
                    <p:cNvSpPr/>
                    <p:nvPr/>
                  </p:nvSpPr>
                  <p:spPr>
                    <a:xfrm>
                      <a:off x="4317257" y="2133600"/>
                      <a:ext cx="487630" cy="697819"/>
                    </a:xfrm>
                    <a:prstGeom prst="triangle">
                      <a:avLst>
                        <a:gd name="adj" fmla="val 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" name="이등변 삼각형 14"/>
                    <p:cNvSpPr/>
                    <p:nvPr/>
                  </p:nvSpPr>
                  <p:spPr>
                    <a:xfrm rot="10800000">
                      <a:off x="5413952" y="4345034"/>
                      <a:ext cx="487630" cy="697819"/>
                    </a:xfrm>
                    <a:prstGeom prst="triangle">
                      <a:avLst>
                        <a:gd name="adj" fmla="val 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" name="타원 4"/>
                  <p:cNvSpPr/>
                  <p:nvPr/>
                </p:nvSpPr>
                <p:spPr>
                  <a:xfrm rot="10800000">
                    <a:off x="1828800" y="3435927"/>
                    <a:ext cx="295564" cy="27709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rgbClr val="FF0000"/>
                        </a:solidFill>
                      </a:rPr>
                      <a:t>L</a:t>
                    </a:r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rot="10556348">
                    <a:off x="1828800" y="3781611"/>
                    <a:ext cx="295564" cy="27709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rgbClr val="FF0000"/>
                        </a:solidFill>
                      </a:rPr>
                      <a:t>S</a:t>
                    </a:r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" name="타원 5"/>
                  <p:cNvSpPr/>
                  <p:nvPr/>
                </p:nvSpPr>
                <p:spPr>
                  <a:xfrm rot="10800000">
                    <a:off x="1642136" y="4429312"/>
                    <a:ext cx="668892" cy="66916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</a:t>
                    </a:r>
                    <a:endParaRPr lang="ko-KR" altLang="en-US" dirty="0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rot="10800000">
                    <a:off x="1642136" y="2581461"/>
                    <a:ext cx="668892" cy="66916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</a:t>
                    </a:r>
                    <a:endParaRPr lang="ko-KR" altLang="en-US" dirty="0"/>
                  </a:p>
                </p:txBody>
              </p:sp>
              <p:sp>
                <p:nvSpPr>
                  <p:cNvPr id="7" name="직사각형 6"/>
                  <p:cNvSpPr/>
                  <p:nvPr/>
                </p:nvSpPr>
                <p:spPr>
                  <a:xfrm rot="10800000">
                    <a:off x="6834992" y="3025960"/>
                    <a:ext cx="2170545" cy="14518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Bag filter</a:t>
                    </a:r>
                    <a:endParaRPr lang="ko-KR" altLang="en-US" dirty="0"/>
                  </a:p>
                </p:txBody>
              </p:sp>
              <p:sp>
                <p:nvSpPr>
                  <p:cNvPr id="8" name="타원 7"/>
                  <p:cNvSpPr/>
                  <p:nvPr/>
                </p:nvSpPr>
                <p:spPr>
                  <a:xfrm rot="10800000">
                    <a:off x="8091055" y="5440218"/>
                    <a:ext cx="775854" cy="738909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STK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1" name="타원 10"/>
                <p:cNvSpPr/>
                <p:nvPr/>
              </p:nvSpPr>
              <p:spPr>
                <a:xfrm rot="10800000">
                  <a:off x="5098473" y="2105891"/>
                  <a:ext cx="775854" cy="83127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Ash</a:t>
                  </a:r>
                  <a:endParaRPr lang="ko-KR" altLang="en-US" dirty="0"/>
                </a:p>
              </p:txBody>
            </p:sp>
          </p:grpSp>
          <p:sp>
            <p:nvSpPr>
              <p:cNvPr id="20" name="위쪽 화살표 19"/>
              <p:cNvSpPr/>
              <p:nvPr/>
            </p:nvSpPr>
            <p:spPr>
              <a:xfrm>
                <a:off x="1144341" y="5314421"/>
                <a:ext cx="482228" cy="104034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모서리가 둥근 직사각형 15"/>
            <p:cNvSpPr/>
            <p:nvPr/>
          </p:nvSpPr>
          <p:spPr>
            <a:xfrm>
              <a:off x="3764692" y="2957384"/>
              <a:ext cx="1738184" cy="1254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5445211" y="2693773"/>
              <a:ext cx="1293340" cy="766119"/>
            </a:xfrm>
            <a:custGeom>
              <a:avLst/>
              <a:gdLst>
                <a:gd name="connsiteX0" fmla="*/ 8238 w 1293340"/>
                <a:gd name="connsiteY0" fmla="*/ 296562 h 766119"/>
                <a:gd name="connsiteX1" fmla="*/ 0 w 1293340"/>
                <a:gd name="connsiteY1" fmla="*/ 8238 h 766119"/>
                <a:gd name="connsiteX2" fmla="*/ 1293340 w 1293340"/>
                <a:gd name="connsiteY2" fmla="*/ 0 h 766119"/>
                <a:gd name="connsiteX3" fmla="*/ 1293340 w 1293340"/>
                <a:gd name="connsiteY3" fmla="*/ 766119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340" h="766119">
                  <a:moveTo>
                    <a:pt x="8238" y="296562"/>
                  </a:moveTo>
                  <a:lnTo>
                    <a:pt x="0" y="8238"/>
                  </a:lnTo>
                  <a:lnTo>
                    <a:pt x="1293340" y="0"/>
                  </a:lnTo>
                  <a:lnTo>
                    <a:pt x="1293340" y="766119"/>
                  </a:ln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5445944" y="3084792"/>
              <a:ext cx="1293341" cy="2224216"/>
            </a:xfrm>
            <a:custGeom>
              <a:avLst/>
              <a:gdLst>
                <a:gd name="connsiteX0" fmla="*/ 0 w 1293341"/>
                <a:gd name="connsiteY0" fmla="*/ 0 h 2224216"/>
                <a:gd name="connsiteX1" fmla="*/ 8238 w 1293341"/>
                <a:gd name="connsiteY1" fmla="*/ 2224216 h 2224216"/>
                <a:gd name="connsiteX2" fmla="*/ 1293341 w 1293341"/>
                <a:gd name="connsiteY2" fmla="*/ 2224216 h 2224216"/>
                <a:gd name="connsiteX3" fmla="*/ 1293341 w 1293341"/>
                <a:gd name="connsiteY3" fmla="*/ 1878227 h 222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341" h="2224216">
                  <a:moveTo>
                    <a:pt x="0" y="0"/>
                  </a:moveTo>
                  <a:lnTo>
                    <a:pt x="8238" y="2224216"/>
                  </a:lnTo>
                  <a:lnTo>
                    <a:pt x="1293341" y="2224216"/>
                  </a:lnTo>
                  <a:lnTo>
                    <a:pt x="1293341" y="1878227"/>
                  </a:lnTo>
                </a:path>
              </a:pathLst>
            </a:custGeom>
            <a:noFill/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4059" y="2365311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en-US" altLang="ko-KR" dirty="0"/>
                <a:t>ID0.25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4059" y="529828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en-US" altLang="ko-KR" dirty="0"/>
                <a:t>ID0.25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50835" y="265282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ID0.4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32374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Secondary air circuit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12825" y="2585224"/>
            <a:ext cx="7598038" cy="1914507"/>
            <a:chOff x="712825" y="2585224"/>
            <a:chExt cx="7598038" cy="1914507"/>
          </a:xfrm>
        </p:grpSpPr>
        <p:grpSp>
          <p:nvGrpSpPr>
            <p:cNvPr id="31" name="그룹 30"/>
            <p:cNvGrpSpPr/>
            <p:nvPr/>
          </p:nvGrpSpPr>
          <p:grpSpPr>
            <a:xfrm>
              <a:off x="712825" y="2746155"/>
              <a:ext cx="7598038" cy="1753576"/>
              <a:chOff x="712825" y="2761096"/>
              <a:chExt cx="7598038" cy="175357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712825" y="3108756"/>
                <a:ext cx="986589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Silencer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4042151" y="3108756"/>
                <a:ext cx="1008609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Flow M.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636879" y="3119095"/>
                <a:ext cx="1673984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2</a:t>
                </a:r>
                <a:r>
                  <a:rPr lang="en-US" altLang="ko-KR" baseline="30000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nd</a:t>
                </a: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 air Level B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cxnSp>
            <p:nvCxnSpPr>
              <p:cNvPr id="30" name="직선 화살표 연결선 29"/>
              <p:cNvCxnSpPr>
                <a:stCxn id="23" idx="3"/>
                <a:endCxn id="19" idx="1"/>
              </p:cNvCxnSpPr>
              <p:nvPr/>
            </p:nvCxnSpPr>
            <p:spPr>
              <a:xfrm>
                <a:off x="1699414" y="3303104"/>
                <a:ext cx="1881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1887544" y="3108756"/>
                <a:ext cx="1015605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Damper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3247697" y="2973920"/>
                <a:ext cx="654411" cy="658368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F</a:t>
                </a:r>
                <a:endParaRPr lang="ko-KR" altLang="en-US" dirty="0"/>
              </a:p>
            </p:txBody>
          </p:sp>
          <p:cxnSp>
            <p:nvCxnSpPr>
              <p:cNvPr id="21" name="직선 화살표 연결선 20"/>
              <p:cNvCxnSpPr>
                <a:stCxn id="19" idx="3"/>
                <a:endCxn id="20" idx="2"/>
              </p:cNvCxnSpPr>
              <p:nvPr/>
            </p:nvCxnSpPr>
            <p:spPr>
              <a:xfrm>
                <a:off x="2903149" y="3303104"/>
                <a:ext cx="3445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/>
              <p:cNvCxnSpPr>
                <a:stCxn id="20" idx="6"/>
                <a:endCxn id="26" idx="1"/>
              </p:cNvCxnSpPr>
              <p:nvPr/>
            </p:nvCxnSpPr>
            <p:spPr>
              <a:xfrm>
                <a:off x="3902108" y="3303104"/>
                <a:ext cx="1400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1540556" y="408310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950486" y="414534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297502" y="2761096"/>
                <a:ext cx="1092635" cy="1084015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Gas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Air heater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cxnSp>
            <p:nvCxnSpPr>
              <p:cNvPr id="12" name="직선 화살표 연결선 11"/>
              <p:cNvCxnSpPr>
                <a:stCxn id="16" idx="3"/>
                <a:endCxn id="27" idx="1"/>
              </p:cNvCxnSpPr>
              <p:nvPr/>
            </p:nvCxnSpPr>
            <p:spPr>
              <a:xfrm>
                <a:off x="6390137" y="3303104"/>
                <a:ext cx="246742" cy="103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7217750" y="4145340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cxnSp>
            <p:nvCxnSpPr>
              <p:cNvPr id="29" name="직선 화살표 연결선 28"/>
              <p:cNvCxnSpPr>
                <a:stCxn id="26" idx="3"/>
                <a:endCxn id="16" idx="1"/>
              </p:cNvCxnSpPr>
              <p:nvPr/>
            </p:nvCxnSpPr>
            <p:spPr>
              <a:xfrm>
                <a:off x="5050760" y="3303104"/>
                <a:ext cx="2467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/>
            <p:cNvSpPr/>
            <p:nvPr/>
          </p:nvSpPr>
          <p:spPr>
            <a:xfrm>
              <a:off x="6636879" y="2585224"/>
              <a:ext cx="1673984" cy="38869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r>
                <a:rPr lang="en-US" altLang="ko-KR" baseline="30000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nd</a:t>
              </a:r>
              <a:r>
                <a:rPr lang="en-US" altLang="ko-KR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 air Level C</a:t>
              </a:r>
              <a:endParaRPr lang="ko-KR" altLang="ko-KR" dirty="0">
                <a:latin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636879" y="3635822"/>
              <a:ext cx="1673984" cy="38869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r>
                <a:rPr lang="en-US" altLang="ko-KR" baseline="30000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nd</a:t>
              </a:r>
              <a:r>
                <a:rPr lang="en-US" altLang="ko-KR" dirty="0">
                  <a:latin typeface="맑은 고딕" panose="020B0503020000020004" pitchFamily="50" charset="-127"/>
                  <a:cs typeface="맑은 고딕" panose="020B0503020000020004" pitchFamily="50" charset="-127"/>
                </a:rPr>
                <a:t> air Level A</a:t>
              </a:r>
              <a:endParaRPr lang="ko-KR" altLang="ko-KR" dirty="0">
                <a:latin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 bwMode="auto">
          <a:xfrm>
            <a:off x="7278930" y="4934924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>
            <a:off x="7431330" y="5087324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>
            <a:off x="7583730" y="5239724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381800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8372" y="169564"/>
            <a:ext cx="7886700" cy="1325563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air Loop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941671" y="1715403"/>
            <a:ext cx="7363401" cy="4664078"/>
            <a:chOff x="941671" y="1715403"/>
            <a:chExt cx="7363401" cy="4664078"/>
          </a:xfrm>
        </p:grpSpPr>
        <p:grpSp>
          <p:nvGrpSpPr>
            <p:cNvPr id="9" name="그룹 8"/>
            <p:cNvGrpSpPr/>
            <p:nvPr/>
          </p:nvGrpSpPr>
          <p:grpSpPr>
            <a:xfrm rot="10800000">
              <a:off x="941671" y="1715403"/>
              <a:ext cx="7363401" cy="4664078"/>
              <a:chOff x="1051009" y="1690689"/>
              <a:chExt cx="7363401" cy="466407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051009" y="1690689"/>
                <a:ext cx="7363401" cy="4566042"/>
                <a:chOff x="1051009" y="1690689"/>
                <a:chExt cx="7363401" cy="4566042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1051009" y="1690689"/>
                  <a:ext cx="7363401" cy="4566042"/>
                  <a:chOff x="1642136" y="1613085"/>
                  <a:chExt cx="7363401" cy="4566042"/>
                </a:xfrm>
              </p:grpSpPr>
              <p:grpSp>
                <p:nvGrpSpPr>
                  <p:cNvPr id="4" name="그룹 3"/>
                  <p:cNvGrpSpPr/>
                  <p:nvPr/>
                </p:nvGrpSpPr>
                <p:grpSpPr>
                  <a:xfrm>
                    <a:off x="2414565" y="1613085"/>
                    <a:ext cx="4144963" cy="4338640"/>
                    <a:chOff x="4317256" y="1419121"/>
                    <a:chExt cx="4144963" cy="4338640"/>
                  </a:xfrm>
                </p:grpSpPr>
                <p:grpSp>
                  <p:nvGrpSpPr>
                    <p:cNvPr id="2050" name="Group 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317256" y="2831997"/>
                      <a:ext cx="4144963" cy="2925764"/>
                      <a:chOff x="1292" y="1842"/>
                      <a:chExt cx="2611" cy="1843"/>
                    </a:xfrm>
                    <a:solidFill>
                      <a:schemeClr val="accent1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2051" name="Rectangle 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292" y="1842"/>
                        <a:ext cx="998" cy="953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endParaRPr lang="ko-KR" altLang="ko-KR"/>
                      </a:p>
                    </p:txBody>
                  </p:sp>
                  <p:sp>
                    <p:nvSpPr>
                      <p:cNvPr id="2052" name="Oval 5"/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>
                        <a:off x="1571" y="2914"/>
                        <a:ext cx="725" cy="771"/>
                      </a:xfrm>
                      <a:prstGeom prst="ellipse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Cyclone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2053" name="Rectangle 6"/>
                      <p:cNvSpPr>
                        <a:spLocks noChangeArrowheads="1"/>
                      </p:cNvSpPr>
                      <p:nvPr/>
                    </p:nvSpPr>
                    <p:spPr bwMode="auto">
                      <a:xfrm rot="10800000">
                        <a:off x="3042" y="1911"/>
                        <a:ext cx="861" cy="816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Convection</a:t>
                        </a:r>
                      </a:p>
                      <a:p>
                        <a:pPr algn="ctr" eaLnBrk="1" hangingPunct="1"/>
                        <a:r>
                          <a:rPr lang="en-US" altLang="ko-KR" dirty="0"/>
                          <a:t>pass</a:t>
                        </a:r>
                        <a:endParaRPr lang="ko-KR" altLang="en-US" dirty="0"/>
                      </a:p>
                    </p:txBody>
                  </p:sp>
                  <p:sp>
                    <p:nvSpPr>
                      <p:cNvPr id="2054" name="Rectangle 7"/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1519" y="1842"/>
                        <a:ext cx="545" cy="953"/>
                      </a:xfrm>
                      <a:prstGeom prst="rect">
                        <a:avLst/>
                      </a:prstGeom>
                      <a:grp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1pPr>
                        <a:lvl2pPr marL="742950" indent="-28575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2pPr>
                        <a:lvl3pPr marL="11430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3pPr>
                        <a:lvl4pPr marL="16002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4pPr>
                        <a:lvl5pPr marL="2057400" indent="-228600" eaLnBrk="0" hangingPunct="0"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umimoji="1">
                            <a:solidFill>
                              <a:schemeClr val="tx1"/>
                            </a:solidFill>
                            <a:latin typeface="굴림" panose="020B0600000101010101" pitchFamily="50" charset="-127"/>
                            <a:ea typeface="굴림" panose="020B0600000101010101" pitchFamily="50" charset="-127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US" altLang="ko-KR" dirty="0"/>
                          <a:t>Combustor</a:t>
                        </a:r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14" name="Oval 5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4317257" y="1419121"/>
                      <a:ext cx="1150938" cy="1223963"/>
                    </a:xfrm>
                    <a:prstGeom prst="ellipse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 eaLnBrk="1" hangingPunct="1"/>
                      <a:r>
                        <a:rPr lang="en-US" altLang="ko-KR" dirty="0"/>
                        <a:t>Cyclone</a:t>
                      </a:r>
                      <a:endParaRPr lang="ko-KR" altLang="en-US" dirty="0"/>
                    </a:p>
                  </p:txBody>
                </p:sp>
                <p:sp>
                  <p:nvSpPr>
                    <p:cNvPr id="3" name="이등변 삼각형 2"/>
                    <p:cNvSpPr/>
                    <p:nvPr/>
                  </p:nvSpPr>
                  <p:spPr>
                    <a:xfrm>
                      <a:off x="4317257" y="2133600"/>
                      <a:ext cx="487630" cy="697819"/>
                    </a:xfrm>
                    <a:prstGeom prst="triangle">
                      <a:avLst>
                        <a:gd name="adj" fmla="val 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" name="이등변 삼각형 14"/>
                    <p:cNvSpPr/>
                    <p:nvPr/>
                  </p:nvSpPr>
                  <p:spPr>
                    <a:xfrm rot="10800000">
                      <a:off x="5413952" y="4345034"/>
                      <a:ext cx="487630" cy="697819"/>
                    </a:xfrm>
                    <a:prstGeom prst="triangle">
                      <a:avLst>
                        <a:gd name="adj" fmla="val 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" name="타원 4"/>
                  <p:cNvSpPr/>
                  <p:nvPr/>
                </p:nvSpPr>
                <p:spPr>
                  <a:xfrm rot="10800000">
                    <a:off x="1828800" y="3435927"/>
                    <a:ext cx="295564" cy="27709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rgbClr val="FF0000"/>
                        </a:solidFill>
                      </a:rPr>
                      <a:t>L</a:t>
                    </a:r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" name="타원 16"/>
                  <p:cNvSpPr/>
                  <p:nvPr/>
                </p:nvSpPr>
                <p:spPr>
                  <a:xfrm rot="10556348">
                    <a:off x="1828800" y="3781611"/>
                    <a:ext cx="295564" cy="277091"/>
                  </a:xfrm>
                  <a:prstGeom prst="ellipse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rgbClr val="FF0000"/>
                        </a:solidFill>
                      </a:rPr>
                      <a:t>S</a:t>
                    </a:r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" name="타원 5"/>
                  <p:cNvSpPr/>
                  <p:nvPr/>
                </p:nvSpPr>
                <p:spPr>
                  <a:xfrm rot="10800000">
                    <a:off x="1642136" y="4429312"/>
                    <a:ext cx="668892" cy="66916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</a:t>
                    </a:r>
                    <a:endParaRPr lang="ko-KR" altLang="en-US" dirty="0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 rot="10800000">
                    <a:off x="1642136" y="2581461"/>
                    <a:ext cx="668892" cy="66916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C</a:t>
                    </a:r>
                    <a:endParaRPr lang="ko-KR" altLang="en-US" dirty="0"/>
                  </a:p>
                </p:txBody>
              </p:sp>
              <p:sp>
                <p:nvSpPr>
                  <p:cNvPr id="7" name="직사각형 6"/>
                  <p:cNvSpPr/>
                  <p:nvPr/>
                </p:nvSpPr>
                <p:spPr>
                  <a:xfrm rot="10800000">
                    <a:off x="6834992" y="3025960"/>
                    <a:ext cx="2170545" cy="14518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Bag filter</a:t>
                    </a:r>
                    <a:endParaRPr lang="ko-KR" altLang="en-US" dirty="0"/>
                  </a:p>
                </p:txBody>
              </p:sp>
              <p:sp>
                <p:nvSpPr>
                  <p:cNvPr id="8" name="타원 7"/>
                  <p:cNvSpPr/>
                  <p:nvPr/>
                </p:nvSpPr>
                <p:spPr>
                  <a:xfrm rot="10800000">
                    <a:off x="8091055" y="5440218"/>
                    <a:ext cx="775854" cy="738909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STK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1" name="타원 10"/>
                <p:cNvSpPr/>
                <p:nvPr/>
              </p:nvSpPr>
              <p:spPr>
                <a:xfrm rot="10800000">
                  <a:off x="5098473" y="2105891"/>
                  <a:ext cx="775854" cy="83127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Ash</a:t>
                  </a:r>
                  <a:endParaRPr lang="ko-KR" altLang="en-US" dirty="0"/>
                </a:p>
              </p:txBody>
            </p:sp>
          </p:grpSp>
          <p:sp>
            <p:nvSpPr>
              <p:cNvPr id="20" name="위쪽 화살표 19"/>
              <p:cNvSpPr/>
              <p:nvPr/>
            </p:nvSpPr>
            <p:spPr>
              <a:xfrm>
                <a:off x="1144341" y="5314421"/>
                <a:ext cx="482228" cy="104034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201226" y="271220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en-US" altLang="ko-KR" dirty="0"/>
                <a:t>ID0.65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4059" y="5298283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en-US" altLang="ko-KR" dirty="0"/>
                <a:t>ID0.65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35486" y="3710670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ID0.65</a:t>
              </a:r>
              <a:endParaRPr lang="ko-KR" altLang="en-US" dirty="0"/>
            </a:p>
          </p:txBody>
        </p:sp>
      </p:grpSp>
      <p:sp>
        <p:nvSpPr>
          <p:cNvPr id="28" name="자유형 27"/>
          <p:cNvSpPr/>
          <p:nvPr/>
        </p:nvSpPr>
        <p:spPr>
          <a:xfrm>
            <a:off x="5625679" y="3104657"/>
            <a:ext cx="2187724" cy="2179177"/>
          </a:xfrm>
          <a:custGeom>
            <a:avLst/>
            <a:gdLst>
              <a:gd name="connsiteX0" fmla="*/ 0 w 2187724"/>
              <a:gd name="connsiteY0" fmla="*/ 8545 h 2179177"/>
              <a:gd name="connsiteX1" fmla="*/ 2187724 w 2187724"/>
              <a:gd name="connsiteY1" fmla="*/ 0 h 2179177"/>
              <a:gd name="connsiteX2" fmla="*/ 2187724 w 2187724"/>
              <a:gd name="connsiteY2" fmla="*/ 2170631 h 2179177"/>
              <a:gd name="connsiteX3" fmla="*/ 8546 w 2187724"/>
              <a:gd name="connsiteY3" fmla="*/ 2179177 h 2179177"/>
              <a:gd name="connsiteX4" fmla="*/ 0 w 2187724"/>
              <a:gd name="connsiteY4" fmla="*/ 8545 h 217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724" h="2179177">
                <a:moveTo>
                  <a:pt x="0" y="8545"/>
                </a:moveTo>
                <a:lnTo>
                  <a:pt x="2187724" y="0"/>
                </a:lnTo>
                <a:lnTo>
                  <a:pt x="2187724" y="2170631"/>
                </a:lnTo>
                <a:lnTo>
                  <a:pt x="8546" y="2179177"/>
                </a:lnTo>
                <a:cubicBezTo>
                  <a:pt x="11395" y="1458482"/>
                  <a:pt x="14243" y="737786"/>
                  <a:pt x="0" y="8545"/>
                </a:cubicBezTo>
                <a:close/>
              </a:path>
            </a:pathLst>
          </a:custGeom>
          <a:noFill/>
          <a:ln w="1206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5040086" y="4194246"/>
            <a:ext cx="543265" cy="0"/>
          </a:xfrm>
          <a:prstGeom prst="line">
            <a:avLst/>
          </a:prstGeom>
          <a:ln w="1206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auto">
          <a:xfrm>
            <a:off x="6228184" y="3104658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>
            <a:off x="7308304" y="3104658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5623203" y="3777566"/>
            <a:ext cx="360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5623203" y="4727439"/>
            <a:ext cx="360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>
            <a:off x="7496131" y="3710670"/>
            <a:ext cx="360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>
            <a:off x="7496131" y="4727439"/>
            <a:ext cx="3600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/>
          <p:cNvCxnSpPr/>
          <p:nvPr/>
        </p:nvCxnSpPr>
        <p:spPr bwMode="auto">
          <a:xfrm>
            <a:off x="6192132" y="4949373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>
            <a:off x="7278930" y="4934924"/>
            <a:ext cx="0" cy="3489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064081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Loop Seal</a:t>
            </a:r>
            <a:r>
              <a:rPr lang="ko-KR" altLang="en-US" dirty="0"/>
              <a:t> </a:t>
            </a:r>
            <a:r>
              <a:rPr lang="en-US" altLang="ko-KR" dirty="0"/>
              <a:t>Air circuit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859630" y="2889630"/>
            <a:ext cx="5424739" cy="890725"/>
            <a:chOff x="794527" y="3094582"/>
            <a:chExt cx="5424739" cy="890725"/>
          </a:xfrm>
        </p:grpSpPr>
        <p:grpSp>
          <p:nvGrpSpPr>
            <p:cNvPr id="13" name="그룹 12"/>
            <p:cNvGrpSpPr/>
            <p:nvPr/>
          </p:nvGrpSpPr>
          <p:grpSpPr>
            <a:xfrm>
              <a:off x="794527" y="3094582"/>
              <a:ext cx="5424739" cy="890725"/>
              <a:chOff x="897003" y="3094581"/>
              <a:chExt cx="5424739" cy="89072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897003" y="3094581"/>
                <a:ext cx="5424739" cy="658368"/>
                <a:chOff x="897003" y="3094581"/>
                <a:chExt cx="5424739" cy="658368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2852550" y="3094581"/>
                  <a:ext cx="3469192" cy="658368"/>
                  <a:chOff x="1512481" y="3063050"/>
                  <a:chExt cx="3469192" cy="658368"/>
                </a:xfrm>
              </p:grpSpPr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1512481" y="3206089"/>
                    <a:ext cx="3469192" cy="402078"/>
                    <a:chOff x="1303465" y="3188995"/>
                    <a:chExt cx="3469192" cy="402078"/>
                  </a:xfrm>
                </p:grpSpPr>
                <p:sp>
                  <p:nvSpPr>
                    <p:cNvPr id="5" name="직사각형 4"/>
                    <p:cNvSpPr/>
                    <p:nvPr/>
                  </p:nvSpPr>
                  <p:spPr>
                    <a:xfrm>
                      <a:off x="1303465" y="3188995"/>
                      <a:ext cx="883734" cy="388696"/>
                    </a:xfrm>
                    <a:prstGeom prst="rect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cs typeface="맑은 고딕" panose="020B0503020000020004" pitchFamily="50" charset="-127"/>
                        </a:rPr>
                        <a:t>Filter</a:t>
                      </a:r>
                      <a:endParaRPr lang="ko-KR" altLang="ko-KR" dirty="0">
                        <a:latin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" name="직사각형 6"/>
                    <p:cNvSpPr/>
                    <p:nvPr/>
                  </p:nvSpPr>
                  <p:spPr>
                    <a:xfrm>
                      <a:off x="4044573" y="3202377"/>
                      <a:ext cx="728084" cy="388696"/>
                    </a:xfrm>
                    <a:prstGeom prst="rect">
                      <a:avLst/>
                    </a:prstGeom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cs typeface="맑은 고딕" panose="020B0503020000020004" pitchFamily="50" charset="-127"/>
                        </a:rPr>
                        <a:t>Stack</a:t>
                      </a:r>
                      <a:endParaRPr lang="ko-KR" altLang="ko-KR" dirty="0">
                        <a:latin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18" name="타원 17"/>
                  <p:cNvSpPr/>
                  <p:nvPr/>
                </p:nvSpPr>
                <p:spPr>
                  <a:xfrm>
                    <a:off x="2975669" y="3063050"/>
                    <a:ext cx="654411" cy="658368"/>
                  </a:xfrm>
                  <a:prstGeom prst="ellipse">
                    <a:avLst/>
                  </a:prstGeom>
                  <a:solidFill>
                    <a:schemeClr val="accent1">
                      <a:alpha val="3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F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3" name="TextBox 2"/>
                <p:cNvSpPr txBox="1"/>
                <p:nvPr/>
              </p:nvSpPr>
              <p:spPr>
                <a:xfrm>
                  <a:off x="897003" y="3247302"/>
                  <a:ext cx="1087157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Back pass</a:t>
                  </a:r>
                  <a:endParaRPr lang="ko-KR" altLang="en-US" dirty="0"/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1993480" y="361597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71161" y="361597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</p:grpSp>
        <p:cxnSp>
          <p:nvCxnSpPr>
            <p:cNvPr id="22" name="직선 화살표 연결선 21"/>
            <p:cNvCxnSpPr>
              <a:stCxn id="3" idx="3"/>
              <a:endCxn id="5" idx="1"/>
            </p:cNvCxnSpPr>
            <p:nvPr/>
          </p:nvCxnSpPr>
          <p:spPr>
            <a:xfrm>
              <a:off x="1881684" y="3431969"/>
              <a:ext cx="868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5" idx="3"/>
              <a:endCxn id="18" idx="2"/>
            </p:cNvCxnSpPr>
            <p:nvPr/>
          </p:nvCxnSpPr>
          <p:spPr>
            <a:xfrm flipV="1">
              <a:off x="3633808" y="3423766"/>
              <a:ext cx="579454" cy="8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18" idx="6"/>
              <a:endCxn id="7" idx="1"/>
            </p:cNvCxnSpPr>
            <p:nvPr/>
          </p:nvCxnSpPr>
          <p:spPr>
            <a:xfrm>
              <a:off x="4867673" y="3423766"/>
              <a:ext cx="623509" cy="21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120159" y="361597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5134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Ash cooler air circuit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971127" y="3063596"/>
            <a:ext cx="6431788" cy="669029"/>
            <a:chOff x="971127" y="3063596"/>
            <a:chExt cx="6431788" cy="669029"/>
          </a:xfrm>
        </p:grpSpPr>
        <p:grpSp>
          <p:nvGrpSpPr>
            <p:cNvPr id="5" name="그룹 4"/>
            <p:cNvGrpSpPr/>
            <p:nvPr/>
          </p:nvGrpSpPr>
          <p:grpSpPr>
            <a:xfrm>
              <a:off x="2519189" y="3071290"/>
              <a:ext cx="4883726" cy="661335"/>
              <a:chOff x="2310173" y="3054196"/>
              <a:chExt cx="4883726" cy="661335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0173" y="3054196"/>
                <a:ext cx="883734" cy="661335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Flow meter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044573" y="3202377"/>
                <a:ext cx="904607" cy="364972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air box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587690" y="3202377"/>
                <a:ext cx="1606209" cy="388696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air distributor</a:t>
                </a: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cxnSp>
            <p:nvCxnSpPr>
              <p:cNvPr id="11" name="직선 화살표 연결선 10"/>
              <p:cNvCxnSpPr>
                <a:stCxn id="8" idx="3"/>
                <a:endCxn id="9" idx="1"/>
              </p:cNvCxnSpPr>
              <p:nvPr/>
            </p:nvCxnSpPr>
            <p:spPr>
              <a:xfrm flipV="1">
                <a:off x="3193907" y="3384863"/>
                <a:ext cx="85066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>
                <a:stCxn id="9" idx="3"/>
                <a:endCxn id="10" idx="1"/>
              </p:cNvCxnSpPr>
              <p:nvPr/>
            </p:nvCxnSpPr>
            <p:spPr>
              <a:xfrm>
                <a:off x="4949180" y="3384863"/>
                <a:ext cx="638510" cy="118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타원 5"/>
            <p:cNvSpPr/>
            <p:nvPr/>
          </p:nvSpPr>
          <p:spPr>
            <a:xfrm>
              <a:off x="971127" y="3063596"/>
              <a:ext cx="654411" cy="658368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cxnSp>
          <p:nvCxnSpPr>
            <p:cNvPr id="7" name="직선 화살표 연결선 6"/>
            <p:cNvCxnSpPr>
              <a:stCxn id="6" idx="6"/>
              <a:endCxn id="8" idx="1"/>
            </p:cNvCxnSpPr>
            <p:nvPr/>
          </p:nvCxnSpPr>
          <p:spPr>
            <a:xfrm>
              <a:off x="1625538" y="3392780"/>
              <a:ext cx="893651" cy="9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51508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Soot blower and Manhole</a:t>
            </a:r>
            <a:endParaRPr lang="ko-KR" altLang="en-US" dirty="0"/>
          </a:p>
        </p:txBody>
      </p:sp>
      <p:sp>
        <p:nvSpPr>
          <p:cNvPr id="3" name="Freeform 14"/>
          <p:cNvSpPr>
            <a:spLocks/>
          </p:cNvSpPr>
          <p:nvPr/>
        </p:nvSpPr>
        <p:spPr bwMode="auto">
          <a:xfrm>
            <a:off x="2987824" y="3547344"/>
            <a:ext cx="2668960" cy="1747193"/>
          </a:xfrm>
          <a:custGeom>
            <a:avLst/>
            <a:gdLst>
              <a:gd name="T0" fmla="*/ 2147483647 w 589"/>
              <a:gd name="T1" fmla="*/ 0 h 320"/>
              <a:gd name="T2" fmla="*/ 2147483647 w 589"/>
              <a:gd name="T3" fmla="*/ 2147483647 h 320"/>
              <a:gd name="T4" fmla="*/ 2147483647 w 589"/>
              <a:gd name="T5" fmla="*/ 2147483647 h 320"/>
              <a:gd name="T6" fmla="*/ 2147483647 w 589"/>
              <a:gd name="T7" fmla="*/ 2147483647 h 320"/>
              <a:gd name="T8" fmla="*/ 2147483647 w 589"/>
              <a:gd name="T9" fmla="*/ 2147483647 h 320"/>
              <a:gd name="T10" fmla="*/ 2147483647 w 589"/>
              <a:gd name="T11" fmla="*/ 2147483647 h 320"/>
              <a:gd name="T12" fmla="*/ 2147483647 w 589"/>
              <a:gd name="T13" fmla="*/ 2147483647 h 320"/>
              <a:gd name="T14" fmla="*/ 2147483647 w 589"/>
              <a:gd name="T15" fmla="*/ 2147483647 h 320"/>
              <a:gd name="T16" fmla="*/ 2147483647 w 589"/>
              <a:gd name="T17" fmla="*/ 2147483647 h 320"/>
              <a:gd name="T18" fmla="*/ 2147483647 w 589"/>
              <a:gd name="T19" fmla="*/ 2147483647 h 320"/>
              <a:gd name="T20" fmla="*/ 2147483647 w 589"/>
              <a:gd name="T21" fmla="*/ 2147483647 h 320"/>
              <a:gd name="T22" fmla="*/ 2147483647 w 589"/>
              <a:gd name="T23" fmla="*/ 2147483647 h 320"/>
              <a:gd name="T24" fmla="*/ 2147483647 w 589"/>
              <a:gd name="T25" fmla="*/ 2147483647 h 320"/>
              <a:gd name="T26" fmla="*/ 2147483647 w 589"/>
              <a:gd name="T27" fmla="*/ 2147483647 h 320"/>
              <a:gd name="T28" fmla="*/ 2147483647 w 589"/>
              <a:gd name="T29" fmla="*/ 2147483647 h 320"/>
              <a:gd name="T30" fmla="*/ 2147483647 w 589"/>
              <a:gd name="T31" fmla="*/ 2147483647 h 320"/>
              <a:gd name="T32" fmla="*/ 2147483647 w 589"/>
              <a:gd name="T33" fmla="*/ 2147483647 h 320"/>
              <a:gd name="T34" fmla="*/ 0 w 589"/>
              <a:gd name="T35" fmla="*/ 2147483647 h 3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89"/>
              <a:gd name="T55" fmla="*/ 0 h 320"/>
              <a:gd name="T56" fmla="*/ 589 w 589"/>
              <a:gd name="T57" fmla="*/ 320 h 32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89" h="320">
                <a:moveTo>
                  <a:pt x="2" y="0"/>
                </a:moveTo>
                <a:lnTo>
                  <a:pt x="2" y="33"/>
                </a:lnTo>
                <a:lnTo>
                  <a:pt x="587" y="33"/>
                </a:lnTo>
                <a:lnTo>
                  <a:pt x="587" y="60"/>
                </a:lnTo>
                <a:lnTo>
                  <a:pt x="3" y="60"/>
                </a:lnTo>
                <a:lnTo>
                  <a:pt x="3" y="88"/>
                </a:lnTo>
                <a:lnTo>
                  <a:pt x="589" y="87"/>
                </a:lnTo>
                <a:lnTo>
                  <a:pt x="589" y="113"/>
                </a:lnTo>
                <a:lnTo>
                  <a:pt x="3" y="113"/>
                </a:lnTo>
                <a:lnTo>
                  <a:pt x="3" y="139"/>
                </a:lnTo>
                <a:lnTo>
                  <a:pt x="589" y="139"/>
                </a:lnTo>
                <a:lnTo>
                  <a:pt x="589" y="168"/>
                </a:lnTo>
                <a:lnTo>
                  <a:pt x="2" y="168"/>
                </a:lnTo>
                <a:lnTo>
                  <a:pt x="3" y="198"/>
                </a:lnTo>
                <a:lnTo>
                  <a:pt x="588" y="196"/>
                </a:lnTo>
                <a:lnTo>
                  <a:pt x="588" y="227"/>
                </a:lnTo>
                <a:lnTo>
                  <a:pt x="1" y="228"/>
                </a:lnTo>
                <a:lnTo>
                  <a:pt x="0" y="32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" name="Freeform 15"/>
          <p:cNvSpPr>
            <a:spLocks/>
          </p:cNvSpPr>
          <p:nvPr/>
        </p:nvSpPr>
        <p:spPr bwMode="auto">
          <a:xfrm>
            <a:off x="2987824" y="1844824"/>
            <a:ext cx="2668960" cy="1747193"/>
          </a:xfrm>
          <a:custGeom>
            <a:avLst/>
            <a:gdLst>
              <a:gd name="T0" fmla="*/ 2147483647 w 589"/>
              <a:gd name="T1" fmla="*/ 0 h 361"/>
              <a:gd name="T2" fmla="*/ 2147483647 w 589"/>
              <a:gd name="T3" fmla="*/ 0 h 361"/>
              <a:gd name="T4" fmla="*/ 2147483647 w 589"/>
              <a:gd name="T5" fmla="*/ 2147483647 h 361"/>
              <a:gd name="T6" fmla="*/ 2147483647 w 589"/>
              <a:gd name="T7" fmla="*/ 2147483647 h 361"/>
              <a:gd name="T8" fmla="*/ 2147483647 w 589"/>
              <a:gd name="T9" fmla="*/ 2147483647 h 361"/>
              <a:gd name="T10" fmla="*/ 2147483647 w 589"/>
              <a:gd name="T11" fmla="*/ 2147483647 h 361"/>
              <a:gd name="T12" fmla="*/ 2147483647 w 589"/>
              <a:gd name="T13" fmla="*/ 2147483647 h 361"/>
              <a:gd name="T14" fmla="*/ 2147483647 w 589"/>
              <a:gd name="T15" fmla="*/ 2147483647 h 361"/>
              <a:gd name="T16" fmla="*/ 2147483647 w 589"/>
              <a:gd name="T17" fmla="*/ 2147483647 h 361"/>
              <a:gd name="T18" fmla="*/ 2147483647 w 589"/>
              <a:gd name="T19" fmla="*/ 2147483647 h 361"/>
              <a:gd name="T20" fmla="*/ 2147483647 w 589"/>
              <a:gd name="T21" fmla="*/ 2147483647 h 361"/>
              <a:gd name="T22" fmla="*/ 2147483647 w 589"/>
              <a:gd name="T23" fmla="*/ 2147483647 h 361"/>
              <a:gd name="T24" fmla="*/ 2147483647 w 589"/>
              <a:gd name="T25" fmla="*/ 2147483647 h 361"/>
              <a:gd name="T26" fmla="*/ 2147483647 w 589"/>
              <a:gd name="T27" fmla="*/ 2147483647 h 361"/>
              <a:gd name="T28" fmla="*/ 2147483647 w 589"/>
              <a:gd name="T29" fmla="*/ 2147483647 h 361"/>
              <a:gd name="T30" fmla="*/ 2147483647 w 589"/>
              <a:gd name="T31" fmla="*/ 2147483647 h 361"/>
              <a:gd name="T32" fmla="*/ 2147483647 w 589"/>
              <a:gd name="T33" fmla="*/ 2147483647 h 361"/>
              <a:gd name="T34" fmla="*/ 2147483647 w 589"/>
              <a:gd name="T35" fmla="*/ 2147483647 h 361"/>
              <a:gd name="T36" fmla="*/ 0 w 589"/>
              <a:gd name="T37" fmla="*/ 2147483647 h 36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89"/>
              <a:gd name="T58" fmla="*/ 0 h 361"/>
              <a:gd name="T59" fmla="*/ 589 w 589"/>
              <a:gd name="T60" fmla="*/ 361 h 36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89" h="361">
                <a:moveTo>
                  <a:pt x="588" y="0"/>
                </a:moveTo>
                <a:lnTo>
                  <a:pt x="2" y="0"/>
                </a:lnTo>
                <a:lnTo>
                  <a:pt x="2" y="37"/>
                </a:lnTo>
                <a:lnTo>
                  <a:pt x="587" y="37"/>
                </a:lnTo>
                <a:lnTo>
                  <a:pt x="587" y="68"/>
                </a:lnTo>
                <a:lnTo>
                  <a:pt x="3" y="68"/>
                </a:lnTo>
                <a:lnTo>
                  <a:pt x="3" y="99"/>
                </a:lnTo>
                <a:lnTo>
                  <a:pt x="589" y="98"/>
                </a:lnTo>
                <a:lnTo>
                  <a:pt x="589" y="127"/>
                </a:lnTo>
                <a:lnTo>
                  <a:pt x="3" y="127"/>
                </a:lnTo>
                <a:lnTo>
                  <a:pt x="3" y="157"/>
                </a:lnTo>
                <a:lnTo>
                  <a:pt x="589" y="157"/>
                </a:lnTo>
                <a:lnTo>
                  <a:pt x="589" y="189"/>
                </a:lnTo>
                <a:lnTo>
                  <a:pt x="2" y="190"/>
                </a:lnTo>
                <a:lnTo>
                  <a:pt x="3" y="223"/>
                </a:lnTo>
                <a:lnTo>
                  <a:pt x="588" y="221"/>
                </a:lnTo>
                <a:lnTo>
                  <a:pt x="588" y="256"/>
                </a:lnTo>
                <a:lnTo>
                  <a:pt x="1" y="257"/>
                </a:lnTo>
                <a:lnTo>
                  <a:pt x="0" y="361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" name="Freeform 16"/>
          <p:cNvSpPr>
            <a:spLocks/>
          </p:cNvSpPr>
          <p:nvPr/>
        </p:nvSpPr>
        <p:spPr bwMode="auto">
          <a:xfrm>
            <a:off x="2987824" y="5294537"/>
            <a:ext cx="2664055" cy="1244875"/>
          </a:xfrm>
          <a:custGeom>
            <a:avLst/>
            <a:gdLst>
              <a:gd name="T0" fmla="*/ 2147483647 w 588"/>
              <a:gd name="T1" fmla="*/ 0 h 228"/>
              <a:gd name="T2" fmla="*/ 2147483647 w 588"/>
              <a:gd name="T3" fmla="*/ 2147483647 h 228"/>
              <a:gd name="T4" fmla="*/ 2147483647 w 588"/>
              <a:gd name="T5" fmla="*/ 2147483647 h 228"/>
              <a:gd name="T6" fmla="*/ 2147483647 w 588"/>
              <a:gd name="T7" fmla="*/ 2147483647 h 228"/>
              <a:gd name="T8" fmla="*/ 2147483647 w 588"/>
              <a:gd name="T9" fmla="*/ 2147483647 h 228"/>
              <a:gd name="T10" fmla="*/ 2147483647 w 588"/>
              <a:gd name="T11" fmla="*/ 2147483647 h 228"/>
              <a:gd name="T12" fmla="*/ 2147483647 w 588"/>
              <a:gd name="T13" fmla="*/ 2147483647 h 228"/>
              <a:gd name="T14" fmla="*/ 2147483647 w 588"/>
              <a:gd name="T15" fmla="*/ 2147483647 h 228"/>
              <a:gd name="T16" fmla="*/ 2147483647 w 588"/>
              <a:gd name="T17" fmla="*/ 2147483647 h 228"/>
              <a:gd name="T18" fmla="*/ 2147483647 w 588"/>
              <a:gd name="T19" fmla="*/ 2147483647 h 228"/>
              <a:gd name="T20" fmla="*/ 2147483647 w 588"/>
              <a:gd name="T21" fmla="*/ 2147483647 h 228"/>
              <a:gd name="T22" fmla="*/ 2147483647 w 588"/>
              <a:gd name="T23" fmla="*/ 2147483647 h 228"/>
              <a:gd name="T24" fmla="*/ 2147483647 w 588"/>
              <a:gd name="T25" fmla="*/ 2147483647 h 228"/>
              <a:gd name="T26" fmla="*/ 2147483647 w 588"/>
              <a:gd name="T27" fmla="*/ 2147483647 h 228"/>
              <a:gd name="T28" fmla="*/ 2147483647 w 588"/>
              <a:gd name="T29" fmla="*/ 2147483647 h 228"/>
              <a:gd name="T30" fmla="*/ 2147483647 w 588"/>
              <a:gd name="T31" fmla="*/ 2147483647 h 228"/>
              <a:gd name="T32" fmla="*/ 0 w 588"/>
              <a:gd name="T33" fmla="*/ 2147483647 h 22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88"/>
              <a:gd name="T52" fmla="*/ 0 h 228"/>
              <a:gd name="T53" fmla="*/ 588 w 588"/>
              <a:gd name="T54" fmla="*/ 228 h 22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88" h="228">
                <a:moveTo>
                  <a:pt x="1" y="0"/>
                </a:moveTo>
                <a:lnTo>
                  <a:pt x="1" y="33"/>
                </a:lnTo>
                <a:lnTo>
                  <a:pt x="586" y="33"/>
                </a:lnTo>
                <a:lnTo>
                  <a:pt x="586" y="60"/>
                </a:lnTo>
                <a:lnTo>
                  <a:pt x="2" y="60"/>
                </a:lnTo>
                <a:lnTo>
                  <a:pt x="2" y="88"/>
                </a:lnTo>
                <a:lnTo>
                  <a:pt x="588" y="87"/>
                </a:lnTo>
                <a:lnTo>
                  <a:pt x="588" y="113"/>
                </a:lnTo>
                <a:lnTo>
                  <a:pt x="2" y="113"/>
                </a:lnTo>
                <a:lnTo>
                  <a:pt x="2" y="139"/>
                </a:lnTo>
                <a:lnTo>
                  <a:pt x="588" y="139"/>
                </a:lnTo>
                <a:lnTo>
                  <a:pt x="588" y="168"/>
                </a:lnTo>
                <a:lnTo>
                  <a:pt x="1" y="168"/>
                </a:lnTo>
                <a:lnTo>
                  <a:pt x="2" y="198"/>
                </a:lnTo>
                <a:lnTo>
                  <a:pt x="587" y="196"/>
                </a:lnTo>
                <a:lnTo>
                  <a:pt x="587" y="227"/>
                </a:lnTo>
                <a:lnTo>
                  <a:pt x="0" y="22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Oval 41" descr="어두운 상향 대각선"/>
          <p:cNvSpPr>
            <a:spLocks noChangeArrowheads="1"/>
          </p:cNvSpPr>
          <p:nvPr/>
        </p:nvSpPr>
        <p:spPr bwMode="auto">
          <a:xfrm>
            <a:off x="4793585" y="3169859"/>
            <a:ext cx="483802" cy="496856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Text Box 52"/>
          <p:cNvSpPr txBox="1">
            <a:spLocks noChangeAspect="1" noChangeArrowheads="1"/>
          </p:cNvSpPr>
          <p:nvPr/>
        </p:nvSpPr>
        <p:spPr bwMode="auto">
          <a:xfrm>
            <a:off x="3124578" y="3233566"/>
            <a:ext cx="22167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#4 S/B</a:t>
            </a:r>
          </a:p>
        </p:txBody>
      </p:sp>
      <p:sp>
        <p:nvSpPr>
          <p:cNvPr id="13" name="Text Box 56"/>
          <p:cNvSpPr txBox="1">
            <a:spLocks noChangeAspect="1" noChangeArrowheads="1"/>
          </p:cNvSpPr>
          <p:nvPr/>
        </p:nvSpPr>
        <p:spPr bwMode="auto">
          <a:xfrm>
            <a:off x="3141524" y="5020407"/>
            <a:ext cx="22167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#5 S/B</a:t>
            </a:r>
          </a:p>
        </p:txBody>
      </p:sp>
      <p:sp>
        <p:nvSpPr>
          <p:cNvPr id="14" name="Oval 65"/>
          <p:cNvSpPr>
            <a:spLocks noChangeArrowheads="1"/>
          </p:cNvSpPr>
          <p:nvPr/>
        </p:nvSpPr>
        <p:spPr bwMode="auto">
          <a:xfrm>
            <a:off x="4121875" y="1618667"/>
            <a:ext cx="197976" cy="18366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Oval 65"/>
          <p:cNvSpPr>
            <a:spLocks noChangeArrowheads="1"/>
          </p:cNvSpPr>
          <p:nvPr/>
        </p:nvSpPr>
        <p:spPr bwMode="auto">
          <a:xfrm>
            <a:off x="4133965" y="3502377"/>
            <a:ext cx="197976" cy="18366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Oval 65"/>
          <p:cNvSpPr>
            <a:spLocks noChangeArrowheads="1"/>
          </p:cNvSpPr>
          <p:nvPr/>
        </p:nvSpPr>
        <p:spPr bwMode="auto">
          <a:xfrm>
            <a:off x="4134874" y="5261532"/>
            <a:ext cx="197976" cy="18366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Text Box 52"/>
          <p:cNvSpPr txBox="1">
            <a:spLocks noChangeAspect="1" noChangeArrowheads="1"/>
          </p:cNvSpPr>
          <p:nvPr/>
        </p:nvSpPr>
        <p:spPr bwMode="auto">
          <a:xfrm>
            <a:off x="3080486" y="1409981"/>
            <a:ext cx="22167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#3 S/B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5457" y="318430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 hole</a:t>
            </a:r>
            <a:endParaRPr lang="ko-KR" altLang="en-US" dirty="0"/>
          </a:p>
        </p:txBody>
      </p:sp>
      <p:sp>
        <p:nvSpPr>
          <p:cNvPr id="18" name="Oval 41" descr="어두운 상향 대각선"/>
          <p:cNvSpPr>
            <a:spLocks noChangeArrowheads="1"/>
          </p:cNvSpPr>
          <p:nvPr/>
        </p:nvSpPr>
        <p:spPr bwMode="auto">
          <a:xfrm>
            <a:off x="4781655" y="4911590"/>
            <a:ext cx="483802" cy="496856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319040" y="498739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 hole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094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Considerations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64256" y="2060848"/>
            <a:ext cx="8229600" cy="4536504"/>
          </a:xfrm>
        </p:spPr>
        <p:txBody>
          <a:bodyPr/>
          <a:lstStyle/>
          <a:p>
            <a:r>
              <a:rPr lang="en-US" altLang="ko-KR" dirty="0"/>
              <a:t>Fuel feeding system</a:t>
            </a:r>
            <a:endParaRPr lang="en-US" altLang="ko-KR" b="1" dirty="0"/>
          </a:p>
          <a:p>
            <a:r>
              <a:rPr lang="en-US" altLang="ko-KR" dirty="0"/>
              <a:t>Distributor – Bottom ash drain system</a:t>
            </a:r>
          </a:p>
          <a:p>
            <a:r>
              <a:rPr lang="en-US" altLang="ko-KR" dirty="0"/>
              <a:t>Temperature problems</a:t>
            </a:r>
          </a:p>
          <a:p>
            <a:pPr lvl="1"/>
            <a:r>
              <a:rPr lang="en-US" altLang="ko-KR" dirty="0"/>
              <a:t>Post</a:t>
            </a:r>
            <a:r>
              <a:rPr lang="ko-KR" altLang="en-US" dirty="0"/>
              <a:t> </a:t>
            </a:r>
            <a:r>
              <a:rPr lang="en-US" altLang="ko-KR" dirty="0"/>
              <a:t>combustion - Clinker control - Super heater tube corrosion</a:t>
            </a:r>
          </a:p>
          <a:p>
            <a:r>
              <a:rPr lang="en-US" altLang="ko-KR" dirty="0"/>
              <a:t>Fine particulates emission</a:t>
            </a:r>
          </a:p>
          <a:p>
            <a:r>
              <a:rPr lang="en-US" altLang="ko-KR" dirty="0"/>
              <a:t>Low heat transfer coefficient – low density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8123" y="1340768"/>
            <a:ext cx="600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(For Solid Fuel Burning CFBC)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7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3" name="Rectangle 33"/>
          <p:cNvSpPr>
            <a:spLocks noChangeArrowheads="1"/>
          </p:cNvSpPr>
          <p:nvPr/>
        </p:nvSpPr>
        <p:spPr bwMode="auto">
          <a:xfrm>
            <a:off x="2096326" y="333375"/>
            <a:ext cx="5348236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Wonju</a:t>
            </a:r>
            <a:r>
              <a:rPr lang="ko-KR" altLang="en-US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 </a:t>
            </a:r>
            <a:r>
              <a:rPr lang="en-US" altLang="ko-KR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10MWe CFBC for RDF</a:t>
            </a:r>
            <a:endParaRPr lang="en-US" altLang="ja-JP" sz="3200" b="1" i="1" dirty="0">
              <a:effectLst>
                <a:outerShdw blurRad="38100" dist="38100" dir="2700000" algn="tl">
                  <a:srgbClr val="000000"/>
                </a:outerShdw>
              </a:effectLst>
              <a:latin typeface="HGS創英角ﾎﾟｯﾌﾟ体" pitchFamily="50" charset="-128"/>
              <a:ea typeface="HGS創英角ﾎﾟｯﾌﾟ体" pitchFamily="50" charset="-128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45"/>
          <a:stretch>
            <a:fillRect/>
          </a:stretch>
        </p:blipFill>
        <p:spPr bwMode="auto">
          <a:xfrm>
            <a:off x="1495425" y="1709738"/>
            <a:ext cx="6550025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133731"/>
      </p:ext>
    </p:extLst>
  </p:cSld>
  <p:clrMapOvr>
    <a:masterClrMapping/>
  </p:clrMapOvr>
  <p:transition advTm="60112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Feeder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1395855"/>
            <a:ext cx="8229600" cy="4525962"/>
          </a:xfrm>
        </p:spPr>
        <p:txBody>
          <a:bodyPr/>
          <a:lstStyle/>
          <a:p>
            <a:r>
              <a:rPr lang="en-US" altLang="ko-KR" dirty="0"/>
              <a:t>Continuous feeding</a:t>
            </a:r>
          </a:p>
          <a:p>
            <a:pPr lvl="1"/>
            <a:r>
              <a:rPr lang="en-US" altLang="ko-KR" dirty="0"/>
              <a:t>No plugging</a:t>
            </a:r>
          </a:p>
          <a:p>
            <a:pPr lvl="1"/>
            <a:r>
              <a:rPr lang="en-US" altLang="ko-KR" dirty="0"/>
              <a:t>Handle ability</a:t>
            </a:r>
          </a:p>
          <a:p>
            <a:r>
              <a:rPr lang="en-US" altLang="ko-KR" dirty="0"/>
              <a:t>Control input heating value</a:t>
            </a:r>
          </a:p>
          <a:p>
            <a:r>
              <a:rPr lang="en-US" altLang="ko-KR" dirty="0"/>
              <a:t>Design items</a:t>
            </a:r>
          </a:p>
          <a:p>
            <a:pPr lvl="2">
              <a:buFontTx/>
              <a:buChar char="-"/>
            </a:pPr>
            <a:r>
              <a:rPr lang="en-US" altLang="ko-KR" dirty="0"/>
              <a:t>Bucket elevator </a:t>
            </a:r>
          </a:p>
          <a:p>
            <a:pPr lvl="2">
              <a:buFontTx/>
              <a:buChar char="-"/>
            </a:pPr>
            <a:r>
              <a:rPr lang="en-US" altLang="ko-KR" dirty="0"/>
              <a:t>Vibrating screen bypass line</a:t>
            </a:r>
          </a:p>
          <a:p>
            <a:pPr lvl="2">
              <a:buFontTx/>
              <a:buChar char="-"/>
            </a:pPr>
            <a:r>
              <a:rPr lang="en-US" altLang="ko-KR" dirty="0"/>
              <a:t>Storage silo</a:t>
            </a:r>
          </a:p>
          <a:p>
            <a:pPr lvl="2">
              <a:buFontTx/>
              <a:buChar char="-"/>
            </a:pPr>
            <a:r>
              <a:rPr lang="en-US" altLang="ko-KR" dirty="0"/>
              <a:t>Screw conveyer </a:t>
            </a:r>
          </a:p>
          <a:p>
            <a:pPr lvl="2">
              <a:buFontTx/>
              <a:buChar char="-"/>
            </a:pPr>
            <a:r>
              <a:rPr lang="en-US" altLang="ko-KR" dirty="0"/>
              <a:t>Fuel feeding</a:t>
            </a:r>
            <a:r>
              <a:rPr lang="ko-KR" altLang="en-US" dirty="0"/>
              <a:t> </a:t>
            </a:r>
            <a:r>
              <a:rPr lang="en-US" altLang="ko-KR" dirty="0"/>
              <a:t>line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1937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7140575" cy="514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RDF feeder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3337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그룹 2"/>
          <p:cNvGrpSpPr>
            <a:grpSpLocks/>
          </p:cNvGrpSpPr>
          <p:nvPr/>
        </p:nvGrpSpPr>
        <p:grpSpPr bwMode="auto">
          <a:xfrm>
            <a:off x="755576" y="2061369"/>
            <a:ext cx="7829550" cy="4248150"/>
            <a:chOff x="623888" y="836613"/>
            <a:chExt cx="7829550" cy="4248150"/>
          </a:xfrm>
        </p:grpSpPr>
        <p:pic>
          <p:nvPicPr>
            <p:cNvPr id="3993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888" y="836613"/>
              <a:ext cx="7829550" cy="424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076825" y="4005263"/>
              <a:ext cx="1582738" cy="360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Limestone feeder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199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1042988" y="333375"/>
            <a:ext cx="41232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 dirty="0">
                <a:latin typeface="Arial" pitchFamily="34" charset="0"/>
                <a:ea typeface="돋움체" pitchFamily="49" charset="-127"/>
              </a:rPr>
              <a:t>Fuel feeding methods</a:t>
            </a:r>
            <a:endParaRPr lang="ko-KR" altLang="en-US" sz="3200" dirty="0">
              <a:latin typeface="Arial" pitchFamily="34" charset="0"/>
              <a:ea typeface="돋움체" pitchFamily="49" charset="-127"/>
            </a:endParaRPr>
          </a:p>
        </p:txBody>
      </p:sp>
      <p:grpSp>
        <p:nvGrpSpPr>
          <p:cNvPr id="70659" name="Group 69"/>
          <p:cNvGrpSpPr>
            <a:grpSpLocks/>
          </p:cNvGrpSpPr>
          <p:nvPr/>
        </p:nvGrpSpPr>
        <p:grpSpPr bwMode="auto">
          <a:xfrm>
            <a:off x="990600" y="990600"/>
            <a:ext cx="7721603" cy="5029200"/>
            <a:chOff x="816" y="528"/>
            <a:chExt cx="4864" cy="3168"/>
          </a:xfrm>
        </p:grpSpPr>
        <p:sp>
          <p:nvSpPr>
            <p:cNvPr id="70661" name="Oval 70"/>
            <p:cNvSpPr>
              <a:spLocks noChangeArrowheads="1"/>
            </p:cNvSpPr>
            <p:nvPr/>
          </p:nvSpPr>
          <p:spPr bwMode="auto">
            <a:xfrm>
              <a:off x="3892" y="2928"/>
              <a:ext cx="260" cy="288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 dirty="0">
                  <a:latin typeface="Arial" pitchFamily="34" charset="0"/>
                  <a:ea typeface="굴림체" pitchFamily="49" charset="-127"/>
                </a:rPr>
                <a:t>B</a:t>
              </a:r>
            </a:p>
          </p:txBody>
        </p:sp>
        <p:sp>
          <p:nvSpPr>
            <p:cNvPr id="70662" name="Oval 71"/>
            <p:cNvSpPr>
              <a:spLocks noChangeArrowheads="1"/>
            </p:cNvSpPr>
            <p:nvPr/>
          </p:nvSpPr>
          <p:spPr bwMode="auto">
            <a:xfrm>
              <a:off x="3868" y="2561"/>
              <a:ext cx="260" cy="2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 dirty="0">
                  <a:latin typeface="Arial" pitchFamily="34" charset="0"/>
                  <a:ea typeface="굴림체" pitchFamily="49" charset="-127"/>
                </a:rPr>
                <a:t>A</a:t>
              </a:r>
            </a:p>
          </p:txBody>
        </p:sp>
        <p:sp>
          <p:nvSpPr>
            <p:cNvPr id="70663" name="Line 72"/>
            <p:cNvSpPr>
              <a:spLocks noChangeShapeType="1"/>
            </p:cNvSpPr>
            <p:nvPr/>
          </p:nvSpPr>
          <p:spPr bwMode="auto">
            <a:xfrm>
              <a:off x="4056" y="528"/>
              <a:ext cx="0" cy="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4" name="Line 73"/>
            <p:cNvSpPr>
              <a:spLocks noChangeShapeType="1"/>
            </p:cNvSpPr>
            <p:nvPr/>
          </p:nvSpPr>
          <p:spPr bwMode="auto">
            <a:xfrm>
              <a:off x="4368" y="528"/>
              <a:ext cx="0" cy="3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5" name="Line 74"/>
            <p:cNvSpPr>
              <a:spLocks noChangeShapeType="1"/>
            </p:cNvSpPr>
            <p:nvPr/>
          </p:nvSpPr>
          <p:spPr bwMode="auto">
            <a:xfrm>
              <a:off x="4056" y="9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6" name="Rectangle 75"/>
            <p:cNvSpPr>
              <a:spLocks noChangeArrowheads="1"/>
            </p:cNvSpPr>
            <p:nvPr/>
          </p:nvSpPr>
          <p:spPr bwMode="auto">
            <a:xfrm>
              <a:off x="4032" y="1152"/>
              <a:ext cx="312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7" name="Line 76"/>
            <p:cNvSpPr>
              <a:spLocks noChangeShapeType="1"/>
            </p:cNvSpPr>
            <p:nvPr/>
          </p:nvSpPr>
          <p:spPr bwMode="auto">
            <a:xfrm flipV="1">
              <a:off x="3900" y="1488"/>
              <a:ext cx="156" cy="1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8" name="Line 77"/>
            <p:cNvSpPr>
              <a:spLocks noChangeShapeType="1"/>
            </p:cNvSpPr>
            <p:nvPr/>
          </p:nvSpPr>
          <p:spPr bwMode="auto">
            <a:xfrm>
              <a:off x="3931" y="1951"/>
              <a:ext cx="0" cy="4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69" name="Line 78"/>
            <p:cNvSpPr>
              <a:spLocks noChangeShapeType="1"/>
            </p:cNvSpPr>
            <p:nvPr/>
          </p:nvSpPr>
          <p:spPr bwMode="auto">
            <a:xfrm flipH="1">
              <a:off x="3072" y="2256"/>
              <a:ext cx="468" cy="26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0" name="Line 79"/>
            <p:cNvSpPr>
              <a:spLocks noChangeShapeType="1"/>
            </p:cNvSpPr>
            <p:nvPr/>
          </p:nvSpPr>
          <p:spPr bwMode="auto">
            <a:xfrm flipH="1">
              <a:off x="3069" y="2390"/>
              <a:ext cx="875" cy="5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696" name="Rectangle 80"/>
            <p:cNvSpPr>
              <a:spLocks noChangeArrowheads="1"/>
            </p:cNvSpPr>
            <p:nvPr/>
          </p:nvSpPr>
          <p:spPr bwMode="auto">
            <a:xfrm>
              <a:off x="988" y="1200"/>
              <a:ext cx="572" cy="2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lIns="90488" tIns="44450" rIns="90488" bIns="44450" anchor="ctr"/>
            <a:lstStyle/>
            <a:p>
              <a:pPr defTabSz="762000" latinLnBrk="0">
                <a:defRPr/>
              </a:pPr>
              <a:r>
                <a:rPr lang="en-US" altLang="ko-KR" b="1">
                  <a:latin typeface="Arial" pitchFamily="34" charset="0"/>
                  <a:ea typeface="굴림체" pitchFamily="49" charset="-127"/>
                </a:rPr>
                <a:t>SA</a:t>
              </a:r>
            </a:p>
          </p:txBody>
        </p:sp>
        <p:grpSp>
          <p:nvGrpSpPr>
            <p:cNvPr id="70672" name="Group 81"/>
            <p:cNvGrpSpPr>
              <a:grpSpLocks/>
            </p:cNvGrpSpPr>
            <p:nvPr/>
          </p:nvGrpSpPr>
          <p:grpSpPr bwMode="auto">
            <a:xfrm>
              <a:off x="4032" y="816"/>
              <a:ext cx="312" cy="240"/>
              <a:chOff x="1776" y="1101"/>
              <a:chExt cx="192" cy="153"/>
            </a:xfrm>
          </p:grpSpPr>
          <p:sp>
            <p:nvSpPr>
              <p:cNvPr id="70800" name="Oval 82"/>
              <p:cNvSpPr>
                <a:spLocks noChangeArrowheads="1"/>
              </p:cNvSpPr>
              <p:nvPr/>
            </p:nvSpPr>
            <p:spPr bwMode="auto">
              <a:xfrm>
                <a:off x="1776" y="1101"/>
                <a:ext cx="192" cy="153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801" name="Line 83"/>
              <p:cNvSpPr>
                <a:spLocks noChangeShapeType="1"/>
              </p:cNvSpPr>
              <p:nvPr/>
            </p:nvSpPr>
            <p:spPr bwMode="auto">
              <a:xfrm>
                <a:off x="1872" y="1101"/>
                <a:ext cx="0" cy="1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802" name="Line 84"/>
              <p:cNvSpPr>
                <a:spLocks noChangeShapeType="1"/>
              </p:cNvSpPr>
              <p:nvPr/>
            </p:nvSpPr>
            <p:spPr bwMode="auto">
              <a:xfrm>
                <a:off x="1776" y="117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803" name="Line 85"/>
              <p:cNvSpPr>
                <a:spLocks noChangeShapeType="1"/>
              </p:cNvSpPr>
              <p:nvPr/>
            </p:nvSpPr>
            <p:spPr bwMode="auto">
              <a:xfrm>
                <a:off x="1809" y="1128"/>
                <a:ext cx="126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804" name="Line 86"/>
              <p:cNvSpPr>
                <a:spLocks noChangeShapeType="1"/>
              </p:cNvSpPr>
              <p:nvPr/>
            </p:nvSpPr>
            <p:spPr bwMode="auto">
              <a:xfrm flipV="1">
                <a:off x="1809" y="1122"/>
                <a:ext cx="126" cy="1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0673" name="Line 87"/>
            <p:cNvSpPr>
              <a:spLocks noChangeShapeType="1"/>
            </p:cNvSpPr>
            <p:nvPr/>
          </p:nvSpPr>
          <p:spPr bwMode="auto">
            <a:xfrm flipH="1">
              <a:off x="3068" y="1296"/>
              <a:ext cx="0" cy="12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4" name="Line 88"/>
            <p:cNvSpPr>
              <a:spLocks noChangeShapeType="1"/>
            </p:cNvSpPr>
            <p:nvPr/>
          </p:nvSpPr>
          <p:spPr bwMode="auto">
            <a:xfrm>
              <a:off x="3088" y="2921"/>
              <a:ext cx="0" cy="1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5" name="Line 89"/>
            <p:cNvSpPr>
              <a:spLocks noChangeShapeType="1"/>
            </p:cNvSpPr>
            <p:nvPr/>
          </p:nvSpPr>
          <p:spPr bwMode="auto">
            <a:xfrm flipH="1" flipV="1">
              <a:off x="1768" y="3084"/>
              <a:ext cx="1325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6" name="Line 90"/>
            <p:cNvSpPr>
              <a:spLocks noChangeShapeType="1"/>
            </p:cNvSpPr>
            <p:nvPr/>
          </p:nvSpPr>
          <p:spPr bwMode="auto">
            <a:xfrm flipV="1">
              <a:off x="1768" y="1344"/>
              <a:ext cx="0" cy="1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7" name="Oval 91"/>
            <p:cNvSpPr>
              <a:spLocks noChangeArrowheads="1"/>
            </p:cNvSpPr>
            <p:nvPr/>
          </p:nvSpPr>
          <p:spPr bwMode="auto">
            <a:xfrm>
              <a:off x="4080" y="528"/>
              <a:ext cx="260" cy="240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>
                  <a:latin typeface="Arial" pitchFamily="34" charset="0"/>
                  <a:ea typeface="굴림체" pitchFamily="49" charset="-127"/>
                </a:rPr>
                <a:t>B</a:t>
              </a:r>
            </a:p>
          </p:txBody>
        </p:sp>
        <p:sp>
          <p:nvSpPr>
            <p:cNvPr id="70678" name="Line 92"/>
            <p:cNvSpPr>
              <a:spLocks noChangeShapeType="1"/>
            </p:cNvSpPr>
            <p:nvPr/>
          </p:nvSpPr>
          <p:spPr bwMode="auto">
            <a:xfrm>
              <a:off x="1352" y="3072"/>
              <a:ext cx="4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79" name="Line 93"/>
            <p:cNvSpPr>
              <a:spLocks noChangeShapeType="1"/>
            </p:cNvSpPr>
            <p:nvPr/>
          </p:nvSpPr>
          <p:spPr bwMode="auto">
            <a:xfrm>
              <a:off x="1196" y="2256"/>
              <a:ext cx="5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0680" name="Group 94"/>
            <p:cNvGrpSpPr>
              <a:grpSpLocks/>
            </p:cNvGrpSpPr>
            <p:nvPr/>
          </p:nvGrpSpPr>
          <p:grpSpPr bwMode="auto">
            <a:xfrm>
              <a:off x="1768" y="3072"/>
              <a:ext cx="1300" cy="280"/>
              <a:chOff x="1488" y="3242"/>
              <a:chExt cx="1455" cy="192"/>
            </a:xfrm>
          </p:grpSpPr>
          <p:sp>
            <p:nvSpPr>
              <p:cNvPr id="70798" name="AutoShape 95"/>
              <p:cNvSpPr>
                <a:spLocks noChangeArrowheads="1"/>
              </p:cNvSpPr>
              <p:nvPr/>
            </p:nvSpPr>
            <p:spPr bwMode="auto">
              <a:xfrm rot="10800000">
                <a:off x="1488" y="3242"/>
                <a:ext cx="720" cy="19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799" name="AutoShape 96"/>
              <p:cNvSpPr>
                <a:spLocks noChangeArrowheads="1"/>
              </p:cNvSpPr>
              <p:nvPr/>
            </p:nvSpPr>
            <p:spPr bwMode="auto">
              <a:xfrm rot="10800000">
                <a:off x="2223" y="3242"/>
                <a:ext cx="720" cy="19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0681" name="Line 97"/>
            <p:cNvSpPr>
              <a:spLocks noChangeShapeType="1"/>
            </p:cNvSpPr>
            <p:nvPr/>
          </p:nvSpPr>
          <p:spPr bwMode="auto">
            <a:xfrm>
              <a:off x="1352" y="3552"/>
              <a:ext cx="2392" cy="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2" name="Line 98"/>
            <p:cNvSpPr>
              <a:spLocks noChangeShapeType="1"/>
            </p:cNvSpPr>
            <p:nvPr/>
          </p:nvSpPr>
          <p:spPr bwMode="auto">
            <a:xfrm flipV="1">
              <a:off x="2780" y="3360"/>
              <a:ext cx="0" cy="19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3" name="Line 99"/>
            <p:cNvSpPr>
              <a:spLocks noChangeShapeType="1"/>
            </p:cNvSpPr>
            <p:nvPr/>
          </p:nvSpPr>
          <p:spPr bwMode="auto">
            <a:xfrm flipV="1">
              <a:off x="2104" y="3360"/>
              <a:ext cx="0" cy="19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716" name="Rectangle 100"/>
            <p:cNvSpPr>
              <a:spLocks noChangeArrowheads="1"/>
            </p:cNvSpPr>
            <p:nvPr/>
          </p:nvSpPr>
          <p:spPr bwMode="auto">
            <a:xfrm>
              <a:off x="3328" y="3456"/>
              <a:ext cx="572" cy="2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defTabSz="762000" latinLnBrk="0">
                <a:defRPr/>
              </a:pPr>
              <a:r>
                <a:rPr lang="en-US" altLang="ko-KR" b="1">
                  <a:latin typeface="Arial" pitchFamily="34" charset="0"/>
                  <a:ea typeface="굴림체" pitchFamily="49" charset="-127"/>
                </a:rPr>
                <a:t>PA </a:t>
              </a:r>
            </a:p>
          </p:txBody>
        </p:sp>
        <p:sp>
          <p:nvSpPr>
            <p:cNvPr id="70685" name="Line 101"/>
            <p:cNvSpPr>
              <a:spLocks noChangeShapeType="1"/>
            </p:cNvSpPr>
            <p:nvPr/>
          </p:nvSpPr>
          <p:spPr bwMode="auto">
            <a:xfrm flipV="1">
              <a:off x="3936" y="1104"/>
              <a:ext cx="126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6" name="Line 102"/>
            <p:cNvSpPr>
              <a:spLocks noChangeShapeType="1"/>
            </p:cNvSpPr>
            <p:nvPr/>
          </p:nvSpPr>
          <p:spPr bwMode="auto">
            <a:xfrm flipV="1">
              <a:off x="4368" y="959"/>
              <a:ext cx="520" cy="3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7" name="Line 103"/>
            <p:cNvSpPr>
              <a:spLocks noChangeShapeType="1"/>
            </p:cNvSpPr>
            <p:nvPr/>
          </p:nvSpPr>
          <p:spPr bwMode="auto">
            <a:xfrm>
              <a:off x="1352" y="3072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8" name="Line 104"/>
            <p:cNvSpPr>
              <a:spLocks noChangeShapeType="1"/>
            </p:cNvSpPr>
            <p:nvPr/>
          </p:nvSpPr>
          <p:spPr bwMode="auto">
            <a:xfrm flipV="1">
              <a:off x="1196" y="144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89" name="Line 105"/>
            <p:cNvSpPr>
              <a:spLocks noChangeShapeType="1"/>
            </p:cNvSpPr>
            <p:nvPr/>
          </p:nvSpPr>
          <p:spPr bwMode="auto">
            <a:xfrm>
              <a:off x="1196" y="2448"/>
              <a:ext cx="5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0" name="Line 106"/>
            <p:cNvSpPr>
              <a:spLocks noChangeShapeType="1"/>
            </p:cNvSpPr>
            <p:nvPr/>
          </p:nvSpPr>
          <p:spPr bwMode="auto">
            <a:xfrm>
              <a:off x="3536" y="816"/>
              <a:ext cx="0" cy="4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1" name="Line 107"/>
            <p:cNvSpPr>
              <a:spLocks noChangeShapeType="1"/>
            </p:cNvSpPr>
            <p:nvPr/>
          </p:nvSpPr>
          <p:spPr bwMode="auto">
            <a:xfrm>
              <a:off x="3900" y="816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2" name="Line 108"/>
            <p:cNvSpPr>
              <a:spLocks noChangeShapeType="1"/>
            </p:cNvSpPr>
            <p:nvPr/>
          </p:nvSpPr>
          <p:spPr bwMode="auto">
            <a:xfrm flipH="1">
              <a:off x="3536" y="1296"/>
              <a:ext cx="0" cy="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3" name="Rectangle 109"/>
            <p:cNvSpPr>
              <a:spLocks noChangeArrowheads="1"/>
            </p:cNvSpPr>
            <p:nvPr/>
          </p:nvSpPr>
          <p:spPr bwMode="auto">
            <a:xfrm>
              <a:off x="3536" y="1248"/>
              <a:ext cx="364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70694" name="Group 110"/>
            <p:cNvGrpSpPr>
              <a:grpSpLocks/>
            </p:cNvGrpSpPr>
            <p:nvPr/>
          </p:nvGrpSpPr>
          <p:grpSpPr bwMode="auto">
            <a:xfrm>
              <a:off x="3536" y="816"/>
              <a:ext cx="364" cy="240"/>
              <a:chOff x="1776" y="1101"/>
              <a:chExt cx="192" cy="153"/>
            </a:xfrm>
          </p:grpSpPr>
          <p:sp>
            <p:nvSpPr>
              <p:cNvPr id="70793" name="Oval 111"/>
              <p:cNvSpPr>
                <a:spLocks noChangeArrowheads="1"/>
              </p:cNvSpPr>
              <p:nvPr/>
            </p:nvSpPr>
            <p:spPr bwMode="auto">
              <a:xfrm>
                <a:off x="1776" y="1101"/>
                <a:ext cx="192" cy="153"/>
              </a:xfrm>
              <a:prstGeom prst="ellipse">
                <a:avLst/>
              </a:prstGeom>
              <a:solidFill>
                <a:schemeClr val="fol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794" name="Line 112"/>
              <p:cNvSpPr>
                <a:spLocks noChangeShapeType="1"/>
              </p:cNvSpPr>
              <p:nvPr/>
            </p:nvSpPr>
            <p:spPr bwMode="auto">
              <a:xfrm>
                <a:off x="1872" y="1101"/>
                <a:ext cx="0" cy="1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795" name="Line 113"/>
              <p:cNvSpPr>
                <a:spLocks noChangeShapeType="1"/>
              </p:cNvSpPr>
              <p:nvPr/>
            </p:nvSpPr>
            <p:spPr bwMode="auto">
              <a:xfrm>
                <a:off x="1776" y="1178"/>
                <a:ext cx="1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796" name="Line 114"/>
              <p:cNvSpPr>
                <a:spLocks noChangeShapeType="1"/>
              </p:cNvSpPr>
              <p:nvPr/>
            </p:nvSpPr>
            <p:spPr bwMode="auto">
              <a:xfrm>
                <a:off x="1809" y="1128"/>
                <a:ext cx="126" cy="9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0797" name="Line 115"/>
              <p:cNvSpPr>
                <a:spLocks noChangeShapeType="1"/>
              </p:cNvSpPr>
              <p:nvPr/>
            </p:nvSpPr>
            <p:spPr bwMode="auto">
              <a:xfrm flipV="1">
                <a:off x="1809" y="1122"/>
                <a:ext cx="126" cy="1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70695" name="Oval 116"/>
            <p:cNvSpPr>
              <a:spLocks noChangeArrowheads="1"/>
            </p:cNvSpPr>
            <p:nvPr/>
          </p:nvSpPr>
          <p:spPr bwMode="auto">
            <a:xfrm>
              <a:off x="3552" y="528"/>
              <a:ext cx="260" cy="2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>
                  <a:latin typeface="Arial" pitchFamily="34" charset="0"/>
                  <a:ea typeface="굴림체" pitchFamily="49" charset="-127"/>
                </a:rPr>
                <a:t>A</a:t>
              </a:r>
            </a:p>
          </p:txBody>
        </p:sp>
        <p:sp>
          <p:nvSpPr>
            <p:cNvPr id="70696" name="Line 117"/>
            <p:cNvSpPr>
              <a:spLocks noChangeShapeType="1"/>
            </p:cNvSpPr>
            <p:nvPr/>
          </p:nvSpPr>
          <p:spPr bwMode="auto">
            <a:xfrm flipV="1">
              <a:off x="3900" y="1296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7" name="Line 118"/>
            <p:cNvSpPr>
              <a:spLocks noChangeShapeType="1"/>
            </p:cNvSpPr>
            <p:nvPr/>
          </p:nvSpPr>
          <p:spPr bwMode="auto">
            <a:xfrm flipV="1">
              <a:off x="4368" y="960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8" name="Line 119"/>
            <p:cNvSpPr>
              <a:spLocks noChangeShapeType="1"/>
            </p:cNvSpPr>
            <p:nvPr/>
          </p:nvSpPr>
          <p:spPr bwMode="auto">
            <a:xfrm flipH="1">
              <a:off x="1144" y="2496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699" name="Line 120"/>
            <p:cNvSpPr>
              <a:spLocks noChangeShapeType="1"/>
            </p:cNvSpPr>
            <p:nvPr/>
          </p:nvSpPr>
          <p:spPr bwMode="auto">
            <a:xfrm flipH="1">
              <a:off x="1144" y="2784"/>
              <a:ext cx="6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00" name="Line 121"/>
            <p:cNvSpPr>
              <a:spLocks noChangeShapeType="1"/>
            </p:cNvSpPr>
            <p:nvPr/>
          </p:nvSpPr>
          <p:spPr bwMode="auto">
            <a:xfrm>
              <a:off x="1768" y="2784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01" name="Oval 122"/>
            <p:cNvSpPr>
              <a:spLocks noChangeArrowheads="1"/>
            </p:cNvSpPr>
            <p:nvPr/>
          </p:nvSpPr>
          <p:spPr bwMode="auto">
            <a:xfrm>
              <a:off x="3923" y="3288"/>
              <a:ext cx="260" cy="28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 dirty="0">
                  <a:latin typeface="Arial" pitchFamily="34" charset="0"/>
                  <a:ea typeface="굴림체" pitchFamily="49" charset="-127"/>
                </a:rPr>
                <a:t>C</a:t>
              </a:r>
            </a:p>
          </p:txBody>
        </p:sp>
        <p:sp>
          <p:nvSpPr>
            <p:cNvPr id="70702" name="Oval 123"/>
            <p:cNvSpPr>
              <a:spLocks noChangeArrowheads="1"/>
            </p:cNvSpPr>
            <p:nvPr/>
          </p:nvSpPr>
          <p:spPr bwMode="auto">
            <a:xfrm>
              <a:off x="816" y="2544"/>
              <a:ext cx="260" cy="24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r>
                <a:rPr lang="en-US" altLang="ko-KR" sz="2400" b="1">
                  <a:latin typeface="Arial" pitchFamily="34" charset="0"/>
                  <a:ea typeface="굴림체" pitchFamily="49" charset="-127"/>
                </a:rPr>
                <a:t>C</a:t>
              </a:r>
            </a:p>
          </p:txBody>
        </p:sp>
        <p:sp>
          <p:nvSpPr>
            <p:cNvPr id="70703" name="Text Box 124"/>
            <p:cNvSpPr txBox="1">
              <a:spLocks noChangeArrowheads="1"/>
            </p:cNvSpPr>
            <p:nvPr/>
          </p:nvSpPr>
          <p:spPr bwMode="auto">
            <a:xfrm>
              <a:off x="4176" y="2543"/>
              <a:ext cx="15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en-US" altLang="ko-KR" sz="2400" dirty="0">
                  <a:latin typeface="Times New Roman" pitchFamily="18" charset="0"/>
                </a:rPr>
                <a:t>Loop</a:t>
              </a:r>
              <a:r>
                <a:rPr kumimoji="0" lang="ko-KR" altLang="en-US" sz="2400" dirty="0">
                  <a:latin typeface="Times New Roman" pitchFamily="18" charset="0"/>
                </a:rPr>
                <a:t> </a:t>
              </a:r>
              <a:r>
                <a:rPr kumimoji="0" lang="en-US" altLang="ko-KR" sz="2400" dirty="0">
                  <a:latin typeface="Times New Roman" pitchFamily="18" charset="0"/>
                </a:rPr>
                <a:t>seal feeding</a:t>
              </a:r>
              <a:endParaRPr kumimoji="0" lang="ko-KR" altLang="en-US" sz="2400" dirty="0">
                <a:latin typeface="Times New Roman" pitchFamily="18" charset="0"/>
              </a:endParaRPr>
            </a:p>
          </p:txBody>
        </p:sp>
        <p:sp>
          <p:nvSpPr>
            <p:cNvPr id="70705" name="Text Box 126"/>
            <p:cNvSpPr txBox="1">
              <a:spLocks noChangeArrowheads="1"/>
            </p:cNvSpPr>
            <p:nvPr/>
          </p:nvSpPr>
          <p:spPr bwMode="auto">
            <a:xfrm>
              <a:off x="4194" y="3279"/>
              <a:ext cx="122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en-US" altLang="ko-KR" sz="2400" dirty="0">
                  <a:latin typeface="Times New Roman" pitchFamily="18" charset="0"/>
                </a:rPr>
                <a:t>Direct feeding</a:t>
              </a:r>
              <a:endParaRPr kumimoji="0" lang="ko-KR" altLang="en-US" sz="2400" dirty="0">
                <a:latin typeface="Times New Roman" pitchFamily="18" charset="0"/>
              </a:endParaRPr>
            </a:p>
          </p:txBody>
        </p:sp>
        <p:sp>
          <p:nvSpPr>
            <p:cNvPr id="70706" name="Freeform 127"/>
            <p:cNvSpPr>
              <a:spLocks/>
            </p:cNvSpPr>
            <p:nvPr/>
          </p:nvSpPr>
          <p:spPr bwMode="auto">
            <a:xfrm>
              <a:off x="1835" y="2000"/>
              <a:ext cx="1201" cy="419"/>
            </a:xfrm>
            <a:custGeom>
              <a:avLst/>
              <a:gdLst>
                <a:gd name="T0" fmla="*/ 0 w 1201"/>
                <a:gd name="T1" fmla="*/ 271 h 419"/>
                <a:gd name="T2" fmla="*/ 16 w 1201"/>
                <a:gd name="T3" fmla="*/ 222 h 419"/>
                <a:gd name="T4" fmla="*/ 123 w 1201"/>
                <a:gd name="T5" fmla="*/ 164 h 419"/>
                <a:gd name="T6" fmla="*/ 230 w 1201"/>
                <a:gd name="T7" fmla="*/ 172 h 419"/>
                <a:gd name="T8" fmla="*/ 280 w 1201"/>
                <a:gd name="T9" fmla="*/ 205 h 419"/>
                <a:gd name="T10" fmla="*/ 321 w 1201"/>
                <a:gd name="T11" fmla="*/ 312 h 419"/>
                <a:gd name="T12" fmla="*/ 477 w 1201"/>
                <a:gd name="T13" fmla="*/ 279 h 419"/>
                <a:gd name="T14" fmla="*/ 502 w 1201"/>
                <a:gd name="T15" fmla="*/ 172 h 419"/>
                <a:gd name="T16" fmla="*/ 584 w 1201"/>
                <a:gd name="T17" fmla="*/ 98 h 419"/>
                <a:gd name="T18" fmla="*/ 642 w 1201"/>
                <a:gd name="T19" fmla="*/ 57 h 419"/>
                <a:gd name="T20" fmla="*/ 658 w 1201"/>
                <a:gd name="T21" fmla="*/ 82 h 419"/>
                <a:gd name="T22" fmla="*/ 666 w 1201"/>
                <a:gd name="T23" fmla="*/ 148 h 419"/>
                <a:gd name="T24" fmla="*/ 675 w 1201"/>
                <a:gd name="T25" fmla="*/ 123 h 419"/>
                <a:gd name="T26" fmla="*/ 699 w 1201"/>
                <a:gd name="T27" fmla="*/ 74 h 419"/>
                <a:gd name="T28" fmla="*/ 708 w 1201"/>
                <a:gd name="T29" fmla="*/ 24 h 419"/>
                <a:gd name="T30" fmla="*/ 831 w 1201"/>
                <a:gd name="T31" fmla="*/ 32 h 419"/>
                <a:gd name="T32" fmla="*/ 856 w 1201"/>
                <a:gd name="T33" fmla="*/ 24 h 419"/>
                <a:gd name="T34" fmla="*/ 864 w 1201"/>
                <a:gd name="T35" fmla="*/ 0 h 419"/>
                <a:gd name="T36" fmla="*/ 872 w 1201"/>
                <a:gd name="T37" fmla="*/ 24 h 419"/>
                <a:gd name="T38" fmla="*/ 889 w 1201"/>
                <a:gd name="T39" fmla="*/ 49 h 419"/>
                <a:gd name="T40" fmla="*/ 913 w 1201"/>
                <a:gd name="T41" fmla="*/ 107 h 419"/>
                <a:gd name="T42" fmla="*/ 963 w 1201"/>
                <a:gd name="T43" fmla="*/ 148 h 419"/>
                <a:gd name="T44" fmla="*/ 971 w 1201"/>
                <a:gd name="T45" fmla="*/ 230 h 419"/>
                <a:gd name="T46" fmla="*/ 1037 w 1201"/>
                <a:gd name="T47" fmla="*/ 222 h 419"/>
                <a:gd name="T48" fmla="*/ 1160 w 1201"/>
                <a:gd name="T49" fmla="*/ 246 h 419"/>
                <a:gd name="T50" fmla="*/ 1201 w 1201"/>
                <a:gd name="T51" fmla="*/ 419 h 4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1"/>
                <a:gd name="T79" fmla="*/ 0 h 419"/>
                <a:gd name="T80" fmla="*/ 1201 w 1201"/>
                <a:gd name="T81" fmla="*/ 419 h 41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1" h="419">
                  <a:moveTo>
                    <a:pt x="0" y="271"/>
                  </a:moveTo>
                  <a:cubicBezTo>
                    <a:pt x="5" y="255"/>
                    <a:pt x="11" y="238"/>
                    <a:pt x="16" y="222"/>
                  </a:cubicBezTo>
                  <a:cubicBezTo>
                    <a:pt x="26" y="191"/>
                    <a:pt x="99" y="174"/>
                    <a:pt x="123" y="164"/>
                  </a:cubicBezTo>
                  <a:cubicBezTo>
                    <a:pt x="159" y="167"/>
                    <a:pt x="195" y="163"/>
                    <a:pt x="230" y="172"/>
                  </a:cubicBezTo>
                  <a:cubicBezTo>
                    <a:pt x="249" y="177"/>
                    <a:pt x="280" y="205"/>
                    <a:pt x="280" y="205"/>
                  </a:cubicBezTo>
                  <a:cubicBezTo>
                    <a:pt x="295" y="253"/>
                    <a:pt x="265" y="294"/>
                    <a:pt x="321" y="312"/>
                  </a:cubicBezTo>
                  <a:cubicBezTo>
                    <a:pt x="381" y="308"/>
                    <a:pt x="436" y="322"/>
                    <a:pt x="477" y="279"/>
                  </a:cubicBezTo>
                  <a:cubicBezTo>
                    <a:pt x="464" y="240"/>
                    <a:pt x="473" y="201"/>
                    <a:pt x="502" y="172"/>
                  </a:cubicBezTo>
                  <a:cubicBezTo>
                    <a:pt x="513" y="103"/>
                    <a:pt x="513" y="109"/>
                    <a:pt x="584" y="98"/>
                  </a:cubicBezTo>
                  <a:cubicBezTo>
                    <a:pt x="605" y="78"/>
                    <a:pt x="614" y="66"/>
                    <a:pt x="642" y="57"/>
                  </a:cubicBezTo>
                  <a:cubicBezTo>
                    <a:pt x="647" y="65"/>
                    <a:pt x="655" y="72"/>
                    <a:pt x="658" y="82"/>
                  </a:cubicBezTo>
                  <a:cubicBezTo>
                    <a:pt x="664" y="103"/>
                    <a:pt x="658" y="128"/>
                    <a:pt x="666" y="148"/>
                  </a:cubicBezTo>
                  <a:cubicBezTo>
                    <a:pt x="669" y="156"/>
                    <a:pt x="672" y="131"/>
                    <a:pt x="675" y="123"/>
                  </a:cubicBezTo>
                  <a:cubicBezTo>
                    <a:pt x="687" y="87"/>
                    <a:pt x="677" y="108"/>
                    <a:pt x="699" y="74"/>
                  </a:cubicBezTo>
                  <a:cubicBezTo>
                    <a:pt x="702" y="57"/>
                    <a:pt x="698" y="38"/>
                    <a:pt x="708" y="24"/>
                  </a:cubicBezTo>
                  <a:cubicBezTo>
                    <a:pt x="719" y="8"/>
                    <a:pt x="828" y="32"/>
                    <a:pt x="831" y="32"/>
                  </a:cubicBezTo>
                  <a:cubicBezTo>
                    <a:pt x="839" y="29"/>
                    <a:pt x="850" y="30"/>
                    <a:pt x="856" y="24"/>
                  </a:cubicBezTo>
                  <a:cubicBezTo>
                    <a:pt x="862" y="18"/>
                    <a:pt x="856" y="0"/>
                    <a:pt x="864" y="0"/>
                  </a:cubicBezTo>
                  <a:cubicBezTo>
                    <a:pt x="872" y="0"/>
                    <a:pt x="868" y="16"/>
                    <a:pt x="872" y="24"/>
                  </a:cubicBezTo>
                  <a:cubicBezTo>
                    <a:pt x="877" y="33"/>
                    <a:pt x="884" y="40"/>
                    <a:pt x="889" y="49"/>
                  </a:cubicBezTo>
                  <a:cubicBezTo>
                    <a:pt x="899" y="67"/>
                    <a:pt x="900" y="91"/>
                    <a:pt x="913" y="107"/>
                  </a:cubicBezTo>
                  <a:cubicBezTo>
                    <a:pt x="927" y="124"/>
                    <a:pt x="948" y="133"/>
                    <a:pt x="963" y="148"/>
                  </a:cubicBezTo>
                  <a:cubicBezTo>
                    <a:pt x="966" y="175"/>
                    <a:pt x="952" y="211"/>
                    <a:pt x="971" y="230"/>
                  </a:cubicBezTo>
                  <a:cubicBezTo>
                    <a:pt x="987" y="246"/>
                    <a:pt x="1015" y="221"/>
                    <a:pt x="1037" y="222"/>
                  </a:cubicBezTo>
                  <a:cubicBezTo>
                    <a:pt x="1079" y="225"/>
                    <a:pt x="1119" y="240"/>
                    <a:pt x="1160" y="246"/>
                  </a:cubicBezTo>
                  <a:cubicBezTo>
                    <a:pt x="1164" y="322"/>
                    <a:pt x="1117" y="419"/>
                    <a:pt x="1201" y="419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07" name="Freeform 128"/>
            <p:cNvSpPr>
              <a:spLocks/>
            </p:cNvSpPr>
            <p:nvPr/>
          </p:nvSpPr>
          <p:spPr bwMode="auto">
            <a:xfrm>
              <a:off x="1922" y="2386"/>
              <a:ext cx="205" cy="148"/>
            </a:xfrm>
            <a:custGeom>
              <a:avLst/>
              <a:gdLst>
                <a:gd name="T0" fmla="*/ 86 w 205"/>
                <a:gd name="T1" fmla="*/ 107 h 148"/>
                <a:gd name="T2" fmla="*/ 78 w 205"/>
                <a:gd name="T3" fmla="*/ 0 h 148"/>
                <a:gd name="T4" fmla="*/ 168 w 205"/>
                <a:gd name="T5" fmla="*/ 9 h 148"/>
                <a:gd name="T6" fmla="*/ 152 w 205"/>
                <a:gd name="T7" fmla="*/ 66 h 148"/>
                <a:gd name="T8" fmla="*/ 110 w 205"/>
                <a:gd name="T9" fmla="*/ 148 h 148"/>
                <a:gd name="T10" fmla="*/ 86 w 205"/>
                <a:gd name="T11" fmla="*/ 107 h 1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5"/>
                <a:gd name="T19" fmla="*/ 0 h 148"/>
                <a:gd name="T20" fmla="*/ 205 w 205"/>
                <a:gd name="T21" fmla="*/ 148 h 1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5" h="148">
                  <a:moveTo>
                    <a:pt x="86" y="107"/>
                  </a:moveTo>
                  <a:cubicBezTo>
                    <a:pt x="44" y="80"/>
                    <a:pt x="0" y="28"/>
                    <a:pt x="78" y="0"/>
                  </a:cubicBezTo>
                  <a:cubicBezTo>
                    <a:pt x="108" y="3"/>
                    <a:pt x="139" y="2"/>
                    <a:pt x="168" y="9"/>
                  </a:cubicBezTo>
                  <a:cubicBezTo>
                    <a:pt x="205" y="18"/>
                    <a:pt x="181" y="56"/>
                    <a:pt x="152" y="66"/>
                  </a:cubicBezTo>
                  <a:cubicBezTo>
                    <a:pt x="137" y="107"/>
                    <a:pt x="149" y="123"/>
                    <a:pt x="110" y="148"/>
                  </a:cubicBezTo>
                  <a:cubicBezTo>
                    <a:pt x="91" y="119"/>
                    <a:pt x="98" y="133"/>
                    <a:pt x="86" y="1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08" name="Freeform 129"/>
            <p:cNvSpPr>
              <a:spLocks/>
            </p:cNvSpPr>
            <p:nvPr/>
          </p:nvSpPr>
          <p:spPr bwMode="auto">
            <a:xfrm>
              <a:off x="2416" y="2172"/>
              <a:ext cx="141" cy="193"/>
            </a:xfrm>
            <a:custGeom>
              <a:avLst/>
              <a:gdLst>
                <a:gd name="T0" fmla="*/ 36 w 141"/>
                <a:gd name="T1" fmla="*/ 190 h 193"/>
                <a:gd name="T2" fmla="*/ 3 w 141"/>
                <a:gd name="T3" fmla="*/ 66 h 193"/>
                <a:gd name="T4" fmla="*/ 127 w 141"/>
                <a:gd name="T5" fmla="*/ 33 h 193"/>
                <a:gd name="T6" fmla="*/ 135 w 141"/>
                <a:gd name="T7" fmla="*/ 66 h 193"/>
                <a:gd name="T8" fmla="*/ 77 w 141"/>
                <a:gd name="T9" fmla="*/ 25 h 193"/>
                <a:gd name="T10" fmla="*/ 36 w 141"/>
                <a:gd name="T11" fmla="*/ 58 h 193"/>
                <a:gd name="T12" fmla="*/ 20 w 141"/>
                <a:gd name="T13" fmla="*/ 107 h 193"/>
                <a:gd name="T14" fmla="*/ 36 w 141"/>
                <a:gd name="T15" fmla="*/ 190 h 1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1"/>
                <a:gd name="T25" fmla="*/ 0 h 193"/>
                <a:gd name="T26" fmla="*/ 141 w 141"/>
                <a:gd name="T27" fmla="*/ 193 h 1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1" h="193">
                  <a:moveTo>
                    <a:pt x="36" y="190"/>
                  </a:moveTo>
                  <a:cubicBezTo>
                    <a:pt x="29" y="146"/>
                    <a:pt x="16" y="108"/>
                    <a:pt x="3" y="66"/>
                  </a:cubicBezTo>
                  <a:cubicBezTo>
                    <a:pt x="24" y="0"/>
                    <a:pt x="47" y="27"/>
                    <a:pt x="127" y="33"/>
                  </a:cubicBezTo>
                  <a:cubicBezTo>
                    <a:pt x="130" y="44"/>
                    <a:pt x="141" y="57"/>
                    <a:pt x="135" y="66"/>
                  </a:cubicBezTo>
                  <a:cubicBezTo>
                    <a:pt x="126" y="80"/>
                    <a:pt x="82" y="30"/>
                    <a:pt x="77" y="25"/>
                  </a:cubicBezTo>
                  <a:cubicBezTo>
                    <a:pt x="68" y="31"/>
                    <a:pt x="42" y="46"/>
                    <a:pt x="36" y="58"/>
                  </a:cubicBezTo>
                  <a:cubicBezTo>
                    <a:pt x="28" y="73"/>
                    <a:pt x="20" y="107"/>
                    <a:pt x="20" y="107"/>
                  </a:cubicBezTo>
                  <a:cubicBezTo>
                    <a:pt x="28" y="193"/>
                    <a:pt x="0" y="190"/>
                    <a:pt x="36" y="1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09" name="Freeform 130"/>
            <p:cNvSpPr>
              <a:spLocks/>
            </p:cNvSpPr>
            <p:nvPr/>
          </p:nvSpPr>
          <p:spPr bwMode="auto">
            <a:xfrm>
              <a:off x="2768" y="2296"/>
              <a:ext cx="112" cy="175"/>
            </a:xfrm>
            <a:custGeom>
              <a:avLst/>
              <a:gdLst>
                <a:gd name="T0" fmla="*/ 21 w 112"/>
                <a:gd name="T1" fmla="*/ 156 h 175"/>
                <a:gd name="T2" fmla="*/ 5 w 112"/>
                <a:gd name="T3" fmla="*/ 107 h 175"/>
                <a:gd name="T4" fmla="*/ 112 w 112"/>
                <a:gd name="T5" fmla="*/ 0 h 175"/>
                <a:gd name="T6" fmla="*/ 104 w 112"/>
                <a:gd name="T7" fmla="*/ 41 h 175"/>
                <a:gd name="T8" fmla="*/ 87 w 112"/>
                <a:gd name="T9" fmla="*/ 57 h 175"/>
                <a:gd name="T10" fmla="*/ 104 w 112"/>
                <a:gd name="T11" fmla="*/ 123 h 175"/>
                <a:gd name="T12" fmla="*/ 96 w 112"/>
                <a:gd name="T13" fmla="*/ 156 h 175"/>
                <a:gd name="T14" fmla="*/ 71 w 112"/>
                <a:gd name="T15" fmla="*/ 164 h 175"/>
                <a:gd name="T16" fmla="*/ 30 w 112"/>
                <a:gd name="T17" fmla="*/ 173 h 175"/>
                <a:gd name="T18" fmla="*/ 21 w 112"/>
                <a:gd name="T19" fmla="*/ 156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175"/>
                <a:gd name="T32" fmla="*/ 112 w 112"/>
                <a:gd name="T33" fmla="*/ 175 h 17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175">
                  <a:moveTo>
                    <a:pt x="21" y="156"/>
                  </a:moveTo>
                  <a:cubicBezTo>
                    <a:pt x="16" y="140"/>
                    <a:pt x="0" y="123"/>
                    <a:pt x="5" y="107"/>
                  </a:cubicBezTo>
                  <a:cubicBezTo>
                    <a:pt x="21" y="58"/>
                    <a:pt x="63" y="16"/>
                    <a:pt x="112" y="0"/>
                  </a:cubicBezTo>
                  <a:cubicBezTo>
                    <a:pt x="109" y="14"/>
                    <a:pt x="110" y="28"/>
                    <a:pt x="104" y="41"/>
                  </a:cubicBezTo>
                  <a:cubicBezTo>
                    <a:pt x="101" y="48"/>
                    <a:pt x="88" y="49"/>
                    <a:pt x="87" y="57"/>
                  </a:cubicBezTo>
                  <a:cubicBezTo>
                    <a:pt x="85" y="70"/>
                    <a:pt x="99" y="108"/>
                    <a:pt x="104" y="123"/>
                  </a:cubicBezTo>
                  <a:cubicBezTo>
                    <a:pt x="101" y="134"/>
                    <a:pt x="103" y="147"/>
                    <a:pt x="96" y="156"/>
                  </a:cubicBezTo>
                  <a:cubicBezTo>
                    <a:pt x="91" y="163"/>
                    <a:pt x="79" y="162"/>
                    <a:pt x="71" y="164"/>
                  </a:cubicBezTo>
                  <a:cubicBezTo>
                    <a:pt x="57" y="167"/>
                    <a:pt x="44" y="175"/>
                    <a:pt x="30" y="173"/>
                  </a:cubicBezTo>
                  <a:cubicBezTo>
                    <a:pt x="24" y="172"/>
                    <a:pt x="24" y="162"/>
                    <a:pt x="21" y="15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0" name="Freeform 131"/>
            <p:cNvSpPr>
              <a:spLocks/>
            </p:cNvSpPr>
            <p:nvPr/>
          </p:nvSpPr>
          <p:spPr bwMode="auto">
            <a:xfrm>
              <a:off x="2581" y="2079"/>
              <a:ext cx="60" cy="118"/>
            </a:xfrm>
            <a:custGeom>
              <a:avLst/>
              <a:gdLst>
                <a:gd name="T0" fmla="*/ 60 w 60"/>
                <a:gd name="T1" fmla="*/ 118 h 118"/>
                <a:gd name="T2" fmla="*/ 11 w 60"/>
                <a:gd name="T3" fmla="*/ 60 h 118"/>
                <a:gd name="T4" fmla="*/ 36 w 60"/>
                <a:gd name="T5" fmla="*/ 36 h 118"/>
                <a:gd name="T6" fmla="*/ 60 w 60"/>
                <a:gd name="T7" fmla="*/ 118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118"/>
                <a:gd name="T14" fmla="*/ 60 w 60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118">
                  <a:moveTo>
                    <a:pt x="60" y="118"/>
                  </a:moveTo>
                  <a:cubicBezTo>
                    <a:pt x="50" y="87"/>
                    <a:pt x="33" y="83"/>
                    <a:pt x="11" y="60"/>
                  </a:cubicBezTo>
                  <a:cubicBezTo>
                    <a:pt x="1" y="31"/>
                    <a:pt x="0" y="0"/>
                    <a:pt x="36" y="36"/>
                  </a:cubicBezTo>
                  <a:cubicBezTo>
                    <a:pt x="43" y="64"/>
                    <a:pt x="51" y="91"/>
                    <a:pt x="60" y="11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1" name="Freeform 132"/>
            <p:cNvSpPr>
              <a:spLocks/>
            </p:cNvSpPr>
            <p:nvPr/>
          </p:nvSpPr>
          <p:spPr bwMode="auto">
            <a:xfrm>
              <a:off x="1917" y="2215"/>
              <a:ext cx="160" cy="76"/>
            </a:xfrm>
            <a:custGeom>
              <a:avLst/>
              <a:gdLst>
                <a:gd name="T0" fmla="*/ 17 w 160"/>
                <a:gd name="T1" fmla="*/ 40 h 76"/>
                <a:gd name="T2" fmla="*/ 33 w 160"/>
                <a:gd name="T3" fmla="*/ 23 h 76"/>
                <a:gd name="T4" fmla="*/ 83 w 160"/>
                <a:gd name="T5" fmla="*/ 7 h 76"/>
                <a:gd name="T6" fmla="*/ 148 w 160"/>
                <a:gd name="T7" fmla="*/ 15 h 76"/>
                <a:gd name="T8" fmla="*/ 140 w 160"/>
                <a:gd name="T9" fmla="*/ 64 h 76"/>
                <a:gd name="T10" fmla="*/ 25 w 160"/>
                <a:gd name="T11" fmla="*/ 56 h 76"/>
                <a:gd name="T12" fmla="*/ 17 w 160"/>
                <a:gd name="T13" fmla="*/ 40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0"/>
                <a:gd name="T22" fmla="*/ 0 h 76"/>
                <a:gd name="T23" fmla="*/ 160 w 160"/>
                <a:gd name="T24" fmla="*/ 76 h 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0" h="76">
                  <a:moveTo>
                    <a:pt x="17" y="40"/>
                  </a:moveTo>
                  <a:cubicBezTo>
                    <a:pt x="22" y="34"/>
                    <a:pt x="26" y="26"/>
                    <a:pt x="33" y="23"/>
                  </a:cubicBezTo>
                  <a:cubicBezTo>
                    <a:pt x="49" y="15"/>
                    <a:pt x="83" y="7"/>
                    <a:pt x="83" y="7"/>
                  </a:cubicBezTo>
                  <a:cubicBezTo>
                    <a:pt x="105" y="10"/>
                    <a:pt x="133" y="0"/>
                    <a:pt x="148" y="15"/>
                  </a:cubicBezTo>
                  <a:cubicBezTo>
                    <a:pt x="160" y="27"/>
                    <a:pt x="156" y="59"/>
                    <a:pt x="140" y="64"/>
                  </a:cubicBezTo>
                  <a:cubicBezTo>
                    <a:pt x="104" y="76"/>
                    <a:pt x="63" y="59"/>
                    <a:pt x="25" y="56"/>
                  </a:cubicBezTo>
                  <a:cubicBezTo>
                    <a:pt x="6" y="38"/>
                    <a:pt x="0" y="40"/>
                    <a:pt x="17" y="4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2" name="Freeform 133"/>
            <p:cNvSpPr>
              <a:spLocks/>
            </p:cNvSpPr>
            <p:nvPr/>
          </p:nvSpPr>
          <p:spPr bwMode="auto">
            <a:xfrm>
              <a:off x="2236" y="2378"/>
              <a:ext cx="68" cy="82"/>
            </a:xfrm>
            <a:custGeom>
              <a:avLst/>
              <a:gdLst>
                <a:gd name="T0" fmla="*/ 68 w 68"/>
                <a:gd name="T1" fmla="*/ 49 h 82"/>
                <a:gd name="T2" fmla="*/ 35 w 68"/>
                <a:gd name="T3" fmla="*/ 0 h 82"/>
                <a:gd name="T4" fmla="*/ 52 w 68"/>
                <a:gd name="T5" fmla="*/ 17 h 82"/>
                <a:gd name="T6" fmla="*/ 68 w 68"/>
                <a:gd name="T7" fmla="*/ 49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82"/>
                <a:gd name="T14" fmla="*/ 68 w 68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82">
                  <a:moveTo>
                    <a:pt x="68" y="49"/>
                  </a:moveTo>
                  <a:cubicBezTo>
                    <a:pt x="35" y="41"/>
                    <a:pt x="0" y="38"/>
                    <a:pt x="35" y="0"/>
                  </a:cubicBezTo>
                  <a:cubicBezTo>
                    <a:pt x="41" y="6"/>
                    <a:pt x="51" y="9"/>
                    <a:pt x="52" y="17"/>
                  </a:cubicBezTo>
                  <a:cubicBezTo>
                    <a:pt x="58" y="65"/>
                    <a:pt x="19" y="82"/>
                    <a:pt x="68" y="4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3" name="Freeform 134"/>
            <p:cNvSpPr>
              <a:spLocks/>
            </p:cNvSpPr>
            <p:nvPr/>
          </p:nvSpPr>
          <p:spPr bwMode="auto">
            <a:xfrm>
              <a:off x="2405" y="2485"/>
              <a:ext cx="51" cy="66"/>
            </a:xfrm>
            <a:custGeom>
              <a:avLst/>
              <a:gdLst>
                <a:gd name="T0" fmla="*/ 39 w 51"/>
                <a:gd name="T1" fmla="*/ 66 h 66"/>
                <a:gd name="T2" fmla="*/ 39 w 51"/>
                <a:gd name="T3" fmla="*/ 0 h 66"/>
                <a:gd name="T4" fmla="*/ 39 w 51"/>
                <a:gd name="T5" fmla="*/ 66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4" name="Freeform 135"/>
            <p:cNvSpPr>
              <a:spLocks/>
            </p:cNvSpPr>
            <p:nvPr/>
          </p:nvSpPr>
          <p:spPr bwMode="auto">
            <a:xfrm>
              <a:off x="2016" y="2736"/>
              <a:ext cx="47" cy="259"/>
            </a:xfrm>
            <a:custGeom>
              <a:avLst/>
              <a:gdLst>
                <a:gd name="T0" fmla="*/ 50 w 29"/>
                <a:gd name="T1" fmla="*/ 1118 h 60"/>
                <a:gd name="T2" fmla="*/ 8 w 29"/>
                <a:gd name="T3" fmla="*/ 669 h 60"/>
                <a:gd name="T4" fmla="*/ 29 w 29"/>
                <a:gd name="T5" fmla="*/ 56 h 60"/>
                <a:gd name="T6" fmla="*/ 71 w 29"/>
                <a:gd name="T7" fmla="*/ 505 h 60"/>
                <a:gd name="T8" fmla="*/ 50 w 29"/>
                <a:gd name="T9" fmla="*/ 1118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60"/>
                <a:gd name="T17" fmla="*/ 29 w 2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60">
                  <a:moveTo>
                    <a:pt x="19" y="60"/>
                  </a:moveTo>
                  <a:cubicBezTo>
                    <a:pt x="14" y="52"/>
                    <a:pt x="4" y="46"/>
                    <a:pt x="3" y="36"/>
                  </a:cubicBezTo>
                  <a:cubicBezTo>
                    <a:pt x="1" y="25"/>
                    <a:pt x="0" y="7"/>
                    <a:pt x="11" y="3"/>
                  </a:cubicBezTo>
                  <a:cubicBezTo>
                    <a:pt x="20" y="0"/>
                    <a:pt x="26" y="17"/>
                    <a:pt x="27" y="27"/>
                  </a:cubicBezTo>
                  <a:cubicBezTo>
                    <a:pt x="29" y="38"/>
                    <a:pt x="22" y="49"/>
                    <a:pt x="19" y="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5" name="Freeform 136"/>
            <p:cNvSpPr>
              <a:spLocks/>
            </p:cNvSpPr>
            <p:nvPr/>
          </p:nvSpPr>
          <p:spPr bwMode="auto">
            <a:xfrm>
              <a:off x="2329" y="2936"/>
              <a:ext cx="57" cy="84"/>
            </a:xfrm>
            <a:custGeom>
              <a:avLst/>
              <a:gdLst>
                <a:gd name="T0" fmla="*/ 8 w 57"/>
                <a:gd name="T1" fmla="*/ 84 h 84"/>
                <a:gd name="T2" fmla="*/ 16 w 57"/>
                <a:gd name="T3" fmla="*/ 10 h 84"/>
                <a:gd name="T4" fmla="*/ 49 w 57"/>
                <a:gd name="T5" fmla="*/ 18 h 84"/>
                <a:gd name="T6" fmla="*/ 0 w 57"/>
                <a:gd name="T7" fmla="*/ 26 h 84"/>
                <a:gd name="T8" fmla="*/ 8 w 57"/>
                <a:gd name="T9" fmla="*/ 84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84"/>
                <a:gd name="T17" fmla="*/ 57 w 57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84">
                  <a:moveTo>
                    <a:pt x="8" y="84"/>
                  </a:moveTo>
                  <a:cubicBezTo>
                    <a:pt x="11" y="59"/>
                    <a:pt x="3" y="31"/>
                    <a:pt x="16" y="10"/>
                  </a:cubicBezTo>
                  <a:cubicBezTo>
                    <a:pt x="22" y="0"/>
                    <a:pt x="57" y="10"/>
                    <a:pt x="49" y="18"/>
                  </a:cubicBezTo>
                  <a:cubicBezTo>
                    <a:pt x="37" y="30"/>
                    <a:pt x="16" y="23"/>
                    <a:pt x="0" y="26"/>
                  </a:cubicBezTo>
                  <a:cubicBezTo>
                    <a:pt x="9" y="73"/>
                    <a:pt x="8" y="53"/>
                    <a:pt x="8" y="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6" name="Freeform 137"/>
            <p:cNvSpPr>
              <a:spLocks/>
            </p:cNvSpPr>
            <p:nvPr/>
          </p:nvSpPr>
          <p:spPr bwMode="auto">
            <a:xfrm>
              <a:off x="2448" y="2928"/>
              <a:ext cx="51" cy="66"/>
            </a:xfrm>
            <a:custGeom>
              <a:avLst/>
              <a:gdLst>
                <a:gd name="T0" fmla="*/ 39 w 51"/>
                <a:gd name="T1" fmla="*/ 66 h 66"/>
                <a:gd name="T2" fmla="*/ 39 w 51"/>
                <a:gd name="T3" fmla="*/ 0 h 66"/>
                <a:gd name="T4" fmla="*/ 39 w 51"/>
                <a:gd name="T5" fmla="*/ 66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7" name="Freeform 138"/>
            <p:cNvSpPr>
              <a:spLocks/>
            </p:cNvSpPr>
            <p:nvPr/>
          </p:nvSpPr>
          <p:spPr bwMode="auto">
            <a:xfrm>
              <a:off x="2880" y="2928"/>
              <a:ext cx="51" cy="66"/>
            </a:xfrm>
            <a:custGeom>
              <a:avLst/>
              <a:gdLst>
                <a:gd name="T0" fmla="*/ 39 w 51"/>
                <a:gd name="T1" fmla="*/ 66 h 66"/>
                <a:gd name="T2" fmla="*/ 39 w 51"/>
                <a:gd name="T3" fmla="*/ 0 h 66"/>
                <a:gd name="T4" fmla="*/ 39 w 51"/>
                <a:gd name="T5" fmla="*/ 66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8" name="Freeform 139"/>
            <p:cNvSpPr>
              <a:spLocks/>
            </p:cNvSpPr>
            <p:nvPr/>
          </p:nvSpPr>
          <p:spPr bwMode="auto">
            <a:xfrm>
              <a:off x="2688" y="2976"/>
              <a:ext cx="51" cy="66"/>
            </a:xfrm>
            <a:custGeom>
              <a:avLst/>
              <a:gdLst>
                <a:gd name="T0" fmla="*/ 39 w 51"/>
                <a:gd name="T1" fmla="*/ 66 h 66"/>
                <a:gd name="T2" fmla="*/ 39 w 51"/>
                <a:gd name="T3" fmla="*/ 0 h 66"/>
                <a:gd name="T4" fmla="*/ 39 w 51"/>
                <a:gd name="T5" fmla="*/ 66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19" name="Freeform 140"/>
            <p:cNvSpPr>
              <a:spLocks/>
            </p:cNvSpPr>
            <p:nvPr/>
          </p:nvSpPr>
          <p:spPr bwMode="auto">
            <a:xfrm flipH="1">
              <a:off x="2208" y="2880"/>
              <a:ext cx="48" cy="192"/>
            </a:xfrm>
            <a:custGeom>
              <a:avLst/>
              <a:gdLst>
                <a:gd name="T0" fmla="*/ 35 w 51"/>
                <a:gd name="T1" fmla="*/ 559 h 66"/>
                <a:gd name="T2" fmla="*/ 35 w 51"/>
                <a:gd name="T3" fmla="*/ 0 h 66"/>
                <a:gd name="T4" fmla="*/ 35 w 51"/>
                <a:gd name="T5" fmla="*/ 559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20" name="Freeform 141"/>
            <p:cNvSpPr>
              <a:spLocks/>
            </p:cNvSpPr>
            <p:nvPr/>
          </p:nvSpPr>
          <p:spPr bwMode="auto">
            <a:xfrm flipH="1">
              <a:off x="2784" y="2880"/>
              <a:ext cx="48" cy="192"/>
            </a:xfrm>
            <a:custGeom>
              <a:avLst/>
              <a:gdLst>
                <a:gd name="T0" fmla="*/ 35 w 51"/>
                <a:gd name="T1" fmla="*/ 559 h 66"/>
                <a:gd name="T2" fmla="*/ 35 w 51"/>
                <a:gd name="T3" fmla="*/ 0 h 66"/>
                <a:gd name="T4" fmla="*/ 35 w 51"/>
                <a:gd name="T5" fmla="*/ 559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21" name="Freeform 142"/>
            <p:cNvSpPr>
              <a:spLocks/>
            </p:cNvSpPr>
            <p:nvPr/>
          </p:nvSpPr>
          <p:spPr bwMode="auto">
            <a:xfrm flipH="1">
              <a:off x="1920" y="2928"/>
              <a:ext cx="48" cy="96"/>
            </a:xfrm>
            <a:custGeom>
              <a:avLst/>
              <a:gdLst>
                <a:gd name="T0" fmla="*/ 35 w 51"/>
                <a:gd name="T1" fmla="*/ 140 h 66"/>
                <a:gd name="T2" fmla="*/ 35 w 51"/>
                <a:gd name="T3" fmla="*/ 0 h 66"/>
                <a:gd name="T4" fmla="*/ 35 w 51"/>
                <a:gd name="T5" fmla="*/ 140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22" name="Freeform 143"/>
            <p:cNvSpPr>
              <a:spLocks/>
            </p:cNvSpPr>
            <p:nvPr/>
          </p:nvSpPr>
          <p:spPr bwMode="auto">
            <a:xfrm flipH="1">
              <a:off x="2496" y="2688"/>
              <a:ext cx="48" cy="192"/>
            </a:xfrm>
            <a:custGeom>
              <a:avLst/>
              <a:gdLst>
                <a:gd name="T0" fmla="*/ 35 w 51"/>
                <a:gd name="T1" fmla="*/ 559 h 66"/>
                <a:gd name="T2" fmla="*/ 35 w 51"/>
                <a:gd name="T3" fmla="*/ 0 h 66"/>
                <a:gd name="T4" fmla="*/ 35 w 51"/>
                <a:gd name="T5" fmla="*/ 559 h 66"/>
                <a:gd name="T6" fmla="*/ 0 60000 65536"/>
                <a:gd name="T7" fmla="*/ 0 60000 65536"/>
                <a:gd name="T8" fmla="*/ 0 60000 65536"/>
                <a:gd name="T9" fmla="*/ 0 w 51"/>
                <a:gd name="T10" fmla="*/ 0 h 66"/>
                <a:gd name="T11" fmla="*/ 51 w 51"/>
                <a:gd name="T12" fmla="*/ 66 h 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" h="66">
                  <a:moveTo>
                    <a:pt x="39" y="66"/>
                  </a:moveTo>
                  <a:cubicBezTo>
                    <a:pt x="0" y="40"/>
                    <a:pt x="6" y="31"/>
                    <a:pt x="39" y="0"/>
                  </a:cubicBezTo>
                  <a:cubicBezTo>
                    <a:pt x="51" y="38"/>
                    <a:pt x="49" y="16"/>
                    <a:pt x="39" y="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723" name="Oval 144"/>
            <p:cNvSpPr>
              <a:spLocks noChangeArrowheads="1"/>
            </p:cNvSpPr>
            <p:nvPr/>
          </p:nvSpPr>
          <p:spPr bwMode="auto">
            <a:xfrm>
              <a:off x="3696" y="2112"/>
              <a:ext cx="116" cy="19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4" name="Oval 145"/>
            <p:cNvSpPr>
              <a:spLocks noChangeArrowheads="1"/>
            </p:cNvSpPr>
            <p:nvPr/>
          </p:nvSpPr>
          <p:spPr bwMode="auto">
            <a:xfrm>
              <a:off x="3744" y="1824"/>
              <a:ext cx="96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5" name="Oval 146"/>
            <p:cNvSpPr>
              <a:spLocks noChangeArrowheads="1"/>
            </p:cNvSpPr>
            <p:nvPr/>
          </p:nvSpPr>
          <p:spPr bwMode="auto">
            <a:xfrm>
              <a:off x="3552" y="2448"/>
              <a:ext cx="6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6" name="Oval 147"/>
            <p:cNvSpPr>
              <a:spLocks noChangeArrowheads="1"/>
            </p:cNvSpPr>
            <p:nvPr/>
          </p:nvSpPr>
          <p:spPr bwMode="auto">
            <a:xfrm>
              <a:off x="3696" y="2304"/>
              <a:ext cx="76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7" name="Oval 148"/>
            <p:cNvSpPr>
              <a:spLocks noChangeArrowheads="1"/>
            </p:cNvSpPr>
            <p:nvPr/>
          </p:nvSpPr>
          <p:spPr bwMode="auto">
            <a:xfrm>
              <a:off x="4032" y="1729"/>
              <a:ext cx="47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8" name="Oval 149"/>
            <p:cNvSpPr>
              <a:spLocks noChangeArrowheads="1"/>
            </p:cNvSpPr>
            <p:nvPr/>
          </p:nvSpPr>
          <p:spPr bwMode="auto">
            <a:xfrm>
              <a:off x="4128" y="1584"/>
              <a:ext cx="48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29" name="Oval 150"/>
            <p:cNvSpPr>
              <a:spLocks noChangeArrowheads="1"/>
            </p:cNvSpPr>
            <p:nvPr/>
          </p:nvSpPr>
          <p:spPr bwMode="auto">
            <a:xfrm>
              <a:off x="3552" y="2448"/>
              <a:ext cx="6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0" name="Oval 151"/>
            <p:cNvSpPr>
              <a:spLocks noChangeArrowheads="1"/>
            </p:cNvSpPr>
            <p:nvPr/>
          </p:nvSpPr>
          <p:spPr bwMode="auto">
            <a:xfrm>
              <a:off x="3648" y="2304"/>
              <a:ext cx="124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1" name="Oval 152"/>
            <p:cNvSpPr>
              <a:spLocks noChangeArrowheads="1"/>
            </p:cNvSpPr>
            <p:nvPr/>
          </p:nvSpPr>
          <p:spPr bwMode="auto">
            <a:xfrm>
              <a:off x="3648" y="2352"/>
              <a:ext cx="48" cy="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2" name="Oval 153"/>
            <p:cNvSpPr>
              <a:spLocks noChangeArrowheads="1"/>
            </p:cNvSpPr>
            <p:nvPr/>
          </p:nvSpPr>
          <p:spPr bwMode="auto">
            <a:xfrm>
              <a:off x="3936" y="1680"/>
              <a:ext cx="88" cy="9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3" name="Oval 154"/>
            <p:cNvSpPr>
              <a:spLocks noChangeArrowheads="1"/>
            </p:cNvSpPr>
            <p:nvPr/>
          </p:nvSpPr>
          <p:spPr bwMode="auto">
            <a:xfrm flipH="1">
              <a:off x="1237" y="256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4" name="Oval 155"/>
            <p:cNvSpPr>
              <a:spLocks noChangeArrowheads="1"/>
            </p:cNvSpPr>
            <p:nvPr/>
          </p:nvSpPr>
          <p:spPr bwMode="auto">
            <a:xfrm flipH="1">
              <a:off x="1441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5" name="Oval 156"/>
            <p:cNvSpPr>
              <a:spLocks noChangeArrowheads="1"/>
            </p:cNvSpPr>
            <p:nvPr/>
          </p:nvSpPr>
          <p:spPr bwMode="auto">
            <a:xfrm flipH="1">
              <a:off x="1160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6" name="Oval 157"/>
            <p:cNvSpPr>
              <a:spLocks noChangeArrowheads="1"/>
            </p:cNvSpPr>
            <p:nvPr/>
          </p:nvSpPr>
          <p:spPr bwMode="auto">
            <a:xfrm flipH="1">
              <a:off x="1123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7" name="Oval 158"/>
            <p:cNvSpPr>
              <a:spLocks noChangeArrowheads="1"/>
            </p:cNvSpPr>
            <p:nvPr/>
          </p:nvSpPr>
          <p:spPr bwMode="auto">
            <a:xfrm flipH="1">
              <a:off x="1445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8" name="Oval 159"/>
            <p:cNvSpPr>
              <a:spLocks noChangeArrowheads="1"/>
            </p:cNvSpPr>
            <p:nvPr/>
          </p:nvSpPr>
          <p:spPr bwMode="auto">
            <a:xfrm flipH="1">
              <a:off x="1877" y="254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39" name="Oval 160"/>
            <p:cNvSpPr>
              <a:spLocks noChangeArrowheads="1"/>
            </p:cNvSpPr>
            <p:nvPr/>
          </p:nvSpPr>
          <p:spPr bwMode="auto">
            <a:xfrm flipH="1">
              <a:off x="1027" y="2664"/>
              <a:ext cx="48" cy="4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0" name="Oval 161"/>
            <p:cNvSpPr>
              <a:spLocks noChangeArrowheads="1"/>
            </p:cNvSpPr>
            <p:nvPr/>
          </p:nvSpPr>
          <p:spPr bwMode="auto">
            <a:xfrm flipH="1">
              <a:off x="1160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1" name="Oval 162"/>
            <p:cNvSpPr>
              <a:spLocks noChangeArrowheads="1"/>
            </p:cNvSpPr>
            <p:nvPr/>
          </p:nvSpPr>
          <p:spPr bwMode="auto">
            <a:xfrm flipH="1">
              <a:off x="1763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2" name="Oval 163"/>
            <p:cNvSpPr>
              <a:spLocks noChangeArrowheads="1"/>
            </p:cNvSpPr>
            <p:nvPr/>
          </p:nvSpPr>
          <p:spPr bwMode="auto">
            <a:xfrm flipH="1">
              <a:off x="1440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3" name="Oval 164"/>
            <p:cNvSpPr>
              <a:spLocks noChangeArrowheads="1"/>
            </p:cNvSpPr>
            <p:nvPr/>
          </p:nvSpPr>
          <p:spPr bwMode="auto">
            <a:xfrm flipH="1">
              <a:off x="1482" y="2616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4" name="Oval 165"/>
            <p:cNvSpPr>
              <a:spLocks noChangeArrowheads="1"/>
            </p:cNvSpPr>
            <p:nvPr/>
          </p:nvSpPr>
          <p:spPr bwMode="auto">
            <a:xfrm flipH="1">
              <a:off x="1445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5" name="Oval 166"/>
            <p:cNvSpPr>
              <a:spLocks noChangeArrowheads="1"/>
            </p:cNvSpPr>
            <p:nvPr/>
          </p:nvSpPr>
          <p:spPr bwMode="auto">
            <a:xfrm flipH="1">
              <a:off x="1608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6" name="Oval 167"/>
            <p:cNvSpPr>
              <a:spLocks noChangeArrowheads="1"/>
            </p:cNvSpPr>
            <p:nvPr/>
          </p:nvSpPr>
          <p:spPr bwMode="auto">
            <a:xfrm flipH="1">
              <a:off x="1280" y="256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7" name="Oval 168"/>
            <p:cNvSpPr>
              <a:spLocks noChangeArrowheads="1"/>
            </p:cNvSpPr>
            <p:nvPr/>
          </p:nvSpPr>
          <p:spPr bwMode="auto">
            <a:xfrm flipH="1">
              <a:off x="1484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8" name="Oval 169"/>
            <p:cNvSpPr>
              <a:spLocks noChangeArrowheads="1"/>
            </p:cNvSpPr>
            <p:nvPr/>
          </p:nvSpPr>
          <p:spPr bwMode="auto">
            <a:xfrm flipH="1">
              <a:off x="1203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49" name="Oval 170"/>
            <p:cNvSpPr>
              <a:spLocks noChangeArrowheads="1"/>
            </p:cNvSpPr>
            <p:nvPr/>
          </p:nvSpPr>
          <p:spPr bwMode="auto">
            <a:xfrm flipH="1">
              <a:off x="1166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0" name="Oval 171"/>
            <p:cNvSpPr>
              <a:spLocks noChangeArrowheads="1"/>
            </p:cNvSpPr>
            <p:nvPr/>
          </p:nvSpPr>
          <p:spPr bwMode="auto">
            <a:xfrm flipH="1">
              <a:off x="1488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1" name="Oval 172"/>
            <p:cNvSpPr>
              <a:spLocks noChangeArrowheads="1"/>
            </p:cNvSpPr>
            <p:nvPr/>
          </p:nvSpPr>
          <p:spPr bwMode="auto">
            <a:xfrm flipH="1">
              <a:off x="1070" y="2664"/>
              <a:ext cx="48" cy="4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2" name="Oval 173"/>
            <p:cNvSpPr>
              <a:spLocks noChangeArrowheads="1"/>
            </p:cNvSpPr>
            <p:nvPr/>
          </p:nvSpPr>
          <p:spPr bwMode="auto">
            <a:xfrm flipH="1">
              <a:off x="1203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3" name="Oval 174"/>
            <p:cNvSpPr>
              <a:spLocks noChangeArrowheads="1"/>
            </p:cNvSpPr>
            <p:nvPr/>
          </p:nvSpPr>
          <p:spPr bwMode="auto">
            <a:xfrm flipH="1">
              <a:off x="1806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4" name="Oval 175"/>
            <p:cNvSpPr>
              <a:spLocks noChangeArrowheads="1"/>
            </p:cNvSpPr>
            <p:nvPr/>
          </p:nvSpPr>
          <p:spPr bwMode="auto">
            <a:xfrm flipH="1">
              <a:off x="1483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5" name="Oval 176"/>
            <p:cNvSpPr>
              <a:spLocks noChangeArrowheads="1"/>
            </p:cNvSpPr>
            <p:nvPr/>
          </p:nvSpPr>
          <p:spPr bwMode="auto">
            <a:xfrm flipH="1">
              <a:off x="1651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6" name="Oval 177"/>
            <p:cNvSpPr>
              <a:spLocks noChangeArrowheads="1"/>
            </p:cNvSpPr>
            <p:nvPr/>
          </p:nvSpPr>
          <p:spPr bwMode="auto">
            <a:xfrm flipH="1">
              <a:off x="1200" y="2640"/>
              <a:ext cx="48" cy="4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7" name="Oval 178"/>
            <p:cNvSpPr>
              <a:spLocks noChangeArrowheads="1"/>
            </p:cNvSpPr>
            <p:nvPr/>
          </p:nvSpPr>
          <p:spPr bwMode="auto">
            <a:xfrm flipH="1">
              <a:off x="1333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8" name="Oval 179"/>
            <p:cNvSpPr>
              <a:spLocks noChangeArrowheads="1"/>
            </p:cNvSpPr>
            <p:nvPr/>
          </p:nvSpPr>
          <p:spPr bwMode="auto">
            <a:xfrm flipH="1">
              <a:off x="1763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59" name="Oval 180"/>
            <p:cNvSpPr>
              <a:spLocks noChangeArrowheads="1"/>
            </p:cNvSpPr>
            <p:nvPr/>
          </p:nvSpPr>
          <p:spPr bwMode="auto">
            <a:xfrm flipH="1">
              <a:off x="1613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0" name="Oval 181"/>
            <p:cNvSpPr>
              <a:spLocks noChangeArrowheads="1"/>
            </p:cNvSpPr>
            <p:nvPr/>
          </p:nvSpPr>
          <p:spPr bwMode="auto">
            <a:xfrm flipH="1">
              <a:off x="1541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1" name="Oval 182"/>
            <p:cNvSpPr>
              <a:spLocks noChangeArrowheads="1"/>
            </p:cNvSpPr>
            <p:nvPr/>
          </p:nvSpPr>
          <p:spPr bwMode="auto">
            <a:xfrm flipH="1">
              <a:off x="1973" y="2640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2" name="Oval 183"/>
            <p:cNvSpPr>
              <a:spLocks noChangeArrowheads="1"/>
            </p:cNvSpPr>
            <p:nvPr/>
          </p:nvSpPr>
          <p:spPr bwMode="auto">
            <a:xfrm flipH="1">
              <a:off x="1349" y="2592"/>
              <a:ext cx="48" cy="4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3" name="Oval 184"/>
            <p:cNvSpPr>
              <a:spLocks noChangeArrowheads="1"/>
            </p:cNvSpPr>
            <p:nvPr/>
          </p:nvSpPr>
          <p:spPr bwMode="auto">
            <a:xfrm flipH="1">
              <a:off x="1859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4" name="Oval 185"/>
            <p:cNvSpPr>
              <a:spLocks noChangeArrowheads="1"/>
            </p:cNvSpPr>
            <p:nvPr/>
          </p:nvSpPr>
          <p:spPr bwMode="auto">
            <a:xfrm flipH="1">
              <a:off x="1762" y="2616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5" name="Oval 186"/>
            <p:cNvSpPr>
              <a:spLocks noChangeArrowheads="1"/>
            </p:cNvSpPr>
            <p:nvPr/>
          </p:nvSpPr>
          <p:spPr bwMode="auto">
            <a:xfrm flipH="1">
              <a:off x="1578" y="271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6" name="Oval 187"/>
            <p:cNvSpPr>
              <a:spLocks noChangeArrowheads="1"/>
            </p:cNvSpPr>
            <p:nvPr/>
          </p:nvSpPr>
          <p:spPr bwMode="auto">
            <a:xfrm flipH="1">
              <a:off x="1541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7" name="Oval 188"/>
            <p:cNvSpPr>
              <a:spLocks noChangeArrowheads="1"/>
            </p:cNvSpPr>
            <p:nvPr/>
          </p:nvSpPr>
          <p:spPr bwMode="auto">
            <a:xfrm flipH="1">
              <a:off x="1685" y="2640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8" name="Oval 189"/>
            <p:cNvSpPr>
              <a:spLocks noChangeArrowheads="1"/>
            </p:cNvSpPr>
            <p:nvPr/>
          </p:nvSpPr>
          <p:spPr bwMode="auto">
            <a:xfrm flipH="1">
              <a:off x="1243" y="2640"/>
              <a:ext cx="48" cy="48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69" name="Oval 190"/>
            <p:cNvSpPr>
              <a:spLocks noChangeArrowheads="1"/>
            </p:cNvSpPr>
            <p:nvPr/>
          </p:nvSpPr>
          <p:spPr bwMode="auto">
            <a:xfrm flipH="1">
              <a:off x="1376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0" name="Oval 191"/>
            <p:cNvSpPr>
              <a:spLocks noChangeArrowheads="1"/>
            </p:cNvSpPr>
            <p:nvPr/>
          </p:nvSpPr>
          <p:spPr bwMode="auto">
            <a:xfrm flipH="1">
              <a:off x="1806" y="259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1" name="Oval 192"/>
            <p:cNvSpPr>
              <a:spLocks noChangeArrowheads="1"/>
            </p:cNvSpPr>
            <p:nvPr/>
          </p:nvSpPr>
          <p:spPr bwMode="auto">
            <a:xfrm flipH="1">
              <a:off x="1656" y="2664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2" name="Oval 193"/>
            <p:cNvSpPr>
              <a:spLocks noChangeArrowheads="1"/>
            </p:cNvSpPr>
            <p:nvPr/>
          </p:nvSpPr>
          <p:spPr bwMode="auto">
            <a:xfrm flipH="1">
              <a:off x="1584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3" name="Oval 194"/>
            <p:cNvSpPr>
              <a:spLocks noChangeArrowheads="1"/>
            </p:cNvSpPr>
            <p:nvPr/>
          </p:nvSpPr>
          <p:spPr bwMode="auto">
            <a:xfrm flipH="1">
              <a:off x="1902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4" name="Oval 195"/>
            <p:cNvSpPr>
              <a:spLocks noChangeArrowheads="1"/>
            </p:cNvSpPr>
            <p:nvPr/>
          </p:nvSpPr>
          <p:spPr bwMode="auto">
            <a:xfrm flipH="1">
              <a:off x="1805" y="2616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5" name="Oval 196"/>
            <p:cNvSpPr>
              <a:spLocks noChangeArrowheads="1"/>
            </p:cNvSpPr>
            <p:nvPr/>
          </p:nvSpPr>
          <p:spPr bwMode="auto">
            <a:xfrm flipH="1">
              <a:off x="1621" y="2712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6" name="Oval 197"/>
            <p:cNvSpPr>
              <a:spLocks noChangeArrowheads="1"/>
            </p:cNvSpPr>
            <p:nvPr/>
          </p:nvSpPr>
          <p:spPr bwMode="auto">
            <a:xfrm flipH="1">
              <a:off x="1584" y="2688"/>
              <a:ext cx="47" cy="47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7" name="Oval 198"/>
            <p:cNvSpPr>
              <a:spLocks noChangeArrowheads="1"/>
            </p:cNvSpPr>
            <p:nvPr/>
          </p:nvSpPr>
          <p:spPr bwMode="auto">
            <a:xfrm>
              <a:off x="3312" y="2496"/>
              <a:ext cx="68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8" name="Oval 199"/>
            <p:cNvSpPr>
              <a:spLocks noChangeArrowheads="1"/>
            </p:cNvSpPr>
            <p:nvPr/>
          </p:nvSpPr>
          <p:spPr bwMode="auto">
            <a:xfrm>
              <a:off x="3408" y="2448"/>
              <a:ext cx="96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79" name="Oval 200"/>
            <p:cNvSpPr>
              <a:spLocks noChangeArrowheads="1"/>
            </p:cNvSpPr>
            <p:nvPr/>
          </p:nvSpPr>
          <p:spPr bwMode="auto">
            <a:xfrm>
              <a:off x="3120" y="2784"/>
              <a:ext cx="6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0" name="Oval 201"/>
            <p:cNvSpPr>
              <a:spLocks noChangeArrowheads="1"/>
            </p:cNvSpPr>
            <p:nvPr/>
          </p:nvSpPr>
          <p:spPr bwMode="auto">
            <a:xfrm>
              <a:off x="3264" y="2640"/>
              <a:ext cx="76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1" name="Oval 202"/>
            <p:cNvSpPr>
              <a:spLocks noChangeArrowheads="1"/>
            </p:cNvSpPr>
            <p:nvPr/>
          </p:nvSpPr>
          <p:spPr bwMode="auto">
            <a:xfrm>
              <a:off x="3120" y="2784"/>
              <a:ext cx="68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2" name="Oval 203"/>
            <p:cNvSpPr>
              <a:spLocks noChangeArrowheads="1"/>
            </p:cNvSpPr>
            <p:nvPr/>
          </p:nvSpPr>
          <p:spPr bwMode="auto">
            <a:xfrm>
              <a:off x="3216" y="2640"/>
              <a:ext cx="124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3" name="Oval 204"/>
            <p:cNvSpPr>
              <a:spLocks noChangeArrowheads="1"/>
            </p:cNvSpPr>
            <p:nvPr/>
          </p:nvSpPr>
          <p:spPr bwMode="auto">
            <a:xfrm>
              <a:off x="3216" y="2688"/>
              <a:ext cx="48" cy="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4" name="Oval 205"/>
            <p:cNvSpPr>
              <a:spLocks noChangeArrowheads="1"/>
            </p:cNvSpPr>
            <p:nvPr/>
          </p:nvSpPr>
          <p:spPr bwMode="auto">
            <a:xfrm>
              <a:off x="4128" y="1248"/>
              <a:ext cx="116" cy="19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5" name="Oval 206"/>
            <p:cNvSpPr>
              <a:spLocks noChangeArrowheads="1"/>
            </p:cNvSpPr>
            <p:nvPr/>
          </p:nvSpPr>
          <p:spPr bwMode="auto">
            <a:xfrm>
              <a:off x="4128" y="1440"/>
              <a:ext cx="76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6" name="Oval 207"/>
            <p:cNvSpPr>
              <a:spLocks noChangeArrowheads="1"/>
            </p:cNvSpPr>
            <p:nvPr/>
          </p:nvSpPr>
          <p:spPr bwMode="auto">
            <a:xfrm>
              <a:off x="4080" y="1440"/>
              <a:ext cx="124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7" name="Oval 208"/>
            <p:cNvSpPr>
              <a:spLocks noChangeArrowheads="1"/>
            </p:cNvSpPr>
            <p:nvPr/>
          </p:nvSpPr>
          <p:spPr bwMode="auto">
            <a:xfrm>
              <a:off x="4080" y="1488"/>
              <a:ext cx="48" cy="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8" name="Oval 209"/>
            <p:cNvSpPr>
              <a:spLocks noChangeArrowheads="1"/>
            </p:cNvSpPr>
            <p:nvPr/>
          </p:nvSpPr>
          <p:spPr bwMode="auto">
            <a:xfrm>
              <a:off x="3744" y="1728"/>
              <a:ext cx="116" cy="5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89" name="Oval 210"/>
            <p:cNvSpPr>
              <a:spLocks noChangeArrowheads="1"/>
            </p:cNvSpPr>
            <p:nvPr/>
          </p:nvSpPr>
          <p:spPr bwMode="auto">
            <a:xfrm>
              <a:off x="3648" y="1344"/>
              <a:ext cx="96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90" name="Oval 211"/>
            <p:cNvSpPr>
              <a:spLocks noChangeArrowheads="1"/>
            </p:cNvSpPr>
            <p:nvPr/>
          </p:nvSpPr>
          <p:spPr bwMode="auto">
            <a:xfrm>
              <a:off x="3600" y="1729"/>
              <a:ext cx="76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91" name="Oval 212"/>
            <p:cNvSpPr>
              <a:spLocks noChangeArrowheads="1"/>
            </p:cNvSpPr>
            <p:nvPr/>
          </p:nvSpPr>
          <p:spPr bwMode="auto">
            <a:xfrm>
              <a:off x="3696" y="1488"/>
              <a:ext cx="96" cy="1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  <p:sp>
          <p:nvSpPr>
            <p:cNvPr id="70792" name="Oval 213"/>
            <p:cNvSpPr>
              <a:spLocks noChangeArrowheads="1"/>
            </p:cNvSpPr>
            <p:nvPr/>
          </p:nvSpPr>
          <p:spPr bwMode="auto">
            <a:xfrm>
              <a:off x="3552" y="1825"/>
              <a:ext cx="48" cy="4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762000" latinLnBrk="0"/>
              <a:endParaRPr lang="ko-KR" altLang="ko-KR" sz="2400" b="1">
                <a:latin typeface="Arial" pitchFamily="34" charset="0"/>
                <a:ea typeface="굴림체" pitchFamily="49" charset="-127"/>
              </a:endParaRPr>
            </a:p>
          </p:txBody>
        </p:sp>
      </p:grpSp>
      <p:sp>
        <p:nvSpPr>
          <p:cNvPr id="148" name="Text Box 124"/>
          <p:cNvSpPr txBox="1">
            <a:spLocks noChangeArrowheads="1"/>
          </p:cNvSpPr>
          <p:nvPr/>
        </p:nvSpPr>
        <p:spPr bwMode="auto">
          <a:xfrm>
            <a:off x="6361114" y="4798218"/>
            <a:ext cx="2387601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/>
            <a:r>
              <a:rPr kumimoji="0" lang="en-US" altLang="ko-KR" sz="2400" dirty="0">
                <a:latin typeface="Times New Roman" pitchFamily="18" charset="0"/>
              </a:rPr>
              <a:t>Loop</a:t>
            </a:r>
            <a:r>
              <a:rPr kumimoji="0" lang="ko-KR" altLang="en-US" sz="2400" dirty="0">
                <a:latin typeface="Times New Roman" pitchFamily="18" charset="0"/>
              </a:rPr>
              <a:t> </a:t>
            </a:r>
            <a:r>
              <a:rPr kumimoji="0" lang="en-US" altLang="ko-KR" sz="2400" dirty="0">
                <a:latin typeface="Times New Roman" pitchFamily="18" charset="0"/>
              </a:rPr>
              <a:t>seal feeding</a:t>
            </a:r>
            <a:endParaRPr kumimoji="0" lang="ko-KR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522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etso fee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773238"/>
            <a:ext cx="3952875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/>
              <a:t>Fuel feeding system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9425" y="1125538"/>
            <a:ext cx="3814763" cy="2447925"/>
          </a:xfrm>
        </p:spPr>
        <p:txBody>
          <a:bodyPr/>
          <a:lstStyle/>
          <a:p>
            <a:pPr eaLnBrk="1" hangingPunct="1"/>
            <a:r>
              <a:rPr lang="en-US" altLang="ko-KR"/>
              <a:t>Irregular shape fuel</a:t>
            </a:r>
          </a:p>
          <a:p>
            <a:pPr eaLnBrk="1" hangingPunct="1"/>
            <a:r>
              <a:rPr lang="en-US" altLang="ko-KR"/>
              <a:t>Gas reverse flow</a:t>
            </a:r>
          </a:p>
          <a:p>
            <a:pPr eaLnBrk="1" hangingPunct="1"/>
            <a:r>
              <a:rPr lang="en-US" altLang="ko-KR"/>
              <a:t>Plugging</a:t>
            </a:r>
          </a:p>
          <a:p>
            <a:pPr eaLnBrk="1" hangingPunct="1"/>
            <a:r>
              <a:rPr lang="en-US" altLang="ko-KR"/>
              <a:t>Moisture variation</a:t>
            </a:r>
          </a:p>
        </p:txBody>
      </p:sp>
      <p:pic>
        <p:nvPicPr>
          <p:cNvPr id="19461" name="Picture 5" descr="P10106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716338"/>
            <a:ext cx="34798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화재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365625"/>
            <a:ext cx="273685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714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z="61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Fuel feeding </a:t>
            </a:r>
            <a:endParaRPr lang="ko-KR" altLang="en-US" sz="61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69" name="그룹 268"/>
          <p:cNvGrpSpPr/>
          <p:nvPr/>
        </p:nvGrpSpPr>
        <p:grpSpPr>
          <a:xfrm>
            <a:off x="1112623" y="1689360"/>
            <a:ext cx="7060571" cy="4676775"/>
            <a:chOff x="1112623" y="1689360"/>
            <a:chExt cx="7060571" cy="467677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>
              <a:off x="1259632" y="1689360"/>
              <a:ext cx="6913562" cy="4676775"/>
              <a:chOff x="577" y="981"/>
              <a:chExt cx="4355" cy="2946"/>
            </a:xfrm>
          </p:grpSpPr>
          <p:grpSp>
            <p:nvGrpSpPr>
              <p:cNvPr id="6" name="Group 205"/>
              <p:cNvGrpSpPr>
                <a:grpSpLocks/>
              </p:cNvGrpSpPr>
              <p:nvPr/>
            </p:nvGrpSpPr>
            <p:grpSpPr bwMode="auto">
              <a:xfrm>
                <a:off x="577" y="1083"/>
                <a:ext cx="4355" cy="2759"/>
                <a:chOff x="577" y="1083"/>
                <a:chExt cx="4355" cy="2759"/>
              </a:xfrm>
            </p:grpSpPr>
            <p:sp>
              <p:nvSpPr>
                <p:cNvPr id="538637" name="Rectangle 5"/>
                <p:cNvSpPr>
                  <a:spLocks noChangeArrowheads="1"/>
                </p:cNvSpPr>
                <p:nvPr/>
              </p:nvSpPr>
              <p:spPr bwMode="auto">
                <a:xfrm>
                  <a:off x="1298" y="1089"/>
                  <a:ext cx="676" cy="217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538638" name="Freeform 6"/>
                <p:cNvSpPr>
                  <a:spLocks/>
                </p:cNvSpPr>
                <p:nvPr/>
              </p:nvSpPr>
              <p:spPr bwMode="auto">
                <a:xfrm>
                  <a:off x="1292" y="1083"/>
                  <a:ext cx="686" cy="2188"/>
                </a:xfrm>
                <a:custGeom>
                  <a:avLst/>
                  <a:gdLst>
                    <a:gd name="T0" fmla="*/ 0 w 686"/>
                    <a:gd name="T1" fmla="*/ 0 h 2188"/>
                    <a:gd name="T2" fmla="*/ 0 w 686"/>
                    <a:gd name="T3" fmla="*/ 2188 h 2188"/>
                    <a:gd name="T4" fmla="*/ 686 w 686"/>
                    <a:gd name="T5" fmla="*/ 2188 h 2188"/>
                    <a:gd name="T6" fmla="*/ 686 w 686"/>
                    <a:gd name="T7" fmla="*/ 0 h 2188"/>
                    <a:gd name="T8" fmla="*/ 0 w 686"/>
                    <a:gd name="T9" fmla="*/ 0 h 2188"/>
                    <a:gd name="T10" fmla="*/ 11 w 686"/>
                    <a:gd name="T11" fmla="*/ 11 h 2188"/>
                    <a:gd name="T12" fmla="*/ 675 w 686"/>
                    <a:gd name="T13" fmla="*/ 11 h 2188"/>
                    <a:gd name="T14" fmla="*/ 675 w 686"/>
                    <a:gd name="T15" fmla="*/ 2177 h 2188"/>
                    <a:gd name="T16" fmla="*/ 11 w 686"/>
                    <a:gd name="T17" fmla="*/ 2177 h 2188"/>
                    <a:gd name="T18" fmla="*/ 11 w 686"/>
                    <a:gd name="T19" fmla="*/ 11 h 2188"/>
                    <a:gd name="T20" fmla="*/ 0 w 686"/>
                    <a:gd name="T21" fmla="*/ 0 h 2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6" h="2188">
                      <a:moveTo>
                        <a:pt x="0" y="0"/>
                      </a:moveTo>
                      <a:lnTo>
                        <a:pt x="0" y="2188"/>
                      </a:lnTo>
                      <a:lnTo>
                        <a:pt x="686" y="2188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11" y="11"/>
                      </a:lnTo>
                      <a:lnTo>
                        <a:pt x="675" y="11"/>
                      </a:lnTo>
                      <a:lnTo>
                        <a:pt x="675" y="2177"/>
                      </a:lnTo>
                      <a:lnTo>
                        <a:pt x="11" y="2177"/>
                      </a:lnTo>
                      <a:lnTo>
                        <a:pt x="11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39" name="Rectangle 7"/>
                <p:cNvSpPr>
                  <a:spLocks noChangeArrowheads="1"/>
                </p:cNvSpPr>
                <p:nvPr/>
              </p:nvSpPr>
              <p:spPr bwMode="auto">
                <a:xfrm>
                  <a:off x="3608" y="1102"/>
                  <a:ext cx="676" cy="21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0" name="Freeform 8"/>
                <p:cNvSpPr>
                  <a:spLocks/>
                </p:cNvSpPr>
                <p:nvPr/>
              </p:nvSpPr>
              <p:spPr bwMode="auto">
                <a:xfrm>
                  <a:off x="3602" y="1097"/>
                  <a:ext cx="686" cy="2186"/>
                </a:xfrm>
                <a:custGeom>
                  <a:avLst/>
                  <a:gdLst>
                    <a:gd name="T0" fmla="*/ 0 w 686"/>
                    <a:gd name="T1" fmla="*/ 0 h 2186"/>
                    <a:gd name="T2" fmla="*/ 0 w 686"/>
                    <a:gd name="T3" fmla="*/ 2186 h 2186"/>
                    <a:gd name="T4" fmla="*/ 686 w 686"/>
                    <a:gd name="T5" fmla="*/ 2186 h 2186"/>
                    <a:gd name="T6" fmla="*/ 686 w 686"/>
                    <a:gd name="T7" fmla="*/ 0 h 2186"/>
                    <a:gd name="T8" fmla="*/ 0 w 686"/>
                    <a:gd name="T9" fmla="*/ 0 h 2186"/>
                    <a:gd name="T10" fmla="*/ 11 w 686"/>
                    <a:gd name="T11" fmla="*/ 11 h 2186"/>
                    <a:gd name="T12" fmla="*/ 675 w 686"/>
                    <a:gd name="T13" fmla="*/ 11 h 2186"/>
                    <a:gd name="T14" fmla="*/ 675 w 686"/>
                    <a:gd name="T15" fmla="*/ 2176 h 2186"/>
                    <a:gd name="T16" fmla="*/ 11 w 686"/>
                    <a:gd name="T17" fmla="*/ 2176 h 2186"/>
                    <a:gd name="T18" fmla="*/ 11 w 686"/>
                    <a:gd name="T19" fmla="*/ 11 h 2186"/>
                    <a:gd name="T20" fmla="*/ 0 w 686"/>
                    <a:gd name="T21" fmla="*/ 0 h 2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6" h="2186">
                      <a:moveTo>
                        <a:pt x="0" y="0"/>
                      </a:moveTo>
                      <a:lnTo>
                        <a:pt x="0" y="2186"/>
                      </a:lnTo>
                      <a:lnTo>
                        <a:pt x="686" y="2186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11" y="11"/>
                      </a:lnTo>
                      <a:lnTo>
                        <a:pt x="675" y="11"/>
                      </a:lnTo>
                      <a:lnTo>
                        <a:pt x="675" y="2176"/>
                      </a:lnTo>
                      <a:lnTo>
                        <a:pt x="11" y="2176"/>
                      </a:lnTo>
                      <a:lnTo>
                        <a:pt x="11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1" name="Freeform 9"/>
                <p:cNvSpPr>
                  <a:spLocks/>
                </p:cNvSpPr>
                <p:nvPr/>
              </p:nvSpPr>
              <p:spPr bwMode="auto">
                <a:xfrm>
                  <a:off x="943" y="1992"/>
                  <a:ext cx="349" cy="833"/>
                </a:xfrm>
                <a:custGeom>
                  <a:avLst/>
                  <a:gdLst>
                    <a:gd name="T0" fmla="*/ 0 w 349"/>
                    <a:gd name="T1" fmla="*/ 0 h 833"/>
                    <a:gd name="T2" fmla="*/ 0 w 349"/>
                    <a:gd name="T3" fmla="*/ 283 h 833"/>
                    <a:gd name="T4" fmla="*/ 349 w 349"/>
                    <a:gd name="T5" fmla="*/ 833 h 833"/>
                    <a:gd name="T6" fmla="*/ 349 w 349"/>
                    <a:gd name="T7" fmla="*/ 538 h 833"/>
                    <a:gd name="T8" fmla="*/ 169 w 349"/>
                    <a:gd name="T9" fmla="*/ 257 h 833"/>
                    <a:gd name="T10" fmla="*/ 169 w 349"/>
                    <a:gd name="T11" fmla="*/ 0 h 833"/>
                    <a:gd name="T12" fmla="*/ 154 w 349"/>
                    <a:gd name="T13" fmla="*/ 14 h 833"/>
                    <a:gd name="T14" fmla="*/ 0 w 349"/>
                    <a:gd name="T15" fmla="*/ 0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9" h="833">
                      <a:moveTo>
                        <a:pt x="0" y="0"/>
                      </a:moveTo>
                      <a:lnTo>
                        <a:pt x="0" y="283"/>
                      </a:lnTo>
                      <a:lnTo>
                        <a:pt x="349" y="833"/>
                      </a:lnTo>
                      <a:lnTo>
                        <a:pt x="349" y="538"/>
                      </a:lnTo>
                      <a:lnTo>
                        <a:pt x="169" y="257"/>
                      </a:lnTo>
                      <a:lnTo>
                        <a:pt x="169" y="0"/>
                      </a:lnTo>
                      <a:lnTo>
                        <a:pt x="154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2" name="Freeform 10"/>
                <p:cNvSpPr>
                  <a:spLocks/>
                </p:cNvSpPr>
                <p:nvPr/>
              </p:nvSpPr>
              <p:spPr bwMode="auto">
                <a:xfrm>
                  <a:off x="938" y="1980"/>
                  <a:ext cx="360" cy="862"/>
                </a:xfrm>
                <a:custGeom>
                  <a:avLst/>
                  <a:gdLst>
                    <a:gd name="T0" fmla="*/ 0 w 360"/>
                    <a:gd name="T1" fmla="*/ 7 h 862"/>
                    <a:gd name="T2" fmla="*/ 0 w 360"/>
                    <a:gd name="T3" fmla="*/ 297 h 862"/>
                    <a:gd name="T4" fmla="*/ 360 w 360"/>
                    <a:gd name="T5" fmla="*/ 862 h 862"/>
                    <a:gd name="T6" fmla="*/ 360 w 360"/>
                    <a:gd name="T7" fmla="*/ 548 h 862"/>
                    <a:gd name="T8" fmla="*/ 179 w 360"/>
                    <a:gd name="T9" fmla="*/ 267 h 862"/>
                    <a:gd name="T10" fmla="*/ 179 w 360"/>
                    <a:gd name="T11" fmla="*/ 0 h 862"/>
                    <a:gd name="T12" fmla="*/ 158 w 360"/>
                    <a:gd name="T13" fmla="*/ 21 h 862"/>
                    <a:gd name="T14" fmla="*/ 0 w 360"/>
                    <a:gd name="T15" fmla="*/ 7 h 862"/>
                    <a:gd name="T16" fmla="*/ 10 w 360"/>
                    <a:gd name="T17" fmla="*/ 18 h 862"/>
                    <a:gd name="T18" fmla="*/ 161 w 360"/>
                    <a:gd name="T19" fmla="*/ 31 h 862"/>
                    <a:gd name="T20" fmla="*/ 168 w 360"/>
                    <a:gd name="T21" fmla="*/ 24 h 862"/>
                    <a:gd name="T22" fmla="*/ 168 w 360"/>
                    <a:gd name="T23" fmla="*/ 271 h 862"/>
                    <a:gd name="T24" fmla="*/ 349 w 360"/>
                    <a:gd name="T25" fmla="*/ 552 h 862"/>
                    <a:gd name="T26" fmla="*/ 349 w 360"/>
                    <a:gd name="T27" fmla="*/ 828 h 862"/>
                    <a:gd name="T28" fmla="*/ 10 w 360"/>
                    <a:gd name="T29" fmla="*/ 293 h 862"/>
                    <a:gd name="T30" fmla="*/ 10 w 360"/>
                    <a:gd name="T31" fmla="*/ 18 h 862"/>
                    <a:gd name="T32" fmla="*/ 0 w 360"/>
                    <a:gd name="T33" fmla="*/ 7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0" h="862">
                      <a:moveTo>
                        <a:pt x="0" y="7"/>
                      </a:moveTo>
                      <a:lnTo>
                        <a:pt x="0" y="297"/>
                      </a:lnTo>
                      <a:lnTo>
                        <a:pt x="360" y="862"/>
                      </a:lnTo>
                      <a:lnTo>
                        <a:pt x="360" y="548"/>
                      </a:lnTo>
                      <a:lnTo>
                        <a:pt x="179" y="267"/>
                      </a:lnTo>
                      <a:lnTo>
                        <a:pt x="179" y="0"/>
                      </a:lnTo>
                      <a:lnTo>
                        <a:pt x="158" y="21"/>
                      </a:lnTo>
                      <a:lnTo>
                        <a:pt x="0" y="7"/>
                      </a:lnTo>
                      <a:lnTo>
                        <a:pt x="10" y="18"/>
                      </a:lnTo>
                      <a:lnTo>
                        <a:pt x="161" y="31"/>
                      </a:lnTo>
                      <a:lnTo>
                        <a:pt x="168" y="24"/>
                      </a:lnTo>
                      <a:lnTo>
                        <a:pt x="168" y="271"/>
                      </a:lnTo>
                      <a:lnTo>
                        <a:pt x="349" y="552"/>
                      </a:lnTo>
                      <a:lnTo>
                        <a:pt x="349" y="828"/>
                      </a:lnTo>
                      <a:lnTo>
                        <a:pt x="10" y="293"/>
                      </a:lnTo>
                      <a:lnTo>
                        <a:pt x="10" y="18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3" name="Freeform 11"/>
                <p:cNvSpPr>
                  <a:spLocks/>
                </p:cNvSpPr>
                <p:nvPr/>
              </p:nvSpPr>
              <p:spPr bwMode="auto">
                <a:xfrm>
                  <a:off x="3256" y="1968"/>
                  <a:ext cx="350" cy="833"/>
                </a:xfrm>
                <a:custGeom>
                  <a:avLst/>
                  <a:gdLst>
                    <a:gd name="T0" fmla="*/ 0 w 350"/>
                    <a:gd name="T1" fmla="*/ 0 h 833"/>
                    <a:gd name="T2" fmla="*/ 0 w 350"/>
                    <a:gd name="T3" fmla="*/ 281 h 833"/>
                    <a:gd name="T4" fmla="*/ 350 w 350"/>
                    <a:gd name="T5" fmla="*/ 833 h 833"/>
                    <a:gd name="T6" fmla="*/ 350 w 350"/>
                    <a:gd name="T7" fmla="*/ 538 h 833"/>
                    <a:gd name="T8" fmla="*/ 169 w 350"/>
                    <a:gd name="T9" fmla="*/ 255 h 833"/>
                    <a:gd name="T10" fmla="*/ 169 w 350"/>
                    <a:gd name="T11" fmla="*/ 12 h 833"/>
                    <a:gd name="T12" fmla="*/ 155 w 350"/>
                    <a:gd name="T13" fmla="*/ 12 h 833"/>
                    <a:gd name="T14" fmla="*/ 0 w 350"/>
                    <a:gd name="T15" fmla="*/ 0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0" h="833">
                      <a:moveTo>
                        <a:pt x="0" y="0"/>
                      </a:moveTo>
                      <a:lnTo>
                        <a:pt x="0" y="281"/>
                      </a:lnTo>
                      <a:lnTo>
                        <a:pt x="350" y="833"/>
                      </a:lnTo>
                      <a:lnTo>
                        <a:pt x="350" y="538"/>
                      </a:lnTo>
                      <a:lnTo>
                        <a:pt x="169" y="255"/>
                      </a:lnTo>
                      <a:lnTo>
                        <a:pt x="169" y="12"/>
                      </a:lnTo>
                      <a:lnTo>
                        <a:pt x="155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4" name="Freeform 12"/>
                <p:cNvSpPr>
                  <a:spLocks/>
                </p:cNvSpPr>
                <p:nvPr/>
              </p:nvSpPr>
              <p:spPr bwMode="auto">
                <a:xfrm>
                  <a:off x="3251" y="1963"/>
                  <a:ext cx="360" cy="855"/>
                </a:xfrm>
                <a:custGeom>
                  <a:avLst/>
                  <a:gdLst>
                    <a:gd name="T0" fmla="*/ 0 w 360"/>
                    <a:gd name="T1" fmla="*/ 0 h 855"/>
                    <a:gd name="T2" fmla="*/ 0 w 360"/>
                    <a:gd name="T3" fmla="*/ 288 h 855"/>
                    <a:gd name="T4" fmla="*/ 360 w 360"/>
                    <a:gd name="T5" fmla="*/ 855 h 855"/>
                    <a:gd name="T6" fmla="*/ 360 w 360"/>
                    <a:gd name="T7" fmla="*/ 541 h 855"/>
                    <a:gd name="T8" fmla="*/ 179 w 360"/>
                    <a:gd name="T9" fmla="*/ 258 h 855"/>
                    <a:gd name="T10" fmla="*/ 179 w 360"/>
                    <a:gd name="T11" fmla="*/ 12 h 855"/>
                    <a:gd name="T12" fmla="*/ 160 w 360"/>
                    <a:gd name="T13" fmla="*/ 12 h 855"/>
                    <a:gd name="T14" fmla="*/ 0 w 360"/>
                    <a:gd name="T15" fmla="*/ 0 h 855"/>
                    <a:gd name="T16" fmla="*/ 11 w 360"/>
                    <a:gd name="T17" fmla="*/ 10 h 855"/>
                    <a:gd name="T18" fmla="*/ 160 w 360"/>
                    <a:gd name="T19" fmla="*/ 22 h 855"/>
                    <a:gd name="T20" fmla="*/ 169 w 360"/>
                    <a:gd name="T21" fmla="*/ 22 h 855"/>
                    <a:gd name="T22" fmla="*/ 169 w 360"/>
                    <a:gd name="T23" fmla="*/ 262 h 855"/>
                    <a:gd name="T24" fmla="*/ 350 w 360"/>
                    <a:gd name="T25" fmla="*/ 545 h 855"/>
                    <a:gd name="T26" fmla="*/ 350 w 360"/>
                    <a:gd name="T27" fmla="*/ 820 h 855"/>
                    <a:gd name="T28" fmla="*/ 11 w 360"/>
                    <a:gd name="T29" fmla="*/ 284 h 855"/>
                    <a:gd name="T30" fmla="*/ 11 w 360"/>
                    <a:gd name="T31" fmla="*/ 10 h 855"/>
                    <a:gd name="T32" fmla="*/ 0 w 360"/>
                    <a:gd name="T33" fmla="*/ 0 h 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0" h="855">
                      <a:moveTo>
                        <a:pt x="0" y="0"/>
                      </a:moveTo>
                      <a:lnTo>
                        <a:pt x="0" y="288"/>
                      </a:lnTo>
                      <a:lnTo>
                        <a:pt x="360" y="855"/>
                      </a:lnTo>
                      <a:lnTo>
                        <a:pt x="360" y="541"/>
                      </a:lnTo>
                      <a:lnTo>
                        <a:pt x="179" y="258"/>
                      </a:lnTo>
                      <a:lnTo>
                        <a:pt x="179" y="12"/>
                      </a:lnTo>
                      <a:lnTo>
                        <a:pt x="160" y="12"/>
                      </a:lnTo>
                      <a:lnTo>
                        <a:pt x="0" y="0"/>
                      </a:lnTo>
                      <a:lnTo>
                        <a:pt x="11" y="10"/>
                      </a:lnTo>
                      <a:lnTo>
                        <a:pt x="160" y="22"/>
                      </a:lnTo>
                      <a:lnTo>
                        <a:pt x="169" y="22"/>
                      </a:lnTo>
                      <a:lnTo>
                        <a:pt x="169" y="262"/>
                      </a:lnTo>
                      <a:lnTo>
                        <a:pt x="350" y="545"/>
                      </a:lnTo>
                      <a:lnTo>
                        <a:pt x="350" y="820"/>
                      </a:lnTo>
                      <a:lnTo>
                        <a:pt x="11" y="284"/>
                      </a:lnTo>
                      <a:lnTo>
                        <a:pt x="11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5" name="Freeform 13"/>
                <p:cNvSpPr>
                  <a:spLocks/>
                </p:cNvSpPr>
                <p:nvPr/>
              </p:nvSpPr>
              <p:spPr bwMode="auto">
                <a:xfrm>
                  <a:off x="4275" y="2006"/>
                  <a:ext cx="323" cy="819"/>
                </a:xfrm>
                <a:custGeom>
                  <a:avLst/>
                  <a:gdLst>
                    <a:gd name="T0" fmla="*/ 169 w 323"/>
                    <a:gd name="T1" fmla="*/ 0 h 819"/>
                    <a:gd name="T2" fmla="*/ 169 w 323"/>
                    <a:gd name="T3" fmla="*/ 217 h 819"/>
                    <a:gd name="T4" fmla="*/ 13 w 323"/>
                    <a:gd name="T5" fmla="*/ 460 h 819"/>
                    <a:gd name="T6" fmla="*/ 0 w 323"/>
                    <a:gd name="T7" fmla="*/ 819 h 819"/>
                    <a:gd name="T8" fmla="*/ 323 w 323"/>
                    <a:gd name="T9" fmla="*/ 281 h 819"/>
                    <a:gd name="T10" fmla="*/ 323 w 323"/>
                    <a:gd name="T11" fmla="*/ 0 h 819"/>
                    <a:gd name="T12" fmla="*/ 169 w 323"/>
                    <a:gd name="T13" fmla="*/ 0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3" h="819">
                      <a:moveTo>
                        <a:pt x="169" y="0"/>
                      </a:moveTo>
                      <a:lnTo>
                        <a:pt x="169" y="217"/>
                      </a:lnTo>
                      <a:lnTo>
                        <a:pt x="13" y="460"/>
                      </a:lnTo>
                      <a:lnTo>
                        <a:pt x="0" y="819"/>
                      </a:lnTo>
                      <a:lnTo>
                        <a:pt x="323" y="281"/>
                      </a:lnTo>
                      <a:lnTo>
                        <a:pt x="323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6" name="Freeform 14"/>
                <p:cNvSpPr>
                  <a:spLocks/>
                </p:cNvSpPr>
                <p:nvPr/>
              </p:nvSpPr>
              <p:spPr bwMode="auto">
                <a:xfrm>
                  <a:off x="4270" y="2001"/>
                  <a:ext cx="334" cy="845"/>
                </a:xfrm>
                <a:custGeom>
                  <a:avLst/>
                  <a:gdLst>
                    <a:gd name="T0" fmla="*/ 169 w 334"/>
                    <a:gd name="T1" fmla="*/ 0 h 845"/>
                    <a:gd name="T2" fmla="*/ 169 w 334"/>
                    <a:gd name="T3" fmla="*/ 220 h 845"/>
                    <a:gd name="T4" fmla="*/ 12 w 334"/>
                    <a:gd name="T5" fmla="*/ 463 h 845"/>
                    <a:gd name="T6" fmla="*/ 0 w 334"/>
                    <a:gd name="T7" fmla="*/ 845 h 845"/>
                    <a:gd name="T8" fmla="*/ 334 w 334"/>
                    <a:gd name="T9" fmla="*/ 288 h 845"/>
                    <a:gd name="T10" fmla="*/ 334 w 334"/>
                    <a:gd name="T11" fmla="*/ 0 h 845"/>
                    <a:gd name="T12" fmla="*/ 169 w 334"/>
                    <a:gd name="T13" fmla="*/ 0 h 845"/>
                    <a:gd name="T14" fmla="*/ 179 w 334"/>
                    <a:gd name="T15" fmla="*/ 10 h 845"/>
                    <a:gd name="T16" fmla="*/ 323 w 334"/>
                    <a:gd name="T17" fmla="*/ 10 h 845"/>
                    <a:gd name="T18" fmla="*/ 323 w 334"/>
                    <a:gd name="T19" fmla="*/ 284 h 845"/>
                    <a:gd name="T20" fmla="*/ 10 w 334"/>
                    <a:gd name="T21" fmla="*/ 803 h 845"/>
                    <a:gd name="T22" fmla="*/ 23 w 334"/>
                    <a:gd name="T23" fmla="*/ 467 h 845"/>
                    <a:gd name="T24" fmla="*/ 179 w 334"/>
                    <a:gd name="T25" fmla="*/ 224 h 845"/>
                    <a:gd name="T26" fmla="*/ 179 w 334"/>
                    <a:gd name="T27" fmla="*/ 10 h 845"/>
                    <a:gd name="T28" fmla="*/ 169 w 334"/>
                    <a:gd name="T29" fmla="*/ 0 h 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34" h="845">
                      <a:moveTo>
                        <a:pt x="169" y="0"/>
                      </a:moveTo>
                      <a:lnTo>
                        <a:pt x="169" y="220"/>
                      </a:lnTo>
                      <a:lnTo>
                        <a:pt x="12" y="463"/>
                      </a:lnTo>
                      <a:lnTo>
                        <a:pt x="0" y="845"/>
                      </a:lnTo>
                      <a:lnTo>
                        <a:pt x="334" y="288"/>
                      </a:lnTo>
                      <a:lnTo>
                        <a:pt x="334" y="0"/>
                      </a:lnTo>
                      <a:lnTo>
                        <a:pt x="169" y="0"/>
                      </a:lnTo>
                      <a:lnTo>
                        <a:pt x="179" y="10"/>
                      </a:lnTo>
                      <a:lnTo>
                        <a:pt x="323" y="10"/>
                      </a:lnTo>
                      <a:lnTo>
                        <a:pt x="323" y="284"/>
                      </a:lnTo>
                      <a:lnTo>
                        <a:pt x="10" y="803"/>
                      </a:lnTo>
                      <a:lnTo>
                        <a:pt x="23" y="467"/>
                      </a:lnTo>
                      <a:lnTo>
                        <a:pt x="179" y="224"/>
                      </a:lnTo>
                      <a:lnTo>
                        <a:pt x="179" y="1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7" name="Oval 15"/>
                <p:cNvSpPr>
                  <a:spLocks noChangeArrowheads="1"/>
                </p:cNvSpPr>
                <p:nvPr/>
              </p:nvSpPr>
              <p:spPr bwMode="auto">
                <a:xfrm>
                  <a:off x="3834" y="2343"/>
                  <a:ext cx="236" cy="58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8" name="Freeform 16"/>
                <p:cNvSpPr>
                  <a:spLocks/>
                </p:cNvSpPr>
                <p:nvPr/>
              </p:nvSpPr>
              <p:spPr bwMode="auto">
                <a:xfrm>
                  <a:off x="3829" y="2338"/>
                  <a:ext cx="244" cy="591"/>
                </a:xfrm>
                <a:custGeom>
                  <a:avLst/>
                  <a:gdLst>
                    <a:gd name="T0" fmla="*/ 5 w 244"/>
                    <a:gd name="T1" fmla="*/ 379 h 591"/>
                    <a:gd name="T2" fmla="*/ 11 w 244"/>
                    <a:gd name="T3" fmla="*/ 419 h 591"/>
                    <a:gd name="T4" fmla="*/ 19 w 244"/>
                    <a:gd name="T5" fmla="*/ 456 h 591"/>
                    <a:gd name="T6" fmla="*/ 44 w 244"/>
                    <a:gd name="T7" fmla="*/ 525 h 591"/>
                    <a:gd name="T8" fmla="*/ 65 w 244"/>
                    <a:gd name="T9" fmla="*/ 556 h 591"/>
                    <a:gd name="T10" fmla="*/ 84 w 244"/>
                    <a:gd name="T11" fmla="*/ 577 h 591"/>
                    <a:gd name="T12" fmla="*/ 127 w 244"/>
                    <a:gd name="T13" fmla="*/ 591 h 591"/>
                    <a:gd name="T14" fmla="*/ 163 w 244"/>
                    <a:gd name="T15" fmla="*/ 572 h 591"/>
                    <a:gd name="T16" fmla="*/ 186 w 244"/>
                    <a:gd name="T17" fmla="*/ 549 h 591"/>
                    <a:gd name="T18" fmla="*/ 200 w 244"/>
                    <a:gd name="T19" fmla="*/ 525 h 591"/>
                    <a:gd name="T20" fmla="*/ 220 w 244"/>
                    <a:gd name="T21" fmla="*/ 477 h 591"/>
                    <a:gd name="T22" fmla="*/ 228 w 244"/>
                    <a:gd name="T23" fmla="*/ 442 h 591"/>
                    <a:gd name="T24" fmla="*/ 235 w 244"/>
                    <a:gd name="T25" fmla="*/ 405 h 591"/>
                    <a:gd name="T26" fmla="*/ 242 w 244"/>
                    <a:gd name="T27" fmla="*/ 338 h 591"/>
                    <a:gd name="T28" fmla="*/ 242 w 244"/>
                    <a:gd name="T29" fmla="*/ 237 h 591"/>
                    <a:gd name="T30" fmla="*/ 234 w 244"/>
                    <a:gd name="T31" fmla="*/ 171 h 591"/>
                    <a:gd name="T32" fmla="*/ 225 w 244"/>
                    <a:gd name="T33" fmla="*/ 135 h 591"/>
                    <a:gd name="T34" fmla="*/ 216 w 244"/>
                    <a:gd name="T35" fmla="*/ 104 h 591"/>
                    <a:gd name="T36" fmla="*/ 200 w 244"/>
                    <a:gd name="T37" fmla="*/ 64 h 591"/>
                    <a:gd name="T38" fmla="*/ 179 w 244"/>
                    <a:gd name="T39" fmla="*/ 34 h 591"/>
                    <a:gd name="T40" fmla="*/ 158 w 244"/>
                    <a:gd name="T41" fmla="*/ 13 h 591"/>
                    <a:gd name="T42" fmla="*/ 116 w 244"/>
                    <a:gd name="T43" fmla="*/ 0 h 591"/>
                    <a:gd name="T44" fmla="*/ 79 w 244"/>
                    <a:gd name="T45" fmla="*/ 19 h 591"/>
                    <a:gd name="T46" fmla="*/ 53 w 244"/>
                    <a:gd name="T47" fmla="*/ 48 h 591"/>
                    <a:gd name="T48" fmla="*/ 37 w 244"/>
                    <a:gd name="T49" fmla="*/ 83 h 591"/>
                    <a:gd name="T50" fmla="*/ 19 w 244"/>
                    <a:gd name="T51" fmla="*/ 135 h 591"/>
                    <a:gd name="T52" fmla="*/ 11 w 244"/>
                    <a:gd name="T53" fmla="*/ 171 h 591"/>
                    <a:gd name="T54" fmla="*/ 2 w 244"/>
                    <a:gd name="T55" fmla="*/ 237 h 591"/>
                    <a:gd name="T56" fmla="*/ 11 w 244"/>
                    <a:gd name="T57" fmla="*/ 324 h 591"/>
                    <a:gd name="T58" fmla="*/ 14 w 244"/>
                    <a:gd name="T59" fmla="*/ 225 h 591"/>
                    <a:gd name="T60" fmla="*/ 25 w 244"/>
                    <a:gd name="T61" fmla="*/ 161 h 591"/>
                    <a:gd name="T62" fmla="*/ 42 w 244"/>
                    <a:gd name="T63" fmla="*/ 97 h 591"/>
                    <a:gd name="T64" fmla="*/ 60 w 244"/>
                    <a:gd name="T65" fmla="*/ 60 h 591"/>
                    <a:gd name="T66" fmla="*/ 76 w 244"/>
                    <a:gd name="T67" fmla="*/ 36 h 591"/>
                    <a:gd name="T68" fmla="*/ 100 w 244"/>
                    <a:gd name="T69" fmla="*/ 15 h 591"/>
                    <a:gd name="T70" fmla="*/ 127 w 244"/>
                    <a:gd name="T71" fmla="*/ 10 h 591"/>
                    <a:gd name="T72" fmla="*/ 156 w 244"/>
                    <a:gd name="T73" fmla="*/ 26 h 591"/>
                    <a:gd name="T74" fmla="*/ 179 w 244"/>
                    <a:gd name="T75" fmla="*/ 55 h 591"/>
                    <a:gd name="T76" fmla="*/ 200 w 244"/>
                    <a:gd name="T77" fmla="*/ 97 h 591"/>
                    <a:gd name="T78" fmla="*/ 214 w 244"/>
                    <a:gd name="T79" fmla="*/ 138 h 591"/>
                    <a:gd name="T80" fmla="*/ 223 w 244"/>
                    <a:gd name="T81" fmla="*/ 175 h 591"/>
                    <a:gd name="T82" fmla="*/ 232 w 244"/>
                    <a:gd name="T83" fmla="*/ 251 h 591"/>
                    <a:gd name="T84" fmla="*/ 232 w 244"/>
                    <a:gd name="T85" fmla="*/ 352 h 591"/>
                    <a:gd name="T86" fmla="*/ 223 w 244"/>
                    <a:gd name="T87" fmla="*/ 416 h 591"/>
                    <a:gd name="T88" fmla="*/ 214 w 244"/>
                    <a:gd name="T89" fmla="*/ 452 h 591"/>
                    <a:gd name="T90" fmla="*/ 206 w 244"/>
                    <a:gd name="T91" fmla="*/ 484 h 591"/>
                    <a:gd name="T92" fmla="*/ 186 w 244"/>
                    <a:gd name="T93" fmla="*/ 529 h 591"/>
                    <a:gd name="T94" fmla="*/ 162 w 244"/>
                    <a:gd name="T95" fmla="*/ 562 h 591"/>
                    <a:gd name="T96" fmla="*/ 132 w 244"/>
                    <a:gd name="T97" fmla="*/ 579 h 591"/>
                    <a:gd name="T98" fmla="*/ 105 w 244"/>
                    <a:gd name="T99" fmla="*/ 577 h 591"/>
                    <a:gd name="T100" fmla="*/ 81 w 244"/>
                    <a:gd name="T101" fmla="*/ 562 h 591"/>
                    <a:gd name="T102" fmla="*/ 63 w 244"/>
                    <a:gd name="T103" fmla="*/ 536 h 591"/>
                    <a:gd name="T104" fmla="*/ 47 w 244"/>
                    <a:gd name="T105" fmla="*/ 504 h 591"/>
                    <a:gd name="T106" fmla="*/ 30 w 244"/>
                    <a:gd name="T107" fmla="*/ 452 h 591"/>
                    <a:gd name="T108" fmla="*/ 21 w 244"/>
                    <a:gd name="T109" fmla="*/ 416 h 591"/>
                    <a:gd name="T110" fmla="*/ 12 w 244"/>
                    <a:gd name="T111" fmla="*/ 352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44" h="591">
                      <a:moveTo>
                        <a:pt x="0" y="324"/>
                      </a:moveTo>
                      <a:lnTo>
                        <a:pt x="2" y="338"/>
                      </a:lnTo>
                      <a:lnTo>
                        <a:pt x="2" y="352"/>
                      </a:lnTo>
                      <a:lnTo>
                        <a:pt x="5" y="379"/>
                      </a:lnTo>
                      <a:lnTo>
                        <a:pt x="7" y="392"/>
                      </a:lnTo>
                      <a:lnTo>
                        <a:pt x="9" y="405"/>
                      </a:lnTo>
                      <a:lnTo>
                        <a:pt x="11" y="418"/>
                      </a:lnTo>
                      <a:lnTo>
                        <a:pt x="11" y="419"/>
                      </a:lnTo>
                      <a:lnTo>
                        <a:pt x="14" y="431"/>
                      </a:lnTo>
                      <a:lnTo>
                        <a:pt x="16" y="442"/>
                      </a:lnTo>
                      <a:lnTo>
                        <a:pt x="16" y="444"/>
                      </a:lnTo>
                      <a:lnTo>
                        <a:pt x="19" y="456"/>
                      </a:lnTo>
                      <a:lnTo>
                        <a:pt x="21" y="466"/>
                      </a:lnTo>
                      <a:lnTo>
                        <a:pt x="32" y="497"/>
                      </a:lnTo>
                      <a:lnTo>
                        <a:pt x="37" y="508"/>
                      </a:lnTo>
                      <a:lnTo>
                        <a:pt x="44" y="525"/>
                      </a:lnTo>
                      <a:lnTo>
                        <a:pt x="44" y="527"/>
                      </a:lnTo>
                      <a:lnTo>
                        <a:pt x="49" y="534"/>
                      </a:lnTo>
                      <a:lnTo>
                        <a:pt x="53" y="543"/>
                      </a:lnTo>
                      <a:lnTo>
                        <a:pt x="65" y="556"/>
                      </a:lnTo>
                      <a:lnTo>
                        <a:pt x="69" y="562"/>
                      </a:lnTo>
                      <a:lnTo>
                        <a:pt x="74" y="569"/>
                      </a:lnTo>
                      <a:lnTo>
                        <a:pt x="79" y="572"/>
                      </a:lnTo>
                      <a:lnTo>
                        <a:pt x="84" y="577"/>
                      </a:lnTo>
                      <a:lnTo>
                        <a:pt x="97" y="586"/>
                      </a:lnTo>
                      <a:lnTo>
                        <a:pt x="102" y="588"/>
                      </a:lnTo>
                      <a:lnTo>
                        <a:pt x="116" y="591"/>
                      </a:lnTo>
                      <a:lnTo>
                        <a:pt x="127" y="591"/>
                      </a:lnTo>
                      <a:lnTo>
                        <a:pt x="135" y="589"/>
                      </a:lnTo>
                      <a:lnTo>
                        <a:pt x="146" y="586"/>
                      </a:lnTo>
                      <a:lnTo>
                        <a:pt x="158" y="577"/>
                      </a:lnTo>
                      <a:lnTo>
                        <a:pt x="163" y="572"/>
                      </a:lnTo>
                      <a:lnTo>
                        <a:pt x="169" y="569"/>
                      </a:lnTo>
                      <a:lnTo>
                        <a:pt x="174" y="562"/>
                      </a:lnTo>
                      <a:lnTo>
                        <a:pt x="179" y="556"/>
                      </a:lnTo>
                      <a:lnTo>
                        <a:pt x="186" y="549"/>
                      </a:lnTo>
                      <a:lnTo>
                        <a:pt x="193" y="536"/>
                      </a:lnTo>
                      <a:lnTo>
                        <a:pt x="195" y="536"/>
                      </a:lnTo>
                      <a:lnTo>
                        <a:pt x="200" y="527"/>
                      </a:lnTo>
                      <a:lnTo>
                        <a:pt x="200" y="525"/>
                      </a:lnTo>
                      <a:lnTo>
                        <a:pt x="207" y="508"/>
                      </a:lnTo>
                      <a:lnTo>
                        <a:pt x="211" y="497"/>
                      </a:lnTo>
                      <a:lnTo>
                        <a:pt x="216" y="487"/>
                      </a:lnTo>
                      <a:lnTo>
                        <a:pt x="220" y="477"/>
                      </a:lnTo>
                      <a:lnTo>
                        <a:pt x="221" y="466"/>
                      </a:lnTo>
                      <a:lnTo>
                        <a:pt x="225" y="456"/>
                      </a:lnTo>
                      <a:lnTo>
                        <a:pt x="228" y="444"/>
                      </a:lnTo>
                      <a:lnTo>
                        <a:pt x="228" y="442"/>
                      </a:lnTo>
                      <a:lnTo>
                        <a:pt x="230" y="431"/>
                      </a:lnTo>
                      <a:lnTo>
                        <a:pt x="234" y="419"/>
                      </a:lnTo>
                      <a:lnTo>
                        <a:pt x="234" y="418"/>
                      </a:lnTo>
                      <a:lnTo>
                        <a:pt x="235" y="405"/>
                      </a:lnTo>
                      <a:lnTo>
                        <a:pt x="237" y="392"/>
                      </a:lnTo>
                      <a:lnTo>
                        <a:pt x="239" y="379"/>
                      </a:lnTo>
                      <a:lnTo>
                        <a:pt x="242" y="352"/>
                      </a:lnTo>
                      <a:lnTo>
                        <a:pt x="242" y="338"/>
                      </a:lnTo>
                      <a:lnTo>
                        <a:pt x="244" y="324"/>
                      </a:lnTo>
                      <a:lnTo>
                        <a:pt x="244" y="265"/>
                      </a:lnTo>
                      <a:lnTo>
                        <a:pt x="242" y="251"/>
                      </a:lnTo>
                      <a:lnTo>
                        <a:pt x="242" y="237"/>
                      </a:lnTo>
                      <a:lnTo>
                        <a:pt x="241" y="225"/>
                      </a:lnTo>
                      <a:lnTo>
                        <a:pt x="237" y="197"/>
                      </a:lnTo>
                      <a:lnTo>
                        <a:pt x="234" y="173"/>
                      </a:lnTo>
                      <a:lnTo>
                        <a:pt x="234" y="171"/>
                      </a:lnTo>
                      <a:lnTo>
                        <a:pt x="230" y="159"/>
                      </a:lnTo>
                      <a:lnTo>
                        <a:pt x="228" y="149"/>
                      </a:lnTo>
                      <a:lnTo>
                        <a:pt x="228" y="147"/>
                      </a:lnTo>
                      <a:lnTo>
                        <a:pt x="225" y="135"/>
                      </a:lnTo>
                      <a:lnTo>
                        <a:pt x="221" y="124"/>
                      </a:lnTo>
                      <a:lnTo>
                        <a:pt x="220" y="116"/>
                      </a:lnTo>
                      <a:lnTo>
                        <a:pt x="220" y="114"/>
                      </a:lnTo>
                      <a:lnTo>
                        <a:pt x="216" y="104"/>
                      </a:lnTo>
                      <a:lnTo>
                        <a:pt x="211" y="93"/>
                      </a:lnTo>
                      <a:lnTo>
                        <a:pt x="207" y="83"/>
                      </a:lnTo>
                      <a:lnTo>
                        <a:pt x="200" y="65"/>
                      </a:lnTo>
                      <a:lnTo>
                        <a:pt x="200" y="64"/>
                      </a:lnTo>
                      <a:lnTo>
                        <a:pt x="195" y="55"/>
                      </a:lnTo>
                      <a:lnTo>
                        <a:pt x="193" y="55"/>
                      </a:lnTo>
                      <a:lnTo>
                        <a:pt x="186" y="41"/>
                      </a:lnTo>
                      <a:lnTo>
                        <a:pt x="179" y="34"/>
                      </a:lnTo>
                      <a:lnTo>
                        <a:pt x="174" y="29"/>
                      </a:lnTo>
                      <a:lnTo>
                        <a:pt x="169" y="22"/>
                      </a:lnTo>
                      <a:lnTo>
                        <a:pt x="163" y="19"/>
                      </a:lnTo>
                      <a:lnTo>
                        <a:pt x="158" y="13"/>
                      </a:lnTo>
                      <a:lnTo>
                        <a:pt x="146" y="5"/>
                      </a:lnTo>
                      <a:lnTo>
                        <a:pt x="135" y="1"/>
                      </a:lnTo>
                      <a:lnTo>
                        <a:pt x="127" y="0"/>
                      </a:lnTo>
                      <a:lnTo>
                        <a:pt x="116" y="0"/>
                      </a:lnTo>
                      <a:lnTo>
                        <a:pt x="102" y="3"/>
                      </a:lnTo>
                      <a:lnTo>
                        <a:pt x="97" y="5"/>
                      </a:lnTo>
                      <a:lnTo>
                        <a:pt x="84" y="13"/>
                      </a:lnTo>
                      <a:lnTo>
                        <a:pt x="79" y="19"/>
                      </a:lnTo>
                      <a:lnTo>
                        <a:pt x="74" y="22"/>
                      </a:lnTo>
                      <a:lnTo>
                        <a:pt x="69" y="29"/>
                      </a:lnTo>
                      <a:lnTo>
                        <a:pt x="65" y="34"/>
                      </a:lnTo>
                      <a:lnTo>
                        <a:pt x="53" y="48"/>
                      </a:lnTo>
                      <a:lnTo>
                        <a:pt x="49" y="57"/>
                      </a:lnTo>
                      <a:lnTo>
                        <a:pt x="44" y="64"/>
                      </a:lnTo>
                      <a:lnTo>
                        <a:pt x="44" y="65"/>
                      </a:lnTo>
                      <a:lnTo>
                        <a:pt x="37" y="83"/>
                      </a:lnTo>
                      <a:lnTo>
                        <a:pt x="32" y="93"/>
                      </a:lnTo>
                      <a:lnTo>
                        <a:pt x="21" y="124"/>
                      </a:lnTo>
                      <a:lnTo>
                        <a:pt x="21" y="126"/>
                      </a:lnTo>
                      <a:lnTo>
                        <a:pt x="19" y="135"/>
                      </a:lnTo>
                      <a:lnTo>
                        <a:pt x="16" y="147"/>
                      </a:lnTo>
                      <a:lnTo>
                        <a:pt x="16" y="149"/>
                      </a:lnTo>
                      <a:lnTo>
                        <a:pt x="14" y="159"/>
                      </a:lnTo>
                      <a:lnTo>
                        <a:pt x="11" y="171"/>
                      </a:lnTo>
                      <a:lnTo>
                        <a:pt x="11" y="173"/>
                      </a:lnTo>
                      <a:lnTo>
                        <a:pt x="7" y="197"/>
                      </a:lnTo>
                      <a:lnTo>
                        <a:pt x="4" y="225"/>
                      </a:lnTo>
                      <a:lnTo>
                        <a:pt x="2" y="237"/>
                      </a:lnTo>
                      <a:lnTo>
                        <a:pt x="2" y="251"/>
                      </a:lnTo>
                      <a:lnTo>
                        <a:pt x="0" y="265"/>
                      </a:lnTo>
                      <a:lnTo>
                        <a:pt x="0" y="324"/>
                      </a:lnTo>
                      <a:lnTo>
                        <a:pt x="11" y="324"/>
                      </a:lnTo>
                      <a:lnTo>
                        <a:pt x="11" y="265"/>
                      </a:lnTo>
                      <a:lnTo>
                        <a:pt x="12" y="251"/>
                      </a:lnTo>
                      <a:lnTo>
                        <a:pt x="12" y="237"/>
                      </a:lnTo>
                      <a:lnTo>
                        <a:pt x="14" y="225"/>
                      </a:lnTo>
                      <a:lnTo>
                        <a:pt x="18" y="197"/>
                      </a:lnTo>
                      <a:lnTo>
                        <a:pt x="21" y="175"/>
                      </a:lnTo>
                      <a:lnTo>
                        <a:pt x="25" y="163"/>
                      </a:lnTo>
                      <a:lnTo>
                        <a:pt x="25" y="161"/>
                      </a:lnTo>
                      <a:lnTo>
                        <a:pt x="26" y="150"/>
                      </a:lnTo>
                      <a:lnTo>
                        <a:pt x="30" y="138"/>
                      </a:lnTo>
                      <a:lnTo>
                        <a:pt x="32" y="128"/>
                      </a:lnTo>
                      <a:lnTo>
                        <a:pt x="42" y="97"/>
                      </a:lnTo>
                      <a:lnTo>
                        <a:pt x="47" y="86"/>
                      </a:lnTo>
                      <a:lnTo>
                        <a:pt x="54" y="69"/>
                      </a:lnTo>
                      <a:lnTo>
                        <a:pt x="60" y="62"/>
                      </a:lnTo>
                      <a:lnTo>
                        <a:pt x="60" y="60"/>
                      </a:lnTo>
                      <a:lnTo>
                        <a:pt x="63" y="55"/>
                      </a:lnTo>
                      <a:lnTo>
                        <a:pt x="72" y="41"/>
                      </a:lnTo>
                      <a:lnTo>
                        <a:pt x="74" y="41"/>
                      </a:lnTo>
                      <a:lnTo>
                        <a:pt x="76" y="36"/>
                      </a:lnTo>
                      <a:lnTo>
                        <a:pt x="81" y="29"/>
                      </a:lnTo>
                      <a:lnTo>
                        <a:pt x="86" y="26"/>
                      </a:lnTo>
                      <a:lnTo>
                        <a:pt x="91" y="20"/>
                      </a:lnTo>
                      <a:lnTo>
                        <a:pt x="100" y="15"/>
                      </a:lnTo>
                      <a:lnTo>
                        <a:pt x="105" y="13"/>
                      </a:lnTo>
                      <a:lnTo>
                        <a:pt x="112" y="12"/>
                      </a:lnTo>
                      <a:lnTo>
                        <a:pt x="118" y="10"/>
                      </a:lnTo>
                      <a:lnTo>
                        <a:pt x="127" y="10"/>
                      </a:lnTo>
                      <a:lnTo>
                        <a:pt x="132" y="12"/>
                      </a:lnTo>
                      <a:lnTo>
                        <a:pt x="142" y="15"/>
                      </a:lnTo>
                      <a:lnTo>
                        <a:pt x="151" y="20"/>
                      </a:lnTo>
                      <a:lnTo>
                        <a:pt x="156" y="26"/>
                      </a:lnTo>
                      <a:lnTo>
                        <a:pt x="162" y="29"/>
                      </a:lnTo>
                      <a:lnTo>
                        <a:pt x="167" y="36"/>
                      </a:lnTo>
                      <a:lnTo>
                        <a:pt x="172" y="41"/>
                      </a:lnTo>
                      <a:lnTo>
                        <a:pt x="179" y="55"/>
                      </a:lnTo>
                      <a:lnTo>
                        <a:pt x="186" y="62"/>
                      </a:lnTo>
                      <a:lnTo>
                        <a:pt x="190" y="69"/>
                      </a:lnTo>
                      <a:lnTo>
                        <a:pt x="197" y="86"/>
                      </a:lnTo>
                      <a:lnTo>
                        <a:pt x="200" y="97"/>
                      </a:lnTo>
                      <a:lnTo>
                        <a:pt x="206" y="107"/>
                      </a:lnTo>
                      <a:lnTo>
                        <a:pt x="209" y="118"/>
                      </a:lnTo>
                      <a:lnTo>
                        <a:pt x="211" y="128"/>
                      </a:lnTo>
                      <a:lnTo>
                        <a:pt x="214" y="138"/>
                      </a:lnTo>
                      <a:lnTo>
                        <a:pt x="218" y="150"/>
                      </a:lnTo>
                      <a:lnTo>
                        <a:pt x="220" y="161"/>
                      </a:lnTo>
                      <a:lnTo>
                        <a:pt x="220" y="163"/>
                      </a:lnTo>
                      <a:lnTo>
                        <a:pt x="223" y="175"/>
                      </a:lnTo>
                      <a:lnTo>
                        <a:pt x="227" y="197"/>
                      </a:lnTo>
                      <a:lnTo>
                        <a:pt x="230" y="225"/>
                      </a:lnTo>
                      <a:lnTo>
                        <a:pt x="232" y="237"/>
                      </a:lnTo>
                      <a:lnTo>
                        <a:pt x="232" y="251"/>
                      </a:lnTo>
                      <a:lnTo>
                        <a:pt x="234" y="265"/>
                      </a:lnTo>
                      <a:lnTo>
                        <a:pt x="234" y="324"/>
                      </a:lnTo>
                      <a:lnTo>
                        <a:pt x="232" y="338"/>
                      </a:lnTo>
                      <a:lnTo>
                        <a:pt x="232" y="352"/>
                      </a:lnTo>
                      <a:lnTo>
                        <a:pt x="228" y="379"/>
                      </a:lnTo>
                      <a:lnTo>
                        <a:pt x="227" y="392"/>
                      </a:lnTo>
                      <a:lnTo>
                        <a:pt x="225" y="405"/>
                      </a:lnTo>
                      <a:lnTo>
                        <a:pt x="223" y="416"/>
                      </a:lnTo>
                      <a:lnTo>
                        <a:pt x="220" y="428"/>
                      </a:lnTo>
                      <a:lnTo>
                        <a:pt x="220" y="430"/>
                      </a:lnTo>
                      <a:lnTo>
                        <a:pt x="218" y="440"/>
                      </a:lnTo>
                      <a:lnTo>
                        <a:pt x="214" y="452"/>
                      </a:lnTo>
                      <a:lnTo>
                        <a:pt x="211" y="463"/>
                      </a:lnTo>
                      <a:lnTo>
                        <a:pt x="211" y="464"/>
                      </a:lnTo>
                      <a:lnTo>
                        <a:pt x="209" y="473"/>
                      </a:lnTo>
                      <a:lnTo>
                        <a:pt x="206" y="484"/>
                      </a:lnTo>
                      <a:lnTo>
                        <a:pt x="200" y="494"/>
                      </a:lnTo>
                      <a:lnTo>
                        <a:pt x="197" y="504"/>
                      </a:lnTo>
                      <a:lnTo>
                        <a:pt x="190" y="522"/>
                      </a:lnTo>
                      <a:lnTo>
                        <a:pt x="186" y="529"/>
                      </a:lnTo>
                      <a:lnTo>
                        <a:pt x="179" y="536"/>
                      </a:lnTo>
                      <a:lnTo>
                        <a:pt x="172" y="549"/>
                      </a:lnTo>
                      <a:lnTo>
                        <a:pt x="167" y="555"/>
                      </a:lnTo>
                      <a:lnTo>
                        <a:pt x="162" y="562"/>
                      </a:lnTo>
                      <a:lnTo>
                        <a:pt x="156" y="565"/>
                      </a:lnTo>
                      <a:lnTo>
                        <a:pt x="151" y="570"/>
                      </a:lnTo>
                      <a:lnTo>
                        <a:pt x="142" y="575"/>
                      </a:lnTo>
                      <a:lnTo>
                        <a:pt x="132" y="579"/>
                      </a:lnTo>
                      <a:lnTo>
                        <a:pt x="127" y="581"/>
                      </a:lnTo>
                      <a:lnTo>
                        <a:pt x="118" y="581"/>
                      </a:lnTo>
                      <a:lnTo>
                        <a:pt x="112" y="579"/>
                      </a:lnTo>
                      <a:lnTo>
                        <a:pt x="105" y="577"/>
                      </a:lnTo>
                      <a:lnTo>
                        <a:pt x="100" y="575"/>
                      </a:lnTo>
                      <a:lnTo>
                        <a:pt x="91" y="570"/>
                      </a:lnTo>
                      <a:lnTo>
                        <a:pt x="86" y="565"/>
                      </a:lnTo>
                      <a:lnTo>
                        <a:pt x="81" y="562"/>
                      </a:lnTo>
                      <a:lnTo>
                        <a:pt x="76" y="555"/>
                      </a:lnTo>
                      <a:lnTo>
                        <a:pt x="74" y="549"/>
                      </a:lnTo>
                      <a:lnTo>
                        <a:pt x="72" y="549"/>
                      </a:lnTo>
                      <a:lnTo>
                        <a:pt x="63" y="536"/>
                      </a:lnTo>
                      <a:lnTo>
                        <a:pt x="60" y="530"/>
                      </a:lnTo>
                      <a:lnTo>
                        <a:pt x="60" y="529"/>
                      </a:lnTo>
                      <a:lnTo>
                        <a:pt x="54" y="522"/>
                      </a:lnTo>
                      <a:lnTo>
                        <a:pt x="47" y="504"/>
                      </a:lnTo>
                      <a:lnTo>
                        <a:pt x="42" y="494"/>
                      </a:lnTo>
                      <a:lnTo>
                        <a:pt x="32" y="463"/>
                      </a:lnTo>
                      <a:lnTo>
                        <a:pt x="30" y="454"/>
                      </a:lnTo>
                      <a:lnTo>
                        <a:pt x="30" y="452"/>
                      </a:lnTo>
                      <a:lnTo>
                        <a:pt x="26" y="440"/>
                      </a:lnTo>
                      <a:lnTo>
                        <a:pt x="25" y="430"/>
                      </a:lnTo>
                      <a:lnTo>
                        <a:pt x="25" y="428"/>
                      </a:lnTo>
                      <a:lnTo>
                        <a:pt x="21" y="416"/>
                      </a:lnTo>
                      <a:lnTo>
                        <a:pt x="19" y="405"/>
                      </a:lnTo>
                      <a:lnTo>
                        <a:pt x="18" y="392"/>
                      </a:lnTo>
                      <a:lnTo>
                        <a:pt x="16" y="379"/>
                      </a:lnTo>
                      <a:lnTo>
                        <a:pt x="12" y="352"/>
                      </a:lnTo>
                      <a:lnTo>
                        <a:pt x="12" y="338"/>
                      </a:lnTo>
                      <a:lnTo>
                        <a:pt x="11" y="324"/>
                      </a:ln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49" name="Oval 17"/>
                <p:cNvSpPr>
                  <a:spLocks noChangeArrowheads="1"/>
                </p:cNvSpPr>
                <p:nvPr/>
              </p:nvSpPr>
              <p:spPr bwMode="auto">
                <a:xfrm>
                  <a:off x="1565" y="2485"/>
                  <a:ext cx="158" cy="32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50" name="Freeform 18"/>
                <p:cNvSpPr>
                  <a:spLocks/>
                </p:cNvSpPr>
                <p:nvPr/>
              </p:nvSpPr>
              <p:spPr bwMode="auto">
                <a:xfrm>
                  <a:off x="1559" y="2480"/>
                  <a:ext cx="167" cy="331"/>
                </a:xfrm>
                <a:custGeom>
                  <a:avLst/>
                  <a:gdLst>
                    <a:gd name="T0" fmla="*/ 2 w 167"/>
                    <a:gd name="T1" fmla="*/ 198 h 331"/>
                    <a:gd name="T2" fmla="*/ 7 w 167"/>
                    <a:gd name="T3" fmla="*/ 229 h 331"/>
                    <a:gd name="T4" fmla="*/ 23 w 167"/>
                    <a:gd name="T5" fmla="*/ 281 h 331"/>
                    <a:gd name="T6" fmla="*/ 37 w 167"/>
                    <a:gd name="T7" fmla="*/ 302 h 331"/>
                    <a:gd name="T8" fmla="*/ 65 w 167"/>
                    <a:gd name="T9" fmla="*/ 328 h 331"/>
                    <a:gd name="T10" fmla="*/ 101 w 167"/>
                    <a:gd name="T11" fmla="*/ 328 h 331"/>
                    <a:gd name="T12" fmla="*/ 130 w 167"/>
                    <a:gd name="T13" fmla="*/ 302 h 331"/>
                    <a:gd name="T14" fmla="*/ 145 w 167"/>
                    <a:gd name="T15" fmla="*/ 281 h 331"/>
                    <a:gd name="T16" fmla="*/ 160 w 167"/>
                    <a:gd name="T17" fmla="*/ 229 h 331"/>
                    <a:gd name="T18" fmla="*/ 166 w 167"/>
                    <a:gd name="T19" fmla="*/ 198 h 331"/>
                    <a:gd name="T20" fmla="*/ 166 w 167"/>
                    <a:gd name="T21" fmla="*/ 132 h 331"/>
                    <a:gd name="T22" fmla="*/ 160 w 167"/>
                    <a:gd name="T23" fmla="*/ 100 h 331"/>
                    <a:gd name="T24" fmla="*/ 145 w 167"/>
                    <a:gd name="T25" fmla="*/ 50 h 331"/>
                    <a:gd name="T26" fmla="*/ 130 w 167"/>
                    <a:gd name="T27" fmla="*/ 29 h 331"/>
                    <a:gd name="T28" fmla="*/ 101 w 167"/>
                    <a:gd name="T29" fmla="*/ 3 h 331"/>
                    <a:gd name="T30" fmla="*/ 65 w 167"/>
                    <a:gd name="T31" fmla="*/ 3 h 331"/>
                    <a:gd name="T32" fmla="*/ 37 w 167"/>
                    <a:gd name="T33" fmla="*/ 29 h 331"/>
                    <a:gd name="T34" fmla="*/ 23 w 167"/>
                    <a:gd name="T35" fmla="*/ 50 h 331"/>
                    <a:gd name="T36" fmla="*/ 7 w 167"/>
                    <a:gd name="T37" fmla="*/ 100 h 331"/>
                    <a:gd name="T38" fmla="*/ 2 w 167"/>
                    <a:gd name="T39" fmla="*/ 132 h 331"/>
                    <a:gd name="T40" fmla="*/ 11 w 167"/>
                    <a:gd name="T41" fmla="*/ 165 h 331"/>
                    <a:gd name="T42" fmla="*/ 18 w 167"/>
                    <a:gd name="T43" fmla="*/ 104 h 331"/>
                    <a:gd name="T44" fmla="*/ 34 w 167"/>
                    <a:gd name="T45" fmla="*/ 54 h 331"/>
                    <a:gd name="T46" fmla="*/ 57 w 167"/>
                    <a:gd name="T47" fmla="*/ 21 h 331"/>
                    <a:gd name="T48" fmla="*/ 83 w 167"/>
                    <a:gd name="T49" fmla="*/ 10 h 331"/>
                    <a:gd name="T50" fmla="*/ 111 w 167"/>
                    <a:gd name="T51" fmla="*/ 21 h 331"/>
                    <a:gd name="T52" fmla="*/ 134 w 167"/>
                    <a:gd name="T53" fmla="*/ 54 h 331"/>
                    <a:gd name="T54" fmla="*/ 150 w 167"/>
                    <a:gd name="T55" fmla="*/ 104 h 331"/>
                    <a:gd name="T56" fmla="*/ 157 w 167"/>
                    <a:gd name="T57" fmla="*/ 165 h 331"/>
                    <a:gd name="T58" fmla="*/ 150 w 167"/>
                    <a:gd name="T59" fmla="*/ 225 h 331"/>
                    <a:gd name="T60" fmla="*/ 134 w 167"/>
                    <a:gd name="T61" fmla="*/ 277 h 331"/>
                    <a:gd name="T62" fmla="*/ 111 w 167"/>
                    <a:gd name="T63" fmla="*/ 310 h 331"/>
                    <a:gd name="T64" fmla="*/ 83 w 167"/>
                    <a:gd name="T65" fmla="*/ 321 h 331"/>
                    <a:gd name="T66" fmla="*/ 57 w 167"/>
                    <a:gd name="T67" fmla="*/ 310 h 331"/>
                    <a:gd name="T68" fmla="*/ 34 w 167"/>
                    <a:gd name="T69" fmla="*/ 277 h 331"/>
                    <a:gd name="T70" fmla="*/ 18 w 167"/>
                    <a:gd name="T71" fmla="*/ 225 h 331"/>
                    <a:gd name="T72" fmla="*/ 11 w 167"/>
                    <a:gd name="T73" fmla="*/ 165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7" h="331">
                      <a:moveTo>
                        <a:pt x="0" y="165"/>
                      </a:moveTo>
                      <a:lnTo>
                        <a:pt x="2" y="198"/>
                      </a:lnTo>
                      <a:lnTo>
                        <a:pt x="2" y="199"/>
                      </a:lnTo>
                      <a:lnTo>
                        <a:pt x="7" y="229"/>
                      </a:lnTo>
                      <a:lnTo>
                        <a:pt x="15" y="257"/>
                      </a:lnTo>
                      <a:lnTo>
                        <a:pt x="23" y="281"/>
                      </a:lnTo>
                      <a:lnTo>
                        <a:pt x="36" y="302"/>
                      </a:lnTo>
                      <a:lnTo>
                        <a:pt x="37" y="302"/>
                      </a:lnTo>
                      <a:lnTo>
                        <a:pt x="50" y="317"/>
                      </a:lnTo>
                      <a:lnTo>
                        <a:pt x="65" y="328"/>
                      </a:lnTo>
                      <a:lnTo>
                        <a:pt x="83" y="331"/>
                      </a:lnTo>
                      <a:lnTo>
                        <a:pt x="101" y="328"/>
                      </a:lnTo>
                      <a:lnTo>
                        <a:pt x="118" y="317"/>
                      </a:lnTo>
                      <a:lnTo>
                        <a:pt x="130" y="302"/>
                      </a:lnTo>
                      <a:lnTo>
                        <a:pt x="132" y="302"/>
                      </a:lnTo>
                      <a:lnTo>
                        <a:pt x="145" y="281"/>
                      </a:lnTo>
                      <a:lnTo>
                        <a:pt x="153" y="257"/>
                      </a:lnTo>
                      <a:lnTo>
                        <a:pt x="160" y="229"/>
                      </a:lnTo>
                      <a:lnTo>
                        <a:pt x="166" y="199"/>
                      </a:lnTo>
                      <a:lnTo>
                        <a:pt x="166" y="198"/>
                      </a:lnTo>
                      <a:lnTo>
                        <a:pt x="167" y="165"/>
                      </a:lnTo>
                      <a:lnTo>
                        <a:pt x="166" y="132"/>
                      </a:lnTo>
                      <a:lnTo>
                        <a:pt x="166" y="130"/>
                      </a:lnTo>
                      <a:lnTo>
                        <a:pt x="160" y="100"/>
                      </a:lnTo>
                      <a:lnTo>
                        <a:pt x="153" y="73"/>
                      </a:lnTo>
                      <a:lnTo>
                        <a:pt x="145" y="50"/>
                      </a:lnTo>
                      <a:lnTo>
                        <a:pt x="132" y="29"/>
                      </a:lnTo>
                      <a:lnTo>
                        <a:pt x="130" y="29"/>
                      </a:lnTo>
                      <a:lnTo>
                        <a:pt x="118" y="14"/>
                      </a:lnTo>
                      <a:lnTo>
                        <a:pt x="101" y="3"/>
                      </a:lnTo>
                      <a:lnTo>
                        <a:pt x="83" y="0"/>
                      </a:lnTo>
                      <a:lnTo>
                        <a:pt x="65" y="3"/>
                      </a:lnTo>
                      <a:lnTo>
                        <a:pt x="50" y="14"/>
                      </a:lnTo>
                      <a:lnTo>
                        <a:pt x="37" y="29"/>
                      </a:lnTo>
                      <a:lnTo>
                        <a:pt x="36" y="29"/>
                      </a:lnTo>
                      <a:lnTo>
                        <a:pt x="23" y="50"/>
                      </a:lnTo>
                      <a:lnTo>
                        <a:pt x="15" y="73"/>
                      </a:lnTo>
                      <a:lnTo>
                        <a:pt x="7" y="100"/>
                      </a:lnTo>
                      <a:lnTo>
                        <a:pt x="2" y="130"/>
                      </a:lnTo>
                      <a:lnTo>
                        <a:pt x="2" y="132"/>
                      </a:lnTo>
                      <a:lnTo>
                        <a:pt x="0" y="165"/>
                      </a:lnTo>
                      <a:lnTo>
                        <a:pt x="11" y="165"/>
                      </a:lnTo>
                      <a:lnTo>
                        <a:pt x="13" y="132"/>
                      </a:lnTo>
                      <a:lnTo>
                        <a:pt x="18" y="104"/>
                      </a:lnTo>
                      <a:lnTo>
                        <a:pt x="25" y="76"/>
                      </a:lnTo>
                      <a:lnTo>
                        <a:pt x="34" y="54"/>
                      </a:lnTo>
                      <a:lnTo>
                        <a:pt x="44" y="36"/>
                      </a:lnTo>
                      <a:lnTo>
                        <a:pt x="57" y="21"/>
                      </a:lnTo>
                      <a:lnTo>
                        <a:pt x="69" y="14"/>
                      </a:lnTo>
                      <a:lnTo>
                        <a:pt x="83" y="10"/>
                      </a:lnTo>
                      <a:lnTo>
                        <a:pt x="97" y="14"/>
                      </a:lnTo>
                      <a:lnTo>
                        <a:pt x="111" y="21"/>
                      </a:lnTo>
                      <a:lnTo>
                        <a:pt x="123" y="36"/>
                      </a:lnTo>
                      <a:lnTo>
                        <a:pt x="134" y="54"/>
                      </a:lnTo>
                      <a:lnTo>
                        <a:pt x="143" y="76"/>
                      </a:lnTo>
                      <a:lnTo>
                        <a:pt x="150" y="104"/>
                      </a:lnTo>
                      <a:lnTo>
                        <a:pt x="155" y="132"/>
                      </a:lnTo>
                      <a:lnTo>
                        <a:pt x="157" y="165"/>
                      </a:lnTo>
                      <a:lnTo>
                        <a:pt x="155" y="198"/>
                      </a:lnTo>
                      <a:lnTo>
                        <a:pt x="150" y="225"/>
                      </a:lnTo>
                      <a:lnTo>
                        <a:pt x="143" y="253"/>
                      </a:lnTo>
                      <a:lnTo>
                        <a:pt x="134" y="277"/>
                      </a:lnTo>
                      <a:lnTo>
                        <a:pt x="123" y="295"/>
                      </a:lnTo>
                      <a:lnTo>
                        <a:pt x="111" y="310"/>
                      </a:lnTo>
                      <a:lnTo>
                        <a:pt x="97" y="317"/>
                      </a:lnTo>
                      <a:lnTo>
                        <a:pt x="83" y="321"/>
                      </a:lnTo>
                      <a:lnTo>
                        <a:pt x="69" y="317"/>
                      </a:lnTo>
                      <a:lnTo>
                        <a:pt x="57" y="310"/>
                      </a:lnTo>
                      <a:lnTo>
                        <a:pt x="44" y="295"/>
                      </a:lnTo>
                      <a:lnTo>
                        <a:pt x="34" y="277"/>
                      </a:lnTo>
                      <a:lnTo>
                        <a:pt x="25" y="253"/>
                      </a:lnTo>
                      <a:lnTo>
                        <a:pt x="18" y="225"/>
                      </a:lnTo>
                      <a:lnTo>
                        <a:pt x="13" y="198"/>
                      </a:lnTo>
                      <a:lnTo>
                        <a:pt x="11" y="165"/>
                      </a:lnTo>
                      <a:lnTo>
                        <a:pt x="0" y="16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53" name="Rectangle 21"/>
                <p:cNvSpPr>
                  <a:spLocks noChangeArrowheads="1"/>
                </p:cNvSpPr>
                <p:nvPr/>
              </p:nvSpPr>
              <p:spPr bwMode="auto">
                <a:xfrm>
                  <a:off x="577" y="1762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58" name="Rectangle 26"/>
                <p:cNvSpPr>
                  <a:spLocks noChangeArrowheads="1"/>
                </p:cNvSpPr>
                <p:nvPr/>
              </p:nvSpPr>
              <p:spPr bwMode="auto">
                <a:xfrm>
                  <a:off x="1236" y="1762"/>
                  <a:ext cx="116" cy="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60" name="Rectangle 28"/>
                <p:cNvSpPr>
                  <a:spLocks noChangeArrowheads="1"/>
                </p:cNvSpPr>
                <p:nvPr/>
              </p:nvSpPr>
              <p:spPr bwMode="auto">
                <a:xfrm>
                  <a:off x="3183" y="1762"/>
                  <a:ext cx="286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sz="18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j-lt"/>
                    </a:rPr>
                    <a:t>Fuel</a:t>
                  </a:r>
                  <a:endParaRPr kumimoji="0" lang="ko-KR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</a:endParaRPr>
                </a:p>
              </p:txBody>
            </p:sp>
            <p:sp>
              <p:nvSpPr>
                <p:cNvPr id="538661" name="Rectangle 29"/>
                <p:cNvSpPr>
                  <a:spLocks noChangeArrowheads="1"/>
                </p:cNvSpPr>
                <p:nvPr/>
              </p:nvSpPr>
              <p:spPr bwMode="auto">
                <a:xfrm>
                  <a:off x="3197" y="1795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62" name="Rectangle 30"/>
                <p:cNvSpPr>
                  <a:spLocks noChangeArrowheads="1"/>
                </p:cNvSpPr>
                <p:nvPr/>
              </p:nvSpPr>
              <p:spPr bwMode="auto">
                <a:xfrm>
                  <a:off x="3416" y="1795"/>
                  <a:ext cx="116" cy="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63" name="Freeform 31"/>
                <p:cNvSpPr>
                  <a:spLocks/>
                </p:cNvSpPr>
                <p:nvPr/>
              </p:nvSpPr>
              <p:spPr bwMode="auto">
                <a:xfrm>
                  <a:off x="1032" y="1954"/>
                  <a:ext cx="287" cy="769"/>
                </a:xfrm>
                <a:custGeom>
                  <a:avLst/>
                  <a:gdLst>
                    <a:gd name="T0" fmla="*/ 0 w 287"/>
                    <a:gd name="T1" fmla="*/ 0 h 769"/>
                    <a:gd name="T2" fmla="*/ 0 w 287"/>
                    <a:gd name="T3" fmla="*/ 307 h 769"/>
                    <a:gd name="T4" fmla="*/ 287 w 287"/>
                    <a:gd name="T5" fmla="*/ 769 h 7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7" h="769">
                      <a:moveTo>
                        <a:pt x="0" y="0"/>
                      </a:moveTo>
                      <a:lnTo>
                        <a:pt x="0" y="307"/>
                      </a:lnTo>
                      <a:lnTo>
                        <a:pt x="287" y="76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4" name="Freeform 32"/>
                <p:cNvSpPr>
                  <a:spLocks/>
                </p:cNvSpPr>
                <p:nvPr/>
              </p:nvSpPr>
              <p:spPr bwMode="auto">
                <a:xfrm>
                  <a:off x="3341" y="1928"/>
                  <a:ext cx="312" cy="795"/>
                </a:xfrm>
                <a:custGeom>
                  <a:avLst/>
                  <a:gdLst>
                    <a:gd name="T0" fmla="*/ 0 w 312"/>
                    <a:gd name="T1" fmla="*/ 0 h 795"/>
                    <a:gd name="T2" fmla="*/ 0 w 312"/>
                    <a:gd name="T3" fmla="*/ 307 h 795"/>
                    <a:gd name="T4" fmla="*/ 312 w 312"/>
                    <a:gd name="T5" fmla="*/ 795 h 7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12" h="795">
                      <a:moveTo>
                        <a:pt x="0" y="0"/>
                      </a:moveTo>
                      <a:lnTo>
                        <a:pt x="0" y="307"/>
                      </a:lnTo>
                      <a:lnTo>
                        <a:pt x="312" y="79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5" name="Freeform 33"/>
                <p:cNvSpPr>
                  <a:spLocks/>
                </p:cNvSpPr>
                <p:nvPr/>
              </p:nvSpPr>
              <p:spPr bwMode="auto">
                <a:xfrm>
                  <a:off x="4223" y="1942"/>
                  <a:ext cx="298" cy="793"/>
                </a:xfrm>
                <a:custGeom>
                  <a:avLst/>
                  <a:gdLst>
                    <a:gd name="T0" fmla="*/ 298 w 298"/>
                    <a:gd name="T1" fmla="*/ 0 h 793"/>
                    <a:gd name="T2" fmla="*/ 298 w 298"/>
                    <a:gd name="T3" fmla="*/ 333 h 793"/>
                    <a:gd name="T4" fmla="*/ 0 w 298"/>
                    <a:gd name="T5" fmla="*/ 793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98" h="793">
                      <a:moveTo>
                        <a:pt x="298" y="0"/>
                      </a:moveTo>
                      <a:lnTo>
                        <a:pt x="298" y="333"/>
                      </a:lnTo>
                      <a:lnTo>
                        <a:pt x="0" y="79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6" name="Freeform 34"/>
                <p:cNvSpPr>
                  <a:spLocks/>
                </p:cNvSpPr>
                <p:nvPr/>
              </p:nvSpPr>
              <p:spPr bwMode="auto">
                <a:xfrm>
                  <a:off x="1968" y="1589"/>
                  <a:ext cx="571" cy="1318"/>
                </a:xfrm>
                <a:custGeom>
                  <a:avLst/>
                  <a:gdLst>
                    <a:gd name="T0" fmla="*/ 0 w 571"/>
                    <a:gd name="T1" fmla="*/ 755 h 1318"/>
                    <a:gd name="T2" fmla="*/ 286 w 571"/>
                    <a:gd name="T3" fmla="*/ 321 h 1318"/>
                    <a:gd name="T4" fmla="*/ 286 w 571"/>
                    <a:gd name="T5" fmla="*/ 0 h 1318"/>
                    <a:gd name="T6" fmla="*/ 571 w 571"/>
                    <a:gd name="T7" fmla="*/ 0 h 1318"/>
                    <a:gd name="T8" fmla="*/ 571 w 571"/>
                    <a:gd name="T9" fmla="*/ 486 h 1318"/>
                    <a:gd name="T10" fmla="*/ 0 w 571"/>
                    <a:gd name="T11" fmla="*/ 1287 h 1318"/>
                    <a:gd name="T12" fmla="*/ 0 w 571"/>
                    <a:gd name="T13" fmla="*/ 1318 h 1318"/>
                    <a:gd name="T14" fmla="*/ 0 w 571"/>
                    <a:gd name="T15" fmla="*/ 1254 h 1318"/>
                    <a:gd name="T16" fmla="*/ 0 w 571"/>
                    <a:gd name="T17" fmla="*/ 755 h 1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1" h="1318">
                      <a:moveTo>
                        <a:pt x="0" y="755"/>
                      </a:moveTo>
                      <a:lnTo>
                        <a:pt x="286" y="321"/>
                      </a:lnTo>
                      <a:lnTo>
                        <a:pt x="286" y="0"/>
                      </a:lnTo>
                      <a:lnTo>
                        <a:pt x="571" y="0"/>
                      </a:lnTo>
                      <a:lnTo>
                        <a:pt x="571" y="486"/>
                      </a:lnTo>
                      <a:lnTo>
                        <a:pt x="0" y="1287"/>
                      </a:lnTo>
                      <a:lnTo>
                        <a:pt x="0" y="1318"/>
                      </a:lnTo>
                      <a:lnTo>
                        <a:pt x="0" y="1254"/>
                      </a:lnTo>
                      <a:lnTo>
                        <a:pt x="0" y="7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7" name="Freeform 35"/>
                <p:cNvSpPr>
                  <a:spLocks/>
                </p:cNvSpPr>
                <p:nvPr/>
              </p:nvSpPr>
              <p:spPr bwMode="auto">
                <a:xfrm>
                  <a:off x="1969" y="1578"/>
                  <a:ext cx="581" cy="1323"/>
                </a:xfrm>
                <a:custGeom>
                  <a:avLst/>
                  <a:gdLst>
                    <a:gd name="T0" fmla="*/ 10 w 581"/>
                    <a:gd name="T1" fmla="*/ 761 h 1323"/>
                    <a:gd name="T2" fmla="*/ 297 w 581"/>
                    <a:gd name="T3" fmla="*/ 328 h 1323"/>
                    <a:gd name="T4" fmla="*/ 297 w 581"/>
                    <a:gd name="T5" fmla="*/ 10 h 1323"/>
                    <a:gd name="T6" fmla="*/ 571 w 581"/>
                    <a:gd name="T7" fmla="*/ 10 h 1323"/>
                    <a:gd name="T8" fmla="*/ 571 w 581"/>
                    <a:gd name="T9" fmla="*/ 489 h 1323"/>
                    <a:gd name="T10" fmla="*/ 0 w 581"/>
                    <a:gd name="T11" fmla="*/ 1290 h 1323"/>
                    <a:gd name="T12" fmla="*/ 5 w 581"/>
                    <a:gd name="T13" fmla="*/ 1323 h 1323"/>
                    <a:gd name="T14" fmla="*/ 10 w 581"/>
                    <a:gd name="T15" fmla="*/ 761 h 1323"/>
                    <a:gd name="T16" fmla="*/ 0 w 581"/>
                    <a:gd name="T17" fmla="*/ 758 h 1323"/>
                    <a:gd name="T18" fmla="*/ 0 w 581"/>
                    <a:gd name="T19" fmla="*/ 1323 h 1323"/>
                    <a:gd name="T20" fmla="*/ 10 w 581"/>
                    <a:gd name="T21" fmla="*/ 1323 h 1323"/>
                    <a:gd name="T22" fmla="*/ 10 w 581"/>
                    <a:gd name="T23" fmla="*/ 1294 h 1323"/>
                    <a:gd name="T24" fmla="*/ 581 w 581"/>
                    <a:gd name="T25" fmla="*/ 492 h 1323"/>
                    <a:gd name="T26" fmla="*/ 581 w 581"/>
                    <a:gd name="T27" fmla="*/ 0 h 1323"/>
                    <a:gd name="T28" fmla="*/ 286 w 581"/>
                    <a:gd name="T29" fmla="*/ 0 h 1323"/>
                    <a:gd name="T30" fmla="*/ 286 w 581"/>
                    <a:gd name="T31" fmla="*/ 324 h 1323"/>
                    <a:gd name="T32" fmla="*/ 0 w 581"/>
                    <a:gd name="T33" fmla="*/ 758 h 1323"/>
                    <a:gd name="T34" fmla="*/ 10 w 581"/>
                    <a:gd name="T35" fmla="*/ 761 h 1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1" h="1323">
                      <a:moveTo>
                        <a:pt x="10" y="761"/>
                      </a:moveTo>
                      <a:lnTo>
                        <a:pt x="297" y="328"/>
                      </a:lnTo>
                      <a:lnTo>
                        <a:pt x="297" y="10"/>
                      </a:lnTo>
                      <a:lnTo>
                        <a:pt x="571" y="10"/>
                      </a:lnTo>
                      <a:lnTo>
                        <a:pt x="571" y="489"/>
                      </a:lnTo>
                      <a:lnTo>
                        <a:pt x="0" y="1290"/>
                      </a:lnTo>
                      <a:lnTo>
                        <a:pt x="5" y="1323"/>
                      </a:lnTo>
                      <a:lnTo>
                        <a:pt x="10" y="761"/>
                      </a:lnTo>
                      <a:lnTo>
                        <a:pt x="0" y="758"/>
                      </a:lnTo>
                      <a:lnTo>
                        <a:pt x="0" y="1323"/>
                      </a:lnTo>
                      <a:lnTo>
                        <a:pt x="10" y="1323"/>
                      </a:lnTo>
                      <a:lnTo>
                        <a:pt x="10" y="1294"/>
                      </a:lnTo>
                      <a:lnTo>
                        <a:pt x="581" y="492"/>
                      </a:lnTo>
                      <a:lnTo>
                        <a:pt x="581" y="0"/>
                      </a:lnTo>
                      <a:lnTo>
                        <a:pt x="286" y="0"/>
                      </a:lnTo>
                      <a:lnTo>
                        <a:pt x="286" y="324"/>
                      </a:lnTo>
                      <a:lnTo>
                        <a:pt x="0" y="758"/>
                      </a:lnTo>
                      <a:lnTo>
                        <a:pt x="10" y="7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8" name="Freeform 36"/>
                <p:cNvSpPr>
                  <a:spLocks/>
                </p:cNvSpPr>
                <p:nvPr/>
              </p:nvSpPr>
              <p:spPr bwMode="auto">
                <a:xfrm>
                  <a:off x="1935" y="1545"/>
                  <a:ext cx="454" cy="1113"/>
                </a:xfrm>
                <a:custGeom>
                  <a:avLst/>
                  <a:gdLst>
                    <a:gd name="T0" fmla="*/ 454 w 454"/>
                    <a:gd name="T1" fmla="*/ 0 h 1113"/>
                    <a:gd name="T2" fmla="*/ 454 w 454"/>
                    <a:gd name="T3" fmla="*/ 473 h 1113"/>
                    <a:gd name="T4" fmla="*/ 0 w 454"/>
                    <a:gd name="T5" fmla="*/ 1113 h 1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4" h="1113">
                      <a:moveTo>
                        <a:pt x="454" y="0"/>
                      </a:moveTo>
                      <a:lnTo>
                        <a:pt x="454" y="473"/>
                      </a:lnTo>
                      <a:lnTo>
                        <a:pt x="0" y="111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69" name="Rectangle 37"/>
                <p:cNvSpPr>
                  <a:spLocks noChangeArrowheads="1"/>
                </p:cNvSpPr>
                <p:nvPr/>
              </p:nvSpPr>
              <p:spPr bwMode="auto">
                <a:xfrm>
                  <a:off x="2176" y="1409"/>
                  <a:ext cx="582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6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Loop</a:t>
                  </a:r>
                  <a:r>
                    <a:rPr kumimoji="0" lang="en-US" altLang="ko-KR" sz="16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</a:t>
                  </a:r>
                  <a:r>
                    <a:rPr kumimoji="0" lang="ko-KR" altLang="ko-KR" sz="16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seal</a:t>
                  </a:r>
                  <a:endParaRPr kumimoji="0" lang="ko-KR" altLang="ko-KR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73" name="Rectangle 41"/>
                <p:cNvSpPr>
                  <a:spLocks noChangeArrowheads="1"/>
                </p:cNvSpPr>
                <p:nvPr/>
              </p:nvSpPr>
              <p:spPr bwMode="auto">
                <a:xfrm>
                  <a:off x="4816" y="1769"/>
                  <a:ext cx="116" cy="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4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 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674" name="Line 42"/>
                <p:cNvSpPr>
                  <a:spLocks noChangeShapeType="1"/>
                </p:cNvSpPr>
                <p:nvPr/>
              </p:nvSpPr>
              <p:spPr bwMode="auto">
                <a:xfrm>
                  <a:off x="1514" y="2658"/>
                  <a:ext cx="297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75" name="Line 43"/>
                <p:cNvSpPr>
                  <a:spLocks noChangeShapeType="1"/>
                </p:cNvSpPr>
                <p:nvPr/>
              </p:nvSpPr>
              <p:spPr bwMode="auto">
                <a:xfrm>
                  <a:off x="3601" y="2646"/>
                  <a:ext cx="687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76" name="Line 44"/>
                <p:cNvSpPr>
                  <a:spLocks noChangeShapeType="1"/>
                </p:cNvSpPr>
                <p:nvPr/>
              </p:nvSpPr>
              <p:spPr bwMode="auto">
                <a:xfrm>
                  <a:off x="4184" y="2646"/>
                  <a:ext cx="0" cy="6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77" name="Freeform 45"/>
                <p:cNvSpPr>
                  <a:spLocks/>
                </p:cNvSpPr>
                <p:nvPr/>
              </p:nvSpPr>
              <p:spPr bwMode="auto">
                <a:xfrm>
                  <a:off x="4175" y="2646"/>
                  <a:ext cx="18" cy="32"/>
                </a:xfrm>
                <a:custGeom>
                  <a:avLst/>
                  <a:gdLst>
                    <a:gd name="T0" fmla="*/ 18 w 18"/>
                    <a:gd name="T1" fmla="*/ 32 h 32"/>
                    <a:gd name="T2" fmla="*/ 9 w 18"/>
                    <a:gd name="T3" fmla="*/ 0 h 32"/>
                    <a:gd name="T4" fmla="*/ 0 w 18"/>
                    <a:gd name="T5" fmla="*/ 32 h 32"/>
                    <a:gd name="T6" fmla="*/ 18 w 18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32">
                      <a:moveTo>
                        <a:pt x="18" y="32"/>
                      </a:moveTo>
                      <a:lnTo>
                        <a:pt x="9" y="0"/>
                      </a:lnTo>
                      <a:lnTo>
                        <a:pt x="0" y="32"/>
                      </a:lnTo>
                      <a:lnTo>
                        <a:pt x="18" y="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78" name="Freeform 46"/>
                <p:cNvSpPr>
                  <a:spLocks/>
                </p:cNvSpPr>
                <p:nvPr/>
              </p:nvSpPr>
              <p:spPr bwMode="auto">
                <a:xfrm>
                  <a:off x="4175" y="3241"/>
                  <a:ext cx="18" cy="32"/>
                </a:xfrm>
                <a:custGeom>
                  <a:avLst/>
                  <a:gdLst>
                    <a:gd name="T0" fmla="*/ 18 w 18"/>
                    <a:gd name="T1" fmla="*/ 0 h 32"/>
                    <a:gd name="T2" fmla="*/ 9 w 18"/>
                    <a:gd name="T3" fmla="*/ 32 h 32"/>
                    <a:gd name="T4" fmla="*/ 0 w 18"/>
                    <a:gd name="T5" fmla="*/ 0 h 32"/>
                    <a:gd name="T6" fmla="*/ 18 w 18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32">
                      <a:moveTo>
                        <a:pt x="18" y="0"/>
                      </a:moveTo>
                      <a:lnTo>
                        <a:pt x="9" y="32"/>
                      </a:lnTo>
                      <a:lnTo>
                        <a:pt x="0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79" name="Oval 47"/>
                <p:cNvSpPr>
                  <a:spLocks noChangeArrowheads="1"/>
                </p:cNvSpPr>
                <p:nvPr/>
              </p:nvSpPr>
              <p:spPr bwMode="auto">
                <a:xfrm>
                  <a:off x="3878" y="2652"/>
                  <a:ext cx="158" cy="32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0" name="Freeform 48"/>
                <p:cNvSpPr>
                  <a:spLocks/>
                </p:cNvSpPr>
                <p:nvPr/>
              </p:nvSpPr>
              <p:spPr bwMode="auto">
                <a:xfrm>
                  <a:off x="3873" y="2811"/>
                  <a:ext cx="12" cy="21"/>
                </a:xfrm>
                <a:custGeom>
                  <a:avLst/>
                  <a:gdLst>
                    <a:gd name="T0" fmla="*/ 0 w 12"/>
                    <a:gd name="T1" fmla="*/ 0 h 21"/>
                    <a:gd name="T2" fmla="*/ 2 w 12"/>
                    <a:gd name="T3" fmla="*/ 21 h 21"/>
                    <a:gd name="T4" fmla="*/ 12 w 12"/>
                    <a:gd name="T5" fmla="*/ 21 h 21"/>
                    <a:gd name="T6" fmla="*/ 10 w 12"/>
                    <a:gd name="T7" fmla="*/ 0 h 21"/>
                    <a:gd name="T8" fmla="*/ 0 w 12"/>
                    <a:gd name="T9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1">
                      <a:moveTo>
                        <a:pt x="0" y="0"/>
                      </a:moveTo>
                      <a:lnTo>
                        <a:pt x="2" y="21"/>
                      </a:lnTo>
                      <a:lnTo>
                        <a:pt x="12" y="21"/>
                      </a:lnTo>
                      <a:lnTo>
                        <a:pt x="1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1" name="Freeform 49"/>
                <p:cNvSpPr>
                  <a:spLocks/>
                </p:cNvSpPr>
                <p:nvPr/>
              </p:nvSpPr>
              <p:spPr bwMode="auto">
                <a:xfrm>
                  <a:off x="3876" y="2851"/>
                  <a:ext cx="15" cy="23"/>
                </a:xfrm>
                <a:custGeom>
                  <a:avLst/>
                  <a:gdLst>
                    <a:gd name="T0" fmla="*/ 0 w 15"/>
                    <a:gd name="T1" fmla="*/ 2 h 23"/>
                    <a:gd name="T2" fmla="*/ 4 w 15"/>
                    <a:gd name="T3" fmla="*/ 23 h 23"/>
                    <a:gd name="T4" fmla="*/ 15 w 15"/>
                    <a:gd name="T5" fmla="*/ 21 h 23"/>
                    <a:gd name="T6" fmla="*/ 11 w 15"/>
                    <a:gd name="T7" fmla="*/ 0 h 23"/>
                    <a:gd name="T8" fmla="*/ 0 w 15"/>
                    <a:gd name="T9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23">
                      <a:moveTo>
                        <a:pt x="0" y="2"/>
                      </a:moveTo>
                      <a:lnTo>
                        <a:pt x="4" y="23"/>
                      </a:lnTo>
                      <a:lnTo>
                        <a:pt x="15" y="21"/>
                      </a:lnTo>
                      <a:lnTo>
                        <a:pt x="11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2" name="Freeform 50"/>
                <p:cNvSpPr>
                  <a:spLocks/>
                </p:cNvSpPr>
                <p:nvPr/>
              </p:nvSpPr>
              <p:spPr bwMode="auto">
                <a:xfrm>
                  <a:off x="3885" y="2893"/>
                  <a:ext cx="16" cy="22"/>
                </a:xfrm>
                <a:custGeom>
                  <a:avLst/>
                  <a:gdLst>
                    <a:gd name="T0" fmla="*/ 0 w 16"/>
                    <a:gd name="T1" fmla="*/ 1 h 22"/>
                    <a:gd name="T2" fmla="*/ 2 w 16"/>
                    <a:gd name="T3" fmla="*/ 10 h 22"/>
                    <a:gd name="T4" fmla="*/ 7 w 16"/>
                    <a:gd name="T5" fmla="*/ 22 h 22"/>
                    <a:gd name="T6" fmla="*/ 16 w 16"/>
                    <a:gd name="T7" fmla="*/ 19 h 22"/>
                    <a:gd name="T8" fmla="*/ 13 w 16"/>
                    <a:gd name="T9" fmla="*/ 7 h 22"/>
                    <a:gd name="T10" fmla="*/ 11 w 16"/>
                    <a:gd name="T11" fmla="*/ 0 h 22"/>
                    <a:gd name="T12" fmla="*/ 0 w 16"/>
                    <a:gd name="T13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22">
                      <a:moveTo>
                        <a:pt x="0" y="1"/>
                      </a:moveTo>
                      <a:lnTo>
                        <a:pt x="2" y="10"/>
                      </a:lnTo>
                      <a:lnTo>
                        <a:pt x="7" y="22"/>
                      </a:lnTo>
                      <a:lnTo>
                        <a:pt x="16" y="19"/>
                      </a:lnTo>
                      <a:lnTo>
                        <a:pt x="13" y="7"/>
                      </a:lnTo>
                      <a:lnTo>
                        <a:pt x="11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3" name="Freeform 51"/>
                <p:cNvSpPr>
                  <a:spLocks/>
                </p:cNvSpPr>
                <p:nvPr/>
              </p:nvSpPr>
              <p:spPr bwMode="auto">
                <a:xfrm>
                  <a:off x="3901" y="2929"/>
                  <a:ext cx="21" cy="23"/>
                </a:xfrm>
                <a:custGeom>
                  <a:avLst/>
                  <a:gdLst>
                    <a:gd name="T0" fmla="*/ 0 w 21"/>
                    <a:gd name="T1" fmla="*/ 5 h 23"/>
                    <a:gd name="T2" fmla="*/ 7 w 21"/>
                    <a:gd name="T3" fmla="*/ 17 h 23"/>
                    <a:gd name="T4" fmla="*/ 9 w 21"/>
                    <a:gd name="T5" fmla="*/ 17 h 23"/>
                    <a:gd name="T6" fmla="*/ 12 w 21"/>
                    <a:gd name="T7" fmla="*/ 23 h 23"/>
                    <a:gd name="T8" fmla="*/ 21 w 21"/>
                    <a:gd name="T9" fmla="*/ 17 h 23"/>
                    <a:gd name="T10" fmla="*/ 16 w 21"/>
                    <a:gd name="T11" fmla="*/ 10 h 23"/>
                    <a:gd name="T12" fmla="*/ 9 w 21"/>
                    <a:gd name="T13" fmla="*/ 0 h 23"/>
                    <a:gd name="T14" fmla="*/ 0 w 21"/>
                    <a:gd name="T15" fmla="*/ 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23">
                      <a:moveTo>
                        <a:pt x="0" y="5"/>
                      </a:moveTo>
                      <a:lnTo>
                        <a:pt x="7" y="17"/>
                      </a:lnTo>
                      <a:lnTo>
                        <a:pt x="9" y="17"/>
                      </a:lnTo>
                      <a:lnTo>
                        <a:pt x="12" y="23"/>
                      </a:lnTo>
                      <a:lnTo>
                        <a:pt x="21" y="17"/>
                      </a:lnTo>
                      <a:lnTo>
                        <a:pt x="16" y="10"/>
                      </a:lnTo>
                      <a:lnTo>
                        <a:pt x="9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4" name="Freeform 52"/>
                <p:cNvSpPr>
                  <a:spLocks/>
                </p:cNvSpPr>
                <p:nvPr/>
              </p:nvSpPr>
              <p:spPr bwMode="auto">
                <a:xfrm>
                  <a:off x="3931" y="2959"/>
                  <a:ext cx="23" cy="17"/>
                </a:xfrm>
                <a:custGeom>
                  <a:avLst/>
                  <a:gdLst>
                    <a:gd name="T0" fmla="*/ 0 w 23"/>
                    <a:gd name="T1" fmla="*/ 8 h 17"/>
                    <a:gd name="T2" fmla="*/ 7 w 23"/>
                    <a:gd name="T3" fmla="*/ 13 h 17"/>
                    <a:gd name="T4" fmla="*/ 21 w 23"/>
                    <a:gd name="T5" fmla="*/ 17 h 17"/>
                    <a:gd name="T6" fmla="*/ 23 w 23"/>
                    <a:gd name="T7" fmla="*/ 7 h 17"/>
                    <a:gd name="T8" fmla="*/ 10 w 23"/>
                    <a:gd name="T9" fmla="*/ 3 h 17"/>
                    <a:gd name="T10" fmla="*/ 5 w 23"/>
                    <a:gd name="T11" fmla="*/ 0 h 17"/>
                    <a:gd name="T12" fmla="*/ 0 w 23"/>
                    <a:gd name="T13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17">
                      <a:moveTo>
                        <a:pt x="0" y="8"/>
                      </a:moveTo>
                      <a:lnTo>
                        <a:pt x="7" y="13"/>
                      </a:lnTo>
                      <a:lnTo>
                        <a:pt x="21" y="17"/>
                      </a:lnTo>
                      <a:lnTo>
                        <a:pt x="23" y="7"/>
                      </a:lnTo>
                      <a:lnTo>
                        <a:pt x="10" y="3"/>
                      </a:lnTo>
                      <a:lnTo>
                        <a:pt x="5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5" name="Freeform 53"/>
                <p:cNvSpPr>
                  <a:spLocks/>
                </p:cNvSpPr>
                <p:nvPr/>
              </p:nvSpPr>
              <p:spPr bwMode="auto">
                <a:xfrm>
                  <a:off x="3970" y="2952"/>
                  <a:ext cx="24" cy="19"/>
                </a:xfrm>
                <a:custGeom>
                  <a:avLst/>
                  <a:gdLst>
                    <a:gd name="T0" fmla="*/ 5 w 24"/>
                    <a:gd name="T1" fmla="*/ 19 h 19"/>
                    <a:gd name="T2" fmla="*/ 21 w 24"/>
                    <a:gd name="T3" fmla="*/ 10 h 19"/>
                    <a:gd name="T4" fmla="*/ 24 w 24"/>
                    <a:gd name="T5" fmla="*/ 7 h 19"/>
                    <a:gd name="T6" fmla="*/ 15 w 24"/>
                    <a:gd name="T7" fmla="*/ 0 h 19"/>
                    <a:gd name="T8" fmla="*/ 14 w 24"/>
                    <a:gd name="T9" fmla="*/ 3 h 19"/>
                    <a:gd name="T10" fmla="*/ 0 w 24"/>
                    <a:gd name="T11" fmla="*/ 10 h 19"/>
                    <a:gd name="T12" fmla="*/ 5 w 24"/>
                    <a:gd name="T13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9">
                      <a:moveTo>
                        <a:pt x="5" y="19"/>
                      </a:moveTo>
                      <a:lnTo>
                        <a:pt x="21" y="10"/>
                      </a:lnTo>
                      <a:lnTo>
                        <a:pt x="24" y="7"/>
                      </a:lnTo>
                      <a:lnTo>
                        <a:pt x="15" y="0"/>
                      </a:lnTo>
                      <a:lnTo>
                        <a:pt x="14" y="3"/>
                      </a:lnTo>
                      <a:lnTo>
                        <a:pt x="0" y="10"/>
                      </a:lnTo>
                      <a:lnTo>
                        <a:pt x="5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6" name="Freeform 54"/>
                <p:cNvSpPr>
                  <a:spLocks/>
                </p:cNvSpPr>
                <p:nvPr/>
              </p:nvSpPr>
              <p:spPr bwMode="auto">
                <a:xfrm>
                  <a:off x="3998" y="2919"/>
                  <a:ext cx="21" cy="22"/>
                </a:xfrm>
                <a:custGeom>
                  <a:avLst/>
                  <a:gdLst>
                    <a:gd name="T0" fmla="*/ 8 w 21"/>
                    <a:gd name="T1" fmla="*/ 22 h 22"/>
                    <a:gd name="T2" fmla="*/ 19 w 21"/>
                    <a:gd name="T3" fmla="*/ 7 h 22"/>
                    <a:gd name="T4" fmla="*/ 21 w 21"/>
                    <a:gd name="T5" fmla="*/ 3 h 22"/>
                    <a:gd name="T6" fmla="*/ 10 w 21"/>
                    <a:gd name="T7" fmla="*/ 0 h 22"/>
                    <a:gd name="T8" fmla="*/ 8 w 21"/>
                    <a:gd name="T9" fmla="*/ 3 h 22"/>
                    <a:gd name="T10" fmla="*/ 0 w 21"/>
                    <a:gd name="T11" fmla="*/ 17 h 22"/>
                    <a:gd name="T12" fmla="*/ 8 w 21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22">
                      <a:moveTo>
                        <a:pt x="8" y="22"/>
                      </a:moveTo>
                      <a:lnTo>
                        <a:pt x="19" y="7"/>
                      </a:lnTo>
                      <a:lnTo>
                        <a:pt x="21" y="3"/>
                      </a:lnTo>
                      <a:lnTo>
                        <a:pt x="10" y="0"/>
                      </a:lnTo>
                      <a:lnTo>
                        <a:pt x="8" y="3"/>
                      </a:lnTo>
                      <a:lnTo>
                        <a:pt x="0" y="17"/>
                      </a:lnTo>
                      <a:lnTo>
                        <a:pt x="8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7" name="Freeform 55"/>
                <p:cNvSpPr>
                  <a:spLocks/>
                </p:cNvSpPr>
                <p:nvPr/>
              </p:nvSpPr>
              <p:spPr bwMode="auto">
                <a:xfrm>
                  <a:off x="4015" y="2879"/>
                  <a:ext cx="16" cy="22"/>
                </a:xfrm>
                <a:custGeom>
                  <a:avLst/>
                  <a:gdLst>
                    <a:gd name="T0" fmla="*/ 11 w 16"/>
                    <a:gd name="T1" fmla="*/ 22 h 22"/>
                    <a:gd name="T2" fmla="*/ 16 w 16"/>
                    <a:gd name="T3" fmla="*/ 3 h 22"/>
                    <a:gd name="T4" fmla="*/ 6 w 16"/>
                    <a:gd name="T5" fmla="*/ 0 h 22"/>
                    <a:gd name="T6" fmla="*/ 0 w 16"/>
                    <a:gd name="T7" fmla="*/ 21 h 22"/>
                    <a:gd name="T8" fmla="*/ 11 w 16"/>
                    <a:gd name="T9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2">
                      <a:moveTo>
                        <a:pt x="11" y="22"/>
                      </a:moveTo>
                      <a:lnTo>
                        <a:pt x="16" y="3"/>
                      </a:lnTo>
                      <a:lnTo>
                        <a:pt x="6" y="0"/>
                      </a:lnTo>
                      <a:lnTo>
                        <a:pt x="0" y="21"/>
                      </a:lnTo>
                      <a:lnTo>
                        <a:pt x="11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8" name="Freeform 56"/>
                <p:cNvSpPr>
                  <a:spLocks/>
                </p:cNvSpPr>
                <p:nvPr/>
              </p:nvSpPr>
              <p:spPr bwMode="auto">
                <a:xfrm>
                  <a:off x="4024" y="2839"/>
                  <a:ext cx="14" cy="22"/>
                </a:xfrm>
                <a:custGeom>
                  <a:avLst/>
                  <a:gdLst>
                    <a:gd name="T0" fmla="*/ 11 w 14"/>
                    <a:gd name="T1" fmla="*/ 22 h 22"/>
                    <a:gd name="T2" fmla="*/ 14 w 14"/>
                    <a:gd name="T3" fmla="*/ 7 h 22"/>
                    <a:gd name="T4" fmla="*/ 14 w 14"/>
                    <a:gd name="T5" fmla="*/ 2 h 22"/>
                    <a:gd name="T6" fmla="*/ 4 w 14"/>
                    <a:gd name="T7" fmla="*/ 0 h 22"/>
                    <a:gd name="T8" fmla="*/ 4 w 14"/>
                    <a:gd name="T9" fmla="*/ 5 h 22"/>
                    <a:gd name="T10" fmla="*/ 0 w 14"/>
                    <a:gd name="T11" fmla="*/ 21 h 22"/>
                    <a:gd name="T12" fmla="*/ 11 w 14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22">
                      <a:moveTo>
                        <a:pt x="11" y="22"/>
                      </a:moveTo>
                      <a:lnTo>
                        <a:pt x="14" y="7"/>
                      </a:lnTo>
                      <a:lnTo>
                        <a:pt x="14" y="2"/>
                      </a:lnTo>
                      <a:lnTo>
                        <a:pt x="4" y="0"/>
                      </a:lnTo>
                      <a:lnTo>
                        <a:pt x="4" y="5"/>
                      </a:lnTo>
                      <a:lnTo>
                        <a:pt x="0" y="21"/>
                      </a:lnTo>
                      <a:lnTo>
                        <a:pt x="11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89" name="Freeform 57"/>
                <p:cNvSpPr>
                  <a:spLocks/>
                </p:cNvSpPr>
                <p:nvPr/>
              </p:nvSpPr>
              <p:spPr bwMode="auto">
                <a:xfrm>
                  <a:off x="4029" y="2797"/>
                  <a:ext cx="11" cy="23"/>
                </a:xfrm>
                <a:custGeom>
                  <a:avLst/>
                  <a:gdLst>
                    <a:gd name="T0" fmla="*/ 11 w 11"/>
                    <a:gd name="T1" fmla="*/ 23 h 23"/>
                    <a:gd name="T2" fmla="*/ 11 w 11"/>
                    <a:gd name="T3" fmla="*/ 0 h 23"/>
                    <a:gd name="T4" fmla="*/ 0 w 11"/>
                    <a:gd name="T5" fmla="*/ 2 h 23"/>
                    <a:gd name="T6" fmla="*/ 0 w 11"/>
                    <a:gd name="T7" fmla="*/ 21 h 23"/>
                    <a:gd name="T8" fmla="*/ 11 w 11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3">
                      <a:moveTo>
                        <a:pt x="11" y="23"/>
                      </a:moveTo>
                      <a:lnTo>
                        <a:pt x="11" y="0"/>
                      </a:lnTo>
                      <a:lnTo>
                        <a:pt x="0" y="2"/>
                      </a:lnTo>
                      <a:lnTo>
                        <a:pt x="0" y="21"/>
                      </a:lnTo>
                      <a:lnTo>
                        <a:pt x="11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0" name="Freeform 58"/>
                <p:cNvSpPr>
                  <a:spLocks/>
                </p:cNvSpPr>
                <p:nvPr/>
              </p:nvSpPr>
              <p:spPr bwMode="auto">
                <a:xfrm>
                  <a:off x="4024" y="2756"/>
                  <a:ext cx="14" cy="22"/>
                </a:xfrm>
                <a:custGeom>
                  <a:avLst/>
                  <a:gdLst>
                    <a:gd name="T0" fmla="*/ 14 w 14"/>
                    <a:gd name="T1" fmla="*/ 20 h 22"/>
                    <a:gd name="T2" fmla="*/ 11 w 14"/>
                    <a:gd name="T3" fmla="*/ 0 h 22"/>
                    <a:gd name="T4" fmla="*/ 0 w 14"/>
                    <a:gd name="T5" fmla="*/ 1 h 22"/>
                    <a:gd name="T6" fmla="*/ 4 w 14"/>
                    <a:gd name="T7" fmla="*/ 22 h 22"/>
                    <a:gd name="T8" fmla="*/ 14 w 14"/>
                    <a:gd name="T9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2">
                      <a:moveTo>
                        <a:pt x="14" y="20"/>
                      </a:moveTo>
                      <a:lnTo>
                        <a:pt x="11" y="0"/>
                      </a:lnTo>
                      <a:lnTo>
                        <a:pt x="0" y="1"/>
                      </a:lnTo>
                      <a:lnTo>
                        <a:pt x="4" y="22"/>
                      </a:lnTo>
                      <a:lnTo>
                        <a:pt x="14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1" name="Freeform 59"/>
                <p:cNvSpPr>
                  <a:spLocks/>
                </p:cNvSpPr>
                <p:nvPr/>
              </p:nvSpPr>
              <p:spPr bwMode="auto">
                <a:xfrm>
                  <a:off x="4013" y="2714"/>
                  <a:ext cx="16" cy="24"/>
                </a:xfrm>
                <a:custGeom>
                  <a:avLst/>
                  <a:gdLst>
                    <a:gd name="T0" fmla="*/ 16 w 16"/>
                    <a:gd name="T1" fmla="*/ 21 h 24"/>
                    <a:gd name="T2" fmla="*/ 13 w 16"/>
                    <a:gd name="T3" fmla="*/ 5 h 24"/>
                    <a:gd name="T4" fmla="*/ 11 w 16"/>
                    <a:gd name="T5" fmla="*/ 0 h 24"/>
                    <a:gd name="T6" fmla="*/ 0 w 16"/>
                    <a:gd name="T7" fmla="*/ 5 h 24"/>
                    <a:gd name="T8" fmla="*/ 2 w 16"/>
                    <a:gd name="T9" fmla="*/ 9 h 24"/>
                    <a:gd name="T10" fmla="*/ 6 w 16"/>
                    <a:gd name="T11" fmla="*/ 24 h 24"/>
                    <a:gd name="T12" fmla="*/ 16 w 16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24">
                      <a:moveTo>
                        <a:pt x="16" y="21"/>
                      </a:moveTo>
                      <a:lnTo>
                        <a:pt x="13" y="5"/>
                      </a:lnTo>
                      <a:lnTo>
                        <a:pt x="11" y="0"/>
                      </a:lnTo>
                      <a:lnTo>
                        <a:pt x="0" y="5"/>
                      </a:lnTo>
                      <a:lnTo>
                        <a:pt x="2" y="9"/>
                      </a:lnTo>
                      <a:lnTo>
                        <a:pt x="6" y="24"/>
                      </a:lnTo>
                      <a:lnTo>
                        <a:pt x="16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2" name="Freeform 60"/>
                <p:cNvSpPr>
                  <a:spLocks/>
                </p:cNvSpPr>
                <p:nvPr/>
              </p:nvSpPr>
              <p:spPr bwMode="auto">
                <a:xfrm>
                  <a:off x="3996" y="2678"/>
                  <a:ext cx="19" cy="22"/>
                </a:xfrm>
                <a:custGeom>
                  <a:avLst/>
                  <a:gdLst>
                    <a:gd name="T0" fmla="*/ 19 w 19"/>
                    <a:gd name="T1" fmla="*/ 17 h 22"/>
                    <a:gd name="T2" fmla="*/ 9 w 19"/>
                    <a:gd name="T3" fmla="*/ 0 h 22"/>
                    <a:gd name="T4" fmla="*/ 0 w 19"/>
                    <a:gd name="T5" fmla="*/ 5 h 22"/>
                    <a:gd name="T6" fmla="*/ 10 w 19"/>
                    <a:gd name="T7" fmla="*/ 22 h 22"/>
                    <a:gd name="T8" fmla="*/ 19 w 19"/>
                    <a:gd name="T9" fmla="*/ 1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2">
                      <a:moveTo>
                        <a:pt x="19" y="17"/>
                      </a:moveTo>
                      <a:lnTo>
                        <a:pt x="9" y="0"/>
                      </a:lnTo>
                      <a:lnTo>
                        <a:pt x="0" y="5"/>
                      </a:lnTo>
                      <a:lnTo>
                        <a:pt x="10" y="22"/>
                      </a:lnTo>
                      <a:lnTo>
                        <a:pt x="19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3" name="Freeform 61"/>
                <p:cNvSpPr>
                  <a:spLocks/>
                </p:cNvSpPr>
                <p:nvPr/>
              </p:nvSpPr>
              <p:spPr bwMode="auto">
                <a:xfrm>
                  <a:off x="3966" y="2650"/>
                  <a:ext cx="23" cy="17"/>
                </a:xfrm>
                <a:custGeom>
                  <a:avLst/>
                  <a:gdLst>
                    <a:gd name="T0" fmla="*/ 23 w 23"/>
                    <a:gd name="T1" fmla="*/ 8 h 17"/>
                    <a:gd name="T2" fmla="*/ 7 w 23"/>
                    <a:gd name="T3" fmla="*/ 0 h 17"/>
                    <a:gd name="T4" fmla="*/ 4 w 23"/>
                    <a:gd name="T5" fmla="*/ 0 h 17"/>
                    <a:gd name="T6" fmla="*/ 0 w 23"/>
                    <a:gd name="T7" fmla="*/ 8 h 17"/>
                    <a:gd name="T8" fmla="*/ 4 w 23"/>
                    <a:gd name="T9" fmla="*/ 10 h 17"/>
                    <a:gd name="T10" fmla="*/ 18 w 23"/>
                    <a:gd name="T11" fmla="*/ 17 h 17"/>
                    <a:gd name="T12" fmla="*/ 23 w 23"/>
                    <a:gd name="T13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17">
                      <a:moveTo>
                        <a:pt x="23" y="8"/>
                      </a:move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8"/>
                      </a:lnTo>
                      <a:lnTo>
                        <a:pt x="4" y="10"/>
                      </a:lnTo>
                      <a:lnTo>
                        <a:pt x="18" y="17"/>
                      </a:lnTo>
                      <a:lnTo>
                        <a:pt x="23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4" name="Freeform 62"/>
                <p:cNvSpPr>
                  <a:spLocks/>
                </p:cNvSpPr>
                <p:nvPr/>
              </p:nvSpPr>
              <p:spPr bwMode="auto">
                <a:xfrm>
                  <a:off x="3926" y="2648"/>
                  <a:ext cx="22" cy="19"/>
                </a:xfrm>
                <a:custGeom>
                  <a:avLst/>
                  <a:gdLst>
                    <a:gd name="T0" fmla="*/ 21 w 22"/>
                    <a:gd name="T1" fmla="*/ 0 h 19"/>
                    <a:gd name="T2" fmla="*/ 12 w 22"/>
                    <a:gd name="T3" fmla="*/ 2 h 19"/>
                    <a:gd name="T4" fmla="*/ 0 w 22"/>
                    <a:gd name="T5" fmla="*/ 10 h 19"/>
                    <a:gd name="T6" fmla="*/ 5 w 22"/>
                    <a:gd name="T7" fmla="*/ 19 h 19"/>
                    <a:gd name="T8" fmla="*/ 15 w 22"/>
                    <a:gd name="T9" fmla="*/ 12 h 19"/>
                    <a:gd name="T10" fmla="*/ 22 w 22"/>
                    <a:gd name="T11" fmla="*/ 10 h 19"/>
                    <a:gd name="T12" fmla="*/ 21 w 22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19">
                      <a:moveTo>
                        <a:pt x="21" y="0"/>
                      </a:moveTo>
                      <a:lnTo>
                        <a:pt x="12" y="2"/>
                      </a:lnTo>
                      <a:lnTo>
                        <a:pt x="0" y="10"/>
                      </a:lnTo>
                      <a:lnTo>
                        <a:pt x="5" y="19"/>
                      </a:lnTo>
                      <a:lnTo>
                        <a:pt x="15" y="12"/>
                      </a:lnTo>
                      <a:lnTo>
                        <a:pt x="22" y="1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5" name="Freeform 63"/>
                <p:cNvSpPr>
                  <a:spLocks/>
                </p:cNvSpPr>
                <p:nvPr/>
              </p:nvSpPr>
              <p:spPr bwMode="auto">
                <a:xfrm>
                  <a:off x="3899" y="2674"/>
                  <a:ext cx="20" cy="24"/>
                </a:xfrm>
                <a:custGeom>
                  <a:avLst/>
                  <a:gdLst>
                    <a:gd name="T0" fmla="*/ 11 w 20"/>
                    <a:gd name="T1" fmla="*/ 0 h 24"/>
                    <a:gd name="T2" fmla="*/ 11 w 20"/>
                    <a:gd name="T3" fmla="*/ 2 h 24"/>
                    <a:gd name="T4" fmla="*/ 9 w 20"/>
                    <a:gd name="T5" fmla="*/ 2 h 24"/>
                    <a:gd name="T6" fmla="*/ 0 w 20"/>
                    <a:gd name="T7" fmla="*/ 19 h 24"/>
                    <a:gd name="T8" fmla="*/ 9 w 20"/>
                    <a:gd name="T9" fmla="*/ 24 h 24"/>
                    <a:gd name="T10" fmla="*/ 18 w 20"/>
                    <a:gd name="T11" fmla="*/ 9 h 24"/>
                    <a:gd name="T12" fmla="*/ 20 w 20"/>
                    <a:gd name="T13" fmla="*/ 7 h 24"/>
                    <a:gd name="T14" fmla="*/ 11 w 20"/>
                    <a:gd name="T1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4">
                      <a:moveTo>
                        <a:pt x="11" y="0"/>
                      </a:moveTo>
                      <a:lnTo>
                        <a:pt x="11" y="2"/>
                      </a:lnTo>
                      <a:lnTo>
                        <a:pt x="9" y="2"/>
                      </a:lnTo>
                      <a:lnTo>
                        <a:pt x="0" y="19"/>
                      </a:lnTo>
                      <a:lnTo>
                        <a:pt x="9" y="24"/>
                      </a:lnTo>
                      <a:lnTo>
                        <a:pt x="18" y="9"/>
                      </a:lnTo>
                      <a:lnTo>
                        <a:pt x="20" y="7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6" name="Freeform 64"/>
                <p:cNvSpPr>
                  <a:spLocks/>
                </p:cNvSpPr>
                <p:nvPr/>
              </p:nvSpPr>
              <p:spPr bwMode="auto">
                <a:xfrm>
                  <a:off x="3883" y="2712"/>
                  <a:ext cx="16" cy="23"/>
                </a:xfrm>
                <a:custGeom>
                  <a:avLst/>
                  <a:gdLst>
                    <a:gd name="T0" fmla="*/ 8 w 16"/>
                    <a:gd name="T1" fmla="*/ 0 h 23"/>
                    <a:gd name="T2" fmla="*/ 4 w 16"/>
                    <a:gd name="T3" fmla="*/ 7 h 23"/>
                    <a:gd name="T4" fmla="*/ 0 w 16"/>
                    <a:gd name="T5" fmla="*/ 21 h 23"/>
                    <a:gd name="T6" fmla="*/ 11 w 16"/>
                    <a:gd name="T7" fmla="*/ 23 h 23"/>
                    <a:gd name="T8" fmla="*/ 15 w 16"/>
                    <a:gd name="T9" fmla="*/ 11 h 23"/>
                    <a:gd name="T10" fmla="*/ 16 w 16"/>
                    <a:gd name="T11" fmla="*/ 4 h 23"/>
                    <a:gd name="T12" fmla="*/ 8 w 16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23">
                      <a:moveTo>
                        <a:pt x="8" y="0"/>
                      </a:moveTo>
                      <a:lnTo>
                        <a:pt x="4" y="7"/>
                      </a:lnTo>
                      <a:lnTo>
                        <a:pt x="0" y="21"/>
                      </a:lnTo>
                      <a:lnTo>
                        <a:pt x="11" y="23"/>
                      </a:lnTo>
                      <a:lnTo>
                        <a:pt x="15" y="11"/>
                      </a:lnTo>
                      <a:lnTo>
                        <a:pt x="16" y="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7" name="Freeform 65"/>
                <p:cNvSpPr>
                  <a:spLocks/>
                </p:cNvSpPr>
                <p:nvPr/>
              </p:nvSpPr>
              <p:spPr bwMode="auto">
                <a:xfrm>
                  <a:off x="3875" y="2754"/>
                  <a:ext cx="14" cy="22"/>
                </a:xfrm>
                <a:custGeom>
                  <a:avLst/>
                  <a:gdLst>
                    <a:gd name="T0" fmla="*/ 3 w 14"/>
                    <a:gd name="T1" fmla="*/ 0 h 22"/>
                    <a:gd name="T2" fmla="*/ 0 w 14"/>
                    <a:gd name="T3" fmla="*/ 21 h 22"/>
                    <a:gd name="T4" fmla="*/ 10 w 14"/>
                    <a:gd name="T5" fmla="*/ 22 h 22"/>
                    <a:gd name="T6" fmla="*/ 14 w 14"/>
                    <a:gd name="T7" fmla="*/ 2 h 22"/>
                    <a:gd name="T8" fmla="*/ 3 w 14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2">
                      <a:moveTo>
                        <a:pt x="3" y="0"/>
                      </a:moveTo>
                      <a:lnTo>
                        <a:pt x="0" y="21"/>
                      </a:lnTo>
                      <a:lnTo>
                        <a:pt x="10" y="22"/>
                      </a:lnTo>
                      <a:lnTo>
                        <a:pt x="14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8" name="Rectangle 66"/>
                <p:cNvSpPr>
                  <a:spLocks noChangeArrowheads="1"/>
                </p:cNvSpPr>
                <p:nvPr/>
              </p:nvSpPr>
              <p:spPr bwMode="auto">
                <a:xfrm>
                  <a:off x="3873" y="2796"/>
                  <a:ext cx="10" cy="1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699" name="Line 67"/>
                <p:cNvSpPr>
                  <a:spLocks noChangeShapeType="1"/>
                </p:cNvSpPr>
                <p:nvPr/>
              </p:nvSpPr>
              <p:spPr bwMode="auto">
                <a:xfrm>
                  <a:off x="3796" y="2787"/>
                  <a:ext cx="323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ysDash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0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047" y="2671"/>
                  <a:ext cx="233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073" y="3260"/>
                  <a:ext cx="193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2" name="Line 70"/>
                <p:cNvSpPr>
                  <a:spLocks noChangeShapeType="1"/>
                </p:cNvSpPr>
                <p:nvPr/>
              </p:nvSpPr>
              <p:spPr bwMode="auto">
                <a:xfrm>
                  <a:off x="1112" y="2671"/>
                  <a:ext cx="0" cy="589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3" name="Freeform 71"/>
                <p:cNvSpPr>
                  <a:spLocks/>
                </p:cNvSpPr>
                <p:nvPr/>
              </p:nvSpPr>
              <p:spPr bwMode="auto">
                <a:xfrm>
                  <a:off x="1103" y="2671"/>
                  <a:ext cx="16" cy="33"/>
                </a:xfrm>
                <a:custGeom>
                  <a:avLst/>
                  <a:gdLst>
                    <a:gd name="T0" fmla="*/ 16 w 16"/>
                    <a:gd name="T1" fmla="*/ 33 h 33"/>
                    <a:gd name="T2" fmla="*/ 9 w 16"/>
                    <a:gd name="T3" fmla="*/ 0 h 33"/>
                    <a:gd name="T4" fmla="*/ 0 w 16"/>
                    <a:gd name="T5" fmla="*/ 33 h 33"/>
                    <a:gd name="T6" fmla="*/ 16 w 1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33">
                      <a:moveTo>
                        <a:pt x="16" y="33"/>
                      </a:moveTo>
                      <a:lnTo>
                        <a:pt x="9" y="0"/>
                      </a:lnTo>
                      <a:lnTo>
                        <a:pt x="0" y="33"/>
                      </a:lnTo>
                      <a:lnTo>
                        <a:pt x="16" y="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4" name="Freeform 72"/>
                <p:cNvSpPr>
                  <a:spLocks/>
                </p:cNvSpPr>
                <p:nvPr/>
              </p:nvSpPr>
              <p:spPr bwMode="auto">
                <a:xfrm>
                  <a:off x="1103" y="3227"/>
                  <a:ext cx="16" cy="33"/>
                </a:xfrm>
                <a:custGeom>
                  <a:avLst/>
                  <a:gdLst>
                    <a:gd name="T0" fmla="*/ 16 w 16"/>
                    <a:gd name="T1" fmla="*/ 0 h 33"/>
                    <a:gd name="T2" fmla="*/ 9 w 16"/>
                    <a:gd name="T3" fmla="*/ 33 h 33"/>
                    <a:gd name="T4" fmla="*/ 0 w 16"/>
                    <a:gd name="T5" fmla="*/ 0 h 33"/>
                    <a:gd name="T6" fmla="*/ 16 w 16"/>
                    <a:gd name="T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33">
                      <a:moveTo>
                        <a:pt x="16" y="0"/>
                      </a:moveTo>
                      <a:lnTo>
                        <a:pt x="9" y="33"/>
                      </a:lnTo>
                      <a:lnTo>
                        <a:pt x="0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5" name="Line 73"/>
                <p:cNvSpPr>
                  <a:spLocks noChangeShapeType="1"/>
                </p:cNvSpPr>
                <p:nvPr/>
              </p:nvSpPr>
              <p:spPr bwMode="auto">
                <a:xfrm>
                  <a:off x="1967" y="2614"/>
                  <a:ext cx="352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6" name="Line 74"/>
                <p:cNvSpPr>
                  <a:spLocks noChangeShapeType="1"/>
                </p:cNvSpPr>
                <p:nvPr/>
              </p:nvSpPr>
              <p:spPr bwMode="auto">
                <a:xfrm>
                  <a:off x="1972" y="3266"/>
                  <a:ext cx="359" cy="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7" name="Line 75"/>
                <p:cNvSpPr>
                  <a:spLocks noChangeShapeType="1"/>
                </p:cNvSpPr>
                <p:nvPr/>
              </p:nvSpPr>
              <p:spPr bwMode="auto">
                <a:xfrm>
                  <a:off x="2252" y="2620"/>
                  <a:ext cx="0" cy="65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8" name="Freeform 76"/>
                <p:cNvSpPr>
                  <a:spLocks/>
                </p:cNvSpPr>
                <p:nvPr/>
              </p:nvSpPr>
              <p:spPr bwMode="auto">
                <a:xfrm>
                  <a:off x="2245" y="2620"/>
                  <a:ext cx="15" cy="33"/>
                </a:xfrm>
                <a:custGeom>
                  <a:avLst/>
                  <a:gdLst>
                    <a:gd name="T0" fmla="*/ 15 w 15"/>
                    <a:gd name="T1" fmla="*/ 33 h 33"/>
                    <a:gd name="T2" fmla="*/ 7 w 15"/>
                    <a:gd name="T3" fmla="*/ 0 h 33"/>
                    <a:gd name="T4" fmla="*/ 0 w 15"/>
                    <a:gd name="T5" fmla="*/ 33 h 33"/>
                    <a:gd name="T6" fmla="*/ 15 w 15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33">
                      <a:moveTo>
                        <a:pt x="15" y="33"/>
                      </a:moveTo>
                      <a:lnTo>
                        <a:pt x="7" y="0"/>
                      </a:lnTo>
                      <a:lnTo>
                        <a:pt x="0" y="33"/>
                      </a:lnTo>
                      <a:lnTo>
                        <a:pt x="15" y="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09" name="Freeform 77"/>
                <p:cNvSpPr>
                  <a:spLocks/>
                </p:cNvSpPr>
                <p:nvPr/>
              </p:nvSpPr>
              <p:spPr bwMode="auto">
                <a:xfrm>
                  <a:off x="2245" y="3241"/>
                  <a:ext cx="15" cy="32"/>
                </a:xfrm>
                <a:custGeom>
                  <a:avLst/>
                  <a:gdLst>
                    <a:gd name="T0" fmla="*/ 15 w 15"/>
                    <a:gd name="T1" fmla="*/ 0 h 32"/>
                    <a:gd name="T2" fmla="*/ 7 w 15"/>
                    <a:gd name="T3" fmla="*/ 32 h 32"/>
                    <a:gd name="T4" fmla="*/ 0 w 15"/>
                    <a:gd name="T5" fmla="*/ 0 h 32"/>
                    <a:gd name="T6" fmla="*/ 15 w 15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32">
                      <a:moveTo>
                        <a:pt x="15" y="0"/>
                      </a:moveTo>
                      <a:lnTo>
                        <a:pt x="7" y="32"/>
                      </a:lnTo>
                      <a:lnTo>
                        <a:pt x="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0" name="Freeform 78"/>
                <p:cNvSpPr>
                  <a:spLocks/>
                </p:cNvSpPr>
                <p:nvPr/>
              </p:nvSpPr>
              <p:spPr bwMode="auto">
                <a:xfrm>
                  <a:off x="1298" y="3266"/>
                  <a:ext cx="681" cy="570"/>
                </a:xfrm>
                <a:custGeom>
                  <a:avLst/>
                  <a:gdLst>
                    <a:gd name="T0" fmla="*/ 674 w 681"/>
                    <a:gd name="T1" fmla="*/ 0 h 570"/>
                    <a:gd name="T2" fmla="*/ 681 w 681"/>
                    <a:gd name="T3" fmla="*/ 570 h 570"/>
                    <a:gd name="T4" fmla="*/ 474 w 681"/>
                    <a:gd name="T5" fmla="*/ 570 h 570"/>
                    <a:gd name="T6" fmla="*/ 7 w 681"/>
                    <a:gd name="T7" fmla="*/ 173 h 570"/>
                    <a:gd name="T8" fmla="*/ 0 w 681"/>
                    <a:gd name="T9" fmla="*/ 0 h 570"/>
                    <a:gd name="T10" fmla="*/ 674 w 681"/>
                    <a:gd name="T11" fmla="*/ 0 h 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1" h="570">
                      <a:moveTo>
                        <a:pt x="674" y="0"/>
                      </a:moveTo>
                      <a:lnTo>
                        <a:pt x="681" y="570"/>
                      </a:lnTo>
                      <a:lnTo>
                        <a:pt x="474" y="570"/>
                      </a:lnTo>
                      <a:lnTo>
                        <a:pt x="7" y="173"/>
                      </a:lnTo>
                      <a:lnTo>
                        <a:pt x="0" y="0"/>
                      </a:lnTo>
                      <a:lnTo>
                        <a:pt x="67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1" name="Rectangle 79"/>
                <p:cNvSpPr>
                  <a:spLocks noChangeArrowheads="1"/>
                </p:cNvSpPr>
                <p:nvPr/>
              </p:nvSpPr>
              <p:spPr bwMode="auto">
                <a:xfrm>
                  <a:off x="1967" y="3266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2" name="Rectangle 80"/>
                <p:cNvSpPr>
                  <a:spLocks noChangeArrowheads="1"/>
                </p:cNvSpPr>
                <p:nvPr/>
              </p:nvSpPr>
              <p:spPr bwMode="auto">
                <a:xfrm>
                  <a:off x="1967" y="3318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3" name="Rectangle 81"/>
                <p:cNvSpPr>
                  <a:spLocks noChangeArrowheads="1"/>
                </p:cNvSpPr>
                <p:nvPr/>
              </p:nvSpPr>
              <p:spPr bwMode="auto">
                <a:xfrm>
                  <a:off x="1969" y="3338"/>
                  <a:ext cx="10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4" name="Rectangle 82"/>
                <p:cNvSpPr>
                  <a:spLocks noChangeArrowheads="1"/>
                </p:cNvSpPr>
                <p:nvPr/>
              </p:nvSpPr>
              <p:spPr bwMode="auto">
                <a:xfrm>
                  <a:off x="1969" y="3391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5" name="Rectangle 83"/>
                <p:cNvSpPr>
                  <a:spLocks noChangeArrowheads="1"/>
                </p:cNvSpPr>
                <p:nvPr/>
              </p:nvSpPr>
              <p:spPr bwMode="auto">
                <a:xfrm>
                  <a:off x="1969" y="3411"/>
                  <a:ext cx="10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6" name="Rectangle 84"/>
                <p:cNvSpPr>
                  <a:spLocks noChangeArrowheads="1"/>
                </p:cNvSpPr>
                <p:nvPr/>
              </p:nvSpPr>
              <p:spPr bwMode="auto">
                <a:xfrm>
                  <a:off x="1969" y="3463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7" name="Rectangle 85"/>
                <p:cNvSpPr>
                  <a:spLocks noChangeArrowheads="1"/>
                </p:cNvSpPr>
                <p:nvPr/>
              </p:nvSpPr>
              <p:spPr bwMode="auto">
                <a:xfrm>
                  <a:off x="1971" y="3484"/>
                  <a:ext cx="10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8" name="Rectangle 86"/>
                <p:cNvSpPr>
                  <a:spLocks noChangeArrowheads="1"/>
                </p:cNvSpPr>
                <p:nvPr/>
              </p:nvSpPr>
              <p:spPr bwMode="auto">
                <a:xfrm>
                  <a:off x="1971" y="3536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19" name="Rectangle 87"/>
                <p:cNvSpPr>
                  <a:spLocks noChangeArrowheads="1"/>
                </p:cNvSpPr>
                <p:nvPr/>
              </p:nvSpPr>
              <p:spPr bwMode="auto">
                <a:xfrm>
                  <a:off x="1971" y="3557"/>
                  <a:ext cx="10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0" name="Rectangle 88"/>
                <p:cNvSpPr>
                  <a:spLocks noChangeArrowheads="1"/>
                </p:cNvSpPr>
                <p:nvPr/>
              </p:nvSpPr>
              <p:spPr bwMode="auto">
                <a:xfrm>
                  <a:off x="1971" y="360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1" name="Rectangle 89"/>
                <p:cNvSpPr>
                  <a:spLocks noChangeArrowheads="1"/>
                </p:cNvSpPr>
                <p:nvPr/>
              </p:nvSpPr>
              <p:spPr bwMode="auto">
                <a:xfrm>
                  <a:off x="1972" y="3630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2" name="Rectangle 90"/>
                <p:cNvSpPr>
                  <a:spLocks noChangeArrowheads="1"/>
                </p:cNvSpPr>
                <p:nvPr/>
              </p:nvSpPr>
              <p:spPr bwMode="auto">
                <a:xfrm>
                  <a:off x="1972" y="3682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3" name="Rectangle 91"/>
                <p:cNvSpPr>
                  <a:spLocks noChangeArrowheads="1"/>
                </p:cNvSpPr>
                <p:nvPr/>
              </p:nvSpPr>
              <p:spPr bwMode="auto">
                <a:xfrm>
                  <a:off x="1972" y="3703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4" name="Freeform 92"/>
                <p:cNvSpPr>
                  <a:spLocks/>
                </p:cNvSpPr>
                <p:nvPr/>
              </p:nvSpPr>
              <p:spPr bwMode="auto">
                <a:xfrm>
                  <a:off x="1972" y="3755"/>
                  <a:ext cx="13" cy="10"/>
                </a:xfrm>
                <a:custGeom>
                  <a:avLst/>
                  <a:gdLst>
                    <a:gd name="T0" fmla="*/ 0 w 13"/>
                    <a:gd name="T1" fmla="*/ 0 h 10"/>
                    <a:gd name="T2" fmla="*/ 2 w 13"/>
                    <a:gd name="T3" fmla="*/ 10 h 10"/>
                    <a:gd name="T4" fmla="*/ 13 w 13"/>
                    <a:gd name="T5" fmla="*/ 10 h 10"/>
                    <a:gd name="T6" fmla="*/ 11 w 13"/>
                    <a:gd name="T7" fmla="*/ 0 h 10"/>
                    <a:gd name="T8" fmla="*/ 0 w 13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0"/>
                      </a:moveTo>
                      <a:lnTo>
                        <a:pt x="2" y="10"/>
                      </a:lnTo>
                      <a:lnTo>
                        <a:pt x="13" y="10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5" name="Rectangle 93"/>
                <p:cNvSpPr>
                  <a:spLocks noChangeArrowheads="1"/>
                </p:cNvSpPr>
                <p:nvPr/>
              </p:nvSpPr>
              <p:spPr bwMode="auto">
                <a:xfrm>
                  <a:off x="1974" y="3776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6" name="Freeform 94"/>
                <p:cNvSpPr>
                  <a:spLocks/>
                </p:cNvSpPr>
                <p:nvPr/>
              </p:nvSpPr>
              <p:spPr bwMode="auto">
                <a:xfrm>
                  <a:off x="1974" y="3828"/>
                  <a:ext cx="11" cy="14"/>
                </a:xfrm>
                <a:custGeom>
                  <a:avLst/>
                  <a:gdLst>
                    <a:gd name="T0" fmla="*/ 0 w 11"/>
                    <a:gd name="T1" fmla="*/ 0 h 14"/>
                    <a:gd name="T2" fmla="*/ 4 w 11"/>
                    <a:gd name="T3" fmla="*/ 7 h 14"/>
                    <a:gd name="T4" fmla="*/ 4 w 11"/>
                    <a:gd name="T5" fmla="*/ 3 h 14"/>
                    <a:gd name="T6" fmla="*/ 4 w 11"/>
                    <a:gd name="T7" fmla="*/ 14 h 14"/>
                    <a:gd name="T8" fmla="*/ 11 w 11"/>
                    <a:gd name="T9" fmla="*/ 14 h 14"/>
                    <a:gd name="T10" fmla="*/ 11 w 11"/>
                    <a:gd name="T11" fmla="*/ 0 h 14"/>
                    <a:gd name="T12" fmla="*/ 0 w 11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4">
                      <a:moveTo>
                        <a:pt x="0" y="0"/>
                      </a:moveTo>
                      <a:lnTo>
                        <a:pt x="4" y="7"/>
                      </a:lnTo>
                      <a:lnTo>
                        <a:pt x="4" y="3"/>
                      </a:lnTo>
                      <a:lnTo>
                        <a:pt x="4" y="14"/>
                      </a:lnTo>
                      <a:lnTo>
                        <a:pt x="11" y="14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7" name="Rectangle 95"/>
                <p:cNvSpPr>
                  <a:spLocks noChangeArrowheads="1"/>
                </p:cNvSpPr>
                <p:nvPr/>
              </p:nvSpPr>
              <p:spPr bwMode="auto">
                <a:xfrm>
                  <a:off x="1925" y="3831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8" name="Rectangle 96"/>
                <p:cNvSpPr>
                  <a:spLocks noChangeArrowheads="1"/>
                </p:cNvSpPr>
                <p:nvPr/>
              </p:nvSpPr>
              <p:spPr bwMode="auto">
                <a:xfrm>
                  <a:off x="1904" y="3831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29" name="Rectangle 97"/>
                <p:cNvSpPr>
                  <a:spLocks noChangeArrowheads="1"/>
                </p:cNvSpPr>
                <p:nvPr/>
              </p:nvSpPr>
              <p:spPr bwMode="auto">
                <a:xfrm>
                  <a:off x="1851" y="3831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0" name="Rectangle 98"/>
                <p:cNvSpPr>
                  <a:spLocks noChangeArrowheads="1"/>
                </p:cNvSpPr>
                <p:nvPr/>
              </p:nvSpPr>
              <p:spPr bwMode="auto">
                <a:xfrm>
                  <a:off x="1830" y="3831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1" name="Rectangle 99"/>
                <p:cNvSpPr>
                  <a:spLocks noChangeArrowheads="1"/>
                </p:cNvSpPr>
                <p:nvPr/>
              </p:nvSpPr>
              <p:spPr bwMode="auto">
                <a:xfrm>
                  <a:off x="1777" y="3831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2" name="Freeform 100"/>
                <p:cNvSpPr>
                  <a:spLocks/>
                </p:cNvSpPr>
                <p:nvPr/>
              </p:nvSpPr>
              <p:spPr bwMode="auto">
                <a:xfrm>
                  <a:off x="1756" y="3822"/>
                  <a:ext cx="16" cy="14"/>
                </a:xfrm>
                <a:custGeom>
                  <a:avLst/>
                  <a:gdLst>
                    <a:gd name="T0" fmla="*/ 16 w 16"/>
                    <a:gd name="T1" fmla="*/ 7 h 14"/>
                    <a:gd name="T2" fmla="*/ 7 w 16"/>
                    <a:gd name="T3" fmla="*/ 0 h 14"/>
                    <a:gd name="T4" fmla="*/ 0 w 16"/>
                    <a:gd name="T5" fmla="*/ 7 h 14"/>
                    <a:gd name="T6" fmla="*/ 9 w 16"/>
                    <a:gd name="T7" fmla="*/ 14 h 14"/>
                    <a:gd name="T8" fmla="*/ 16 w 16"/>
                    <a:gd name="T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4">
                      <a:moveTo>
                        <a:pt x="16" y="7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9" y="14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3" name="Freeform 101"/>
                <p:cNvSpPr>
                  <a:spLocks/>
                </p:cNvSpPr>
                <p:nvPr/>
              </p:nvSpPr>
              <p:spPr bwMode="auto">
                <a:xfrm>
                  <a:off x="1718" y="3788"/>
                  <a:ext cx="38" cy="36"/>
                </a:xfrm>
                <a:custGeom>
                  <a:avLst/>
                  <a:gdLst>
                    <a:gd name="T0" fmla="*/ 38 w 38"/>
                    <a:gd name="T1" fmla="*/ 28 h 36"/>
                    <a:gd name="T2" fmla="*/ 5 w 38"/>
                    <a:gd name="T3" fmla="*/ 0 h 36"/>
                    <a:gd name="T4" fmla="*/ 0 w 38"/>
                    <a:gd name="T5" fmla="*/ 8 h 36"/>
                    <a:gd name="T6" fmla="*/ 31 w 38"/>
                    <a:gd name="T7" fmla="*/ 36 h 36"/>
                    <a:gd name="T8" fmla="*/ 38 w 38"/>
                    <a:gd name="T9" fmla="*/ 2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6">
                      <a:moveTo>
                        <a:pt x="38" y="28"/>
                      </a:moveTo>
                      <a:lnTo>
                        <a:pt x="5" y="0"/>
                      </a:lnTo>
                      <a:lnTo>
                        <a:pt x="0" y="8"/>
                      </a:lnTo>
                      <a:lnTo>
                        <a:pt x="31" y="36"/>
                      </a:lnTo>
                      <a:lnTo>
                        <a:pt x="38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4" name="Freeform 102"/>
                <p:cNvSpPr>
                  <a:spLocks/>
                </p:cNvSpPr>
                <p:nvPr/>
              </p:nvSpPr>
              <p:spPr bwMode="auto">
                <a:xfrm>
                  <a:off x="1700" y="3774"/>
                  <a:ext cx="16" cy="15"/>
                </a:xfrm>
                <a:custGeom>
                  <a:avLst/>
                  <a:gdLst>
                    <a:gd name="T0" fmla="*/ 16 w 16"/>
                    <a:gd name="T1" fmla="*/ 7 h 15"/>
                    <a:gd name="T2" fmla="*/ 7 w 16"/>
                    <a:gd name="T3" fmla="*/ 0 h 15"/>
                    <a:gd name="T4" fmla="*/ 0 w 16"/>
                    <a:gd name="T5" fmla="*/ 9 h 15"/>
                    <a:gd name="T6" fmla="*/ 9 w 16"/>
                    <a:gd name="T7" fmla="*/ 15 h 15"/>
                    <a:gd name="T8" fmla="*/ 16 w 16"/>
                    <a:gd name="T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5">
                      <a:moveTo>
                        <a:pt x="16" y="7"/>
                      </a:moveTo>
                      <a:lnTo>
                        <a:pt x="7" y="0"/>
                      </a:lnTo>
                      <a:lnTo>
                        <a:pt x="0" y="9"/>
                      </a:lnTo>
                      <a:lnTo>
                        <a:pt x="9" y="15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5" name="Freeform 103"/>
                <p:cNvSpPr>
                  <a:spLocks/>
                </p:cNvSpPr>
                <p:nvPr/>
              </p:nvSpPr>
              <p:spPr bwMode="auto">
                <a:xfrm>
                  <a:off x="1661" y="3741"/>
                  <a:ext cx="39" cy="35"/>
                </a:xfrm>
                <a:custGeom>
                  <a:avLst/>
                  <a:gdLst>
                    <a:gd name="T0" fmla="*/ 39 w 39"/>
                    <a:gd name="T1" fmla="*/ 28 h 35"/>
                    <a:gd name="T2" fmla="*/ 7 w 39"/>
                    <a:gd name="T3" fmla="*/ 0 h 35"/>
                    <a:gd name="T4" fmla="*/ 0 w 39"/>
                    <a:gd name="T5" fmla="*/ 7 h 35"/>
                    <a:gd name="T6" fmla="*/ 32 w 39"/>
                    <a:gd name="T7" fmla="*/ 35 h 35"/>
                    <a:gd name="T8" fmla="*/ 39 w 39"/>
                    <a:gd name="T9" fmla="*/ 2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5">
                      <a:moveTo>
                        <a:pt x="39" y="28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32" y="35"/>
                      </a:lnTo>
                      <a:lnTo>
                        <a:pt x="39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6" name="Freeform 104"/>
                <p:cNvSpPr>
                  <a:spLocks/>
                </p:cNvSpPr>
                <p:nvPr/>
              </p:nvSpPr>
              <p:spPr bwMode="auto">
                <a:xfrm>
                  <a:off x="1646" y="3727"/>
                  <a:ext cx="14" cy="16"/>
                </a:xfrm>
                <a:custGeom>
                  <a:avLst/>
                  <a:gdLst>
                    <a:gd name="T0" fmla="*/ 14 w 14"/>
                    <a:gd name="T1" fmla="*/ 7 h 16"/>
                    <a:gd name="T2" fmla="*/ 5 w 14"/>
                    <a:gd name="T3" fmla="*/ 0 h 16"/>
                    <a:gd name="T4" fmla="*/ 0 w 14"/>
                    <a:gd name="T5" fmla="*/ 9 h 16"/>
                    <a:gd name="T6" fmla="*/ 7 w 14"/>
                    <a:gd name="T7" fmla="*/ 16 h 16"/>
                    <a:gd name="T8" fmla="*/ 14 w 14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6">
                      <a:moveTo>
                        <a:pt x="14" y="7"/>
                      </a:moveTo>
                      <a:lnTo>
                        <a:pt x="5" y="0"/>
                      </a:lnTo>
                      <a:lnTo>
                        <a:pt x="0" y="9"/>
                      </a:lnTo>
                      <a:lnTo>
                        <a:pt x="7" y="16"/>
                      </a:lnTo>
                      <a:lnTo>
                        <a:pt x="14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7" name="Freeform 105"/>
                <p:cNvSpPr>
                  <a:spLocks/>
                </p:cNvSpPr>
                <p:nvPr/>
              </p:nvSpPr>
              <p:spPr bwMode="auto">
                <a:xfrm>
                  <a:off x="1605" y="3692"/>
                  <a:ext cx="39" cy="37"/>
                </a:xfrm>
                <a:custGeom>
                  <a:avLst/>
                  <a:gdLst>
                    <a:gd name="T0" fmla="*/ 39 w 39"/>
                    <a:gd name="T1" fmla="*/ 28 h 37"/>
                    <a:gd name="T2" fmla="*/ 7 w 39"/>
                    <a:gd name="T3" fmla="*/ 0 h 37"/>
                    <a:gd name="T4" fmla="*/ 0 w 39"/>
                    <a:gd name="T5" fmla="*/ 9 h 37"/>
                    <a:gd name="T6" fmla="*/ 32 w 39"/>
                    <a:gd name="T7" fmla="*/ 37 h 37"/>
                    <a:gd name="T8" fmla="*/ 39 w 39"/>
                    <a:gd name="T9" fmla="*/ 2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7">
                      <a:moveTo>
                        <a:pt x="39" y="28"/>
                      </a:moveTo>
                      <a:lnTo>
                        <a:pt x="7" y="0"/>
                      </a:lnTo>
                      <a:lnTo>
                        <a:pt x="0" y="9"/>
                      </a:lnTo>
                      <a:lnTo>
                        <a:pt x="32" y="37"/>
                      </a:lnTo>
                      <a:lnTo>
                        <a:pt x="39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8" name="Freeform 106"/>
                <p:cNvSpPr>
                  <a:spLocks/>
                </p:cNvSpPr>
                <p:nvPr/>
              </p:nvSpPr>
              <p:spPr bwMode="auto">
                <a:xfrm>
                  <a:off x="1589" y="3680"/>
                  <a:ext cx="14" cy="14"/>
                </a:xfrm>
                <a:custGeom>
                  <a:avLst/>
                  <a:gdLst>
                    <a:gd name="T0" fmla="*/ 14 w 14"/>
                    <a:gd name="T1" fmla="*/ 7 h 14"/>
                    <a:gd name="T2" fmla="*/ 7 w 14"/>
                    <a:gd name="T3" fmla="*/ 0 h 14"/>
                    <a:gd name="T4" fmla="*/ 0 w 14"/>
                    <a:gd name="T5" fmla="*/ 7 h 14"/>
                    <a:gd name="T6" fmla="*/ 7 w 14"/>
                    <a:gd name="T7" fmla="*/ 14 h 14"/>
                    <a:gd name="T8" fmla="*/ 14 w 14"/>
                    <a:gd name="T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4">
                      <a:moveTo>
                        <a:pt x="14" y="7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7" y="14"/>
                      </a:lnTo>
                      <a:lnTo>
                        <a:pt x="14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39" name="Freeform 107"/>
                <p:cNvSpPr>
                  <a:spLocks/>
                </p:cNvSpPr>
                <p:nvPr/>
              </p:nvSpPr>
              <p:spPr bwMode="auto">
                <a:xfrm>
                  <a:off x="1549" y="3646"/>
                  <a:ext cx="39" cy="34"/>
                </a:xfrm>
                <a:custGeom>
                  <a:avLst/>
                  <a:gdLst>
                    <a:gd name="T0" fmla="*/ 39 w 39"/>
                    <a:gd name="T1" fmla="*/ 27 h 34"/>
                    <a:gd name="T2" fmla="*/ 7 w 39"/>
                    <a:gd name="T3" fmla="*/ 0 h 34"/>
                    <a:gd name="T4" fmla="*/ 0 w 39"/>
                    <a:gd name="T5" fmla="*/ 8 h 34"/>
                    <a:gd name="T6" fmla="*/ 32 w 39"/>
                    <a:gd name="T7" fmla="*/ 34 h 34"/>
                    <a:gd name="T8" fmla="*/ 39 w 39"/>
                    <a:gd name="T9" fmla="*/ 2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4">
                      <a:moveTo>
                        <a:pt x="39" y="27"/>
                      </a:moveTo>
                      <a:lnTo>
                        <a:pt x="7" y="0"/>
                      </a:lnTo>
                      <a:lnTo>
                        <a:pt x="0" y="8"/>
                      </a:lnTo>
                      <a:lnTo>
                        <a:pt x="32" y="34"/>
                      </a:lnTo>
                      <a:lnTo>
                        <a:pt x="39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0" name="Freeform 108"/>
                <p:cNvSpPr>
                  <a:spLocks/>
                </p:cNvSpPr>
                <p:nvPr/>
              </p:nvSpPr>
              <p:spPr bwMode="auto">
                <a:xfrm>
                  <a:off x="1533" y="3632"/>
                  <a:ext cx="14" cy="15"/>
                </a:xfrm>
                <a:custGeom>
                  <a:avLst/>
                  <a:gdLst>
                    <a:gd name="T0" fmla="*/ 14 w 14"/>
                    <a:gd name="T1" fmla="*/ 7 h 15"/>
                    <a:gd name="T2" fmla="*/ 7 w 14"/>
                    <a:gd name="T3" fmla="*/ 0 h 15"/>
                    <a:gd name="T4" fmla="*/ 0 w 14"/>
                    <a:gd name="T5" fmla="*/ 8 h 15"/>
                    <a:gd name="T6" fmla="*/ 7 w 14"/>
                    <a:gd name="T7" fmla="*/ 15 h 15"/>
                    <a:gd name="T8" fmla="*/ 14 w 14"/>
                    <a:gd name="T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14" y="7"/>
                      </a:moveTo>
                      <a:lnTo>
                        <a:pt x="7" y="0"/>
                      </a:lnTo>
                      <a:lnTo>
                        <a:pt x="0" y="8"/>
                      </a:lnTo>
                      <a:lnTo>
                        <a:pt x="7" y="15"/>
                      </a:lnTo>
                      <a:lnTo>
                        <a:pt x="14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1" name="Freeform 109"/>
                <p:cNvSpPr>
                  <a:spLocks/>
                </p:cNvSpPr>
                <p:nvPr/>
              </p:nvSpPr>
              <p:spPr bwMode="auto">
                <a:xfrm>
                  <a:off x="1493" y="3599"/>
                  <a:ext cx="38" cy="34"/>
                </a:xfrm>
                <a:custGeom>
                  <a:avLst/>
                  <a:gdLst>
                    <a:gd name="T0" fmla="*/ 38 w 38"/>
                    <a:gd name="T1" fmla="*/ 26 h 34"/>
                    <a:gd name="T2" fmla="*/ 7 w 38"/>
                    <a:gd name="T3" fmla="*/ 0 h 34"/>
                    <a:gd name="T4" fmla="*/ 0 w 38"/>
                    <a:gd name="T5" fmla="*/ 7 h 34"/>
                    <a:gd name="T6" fmla="*/ 31 w 38"/>
                    <a:gd name="T7" fmla="*/ 34 h 34"/>
                    <a:gd name="T8" fmla="*/ 38 w 38"/>
                    <a:gd name="T9" fmla="*/ 26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4">
                      <a:moveTo>
                        <a:pt x="38" y="26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31" y="34"/>
                      </a:lnTo>
                      <a:lnTo>
                        <a:pt x="38" y="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2" name="Freeform 110"/>
                <p:cNvSpPr>
                  <a:spLocks/>
                </p:cNvSpPr>
                <p:nvPr/>
              </p:nvSpPr>
              <p:spPr bwMode="auto">
                <a:xfrm>
                  <a:off x="1477" y="3585"/>
                  <a:ext cx="16" cy="14"/>
                </a:xfrm>
                <a:custGeom>
                  <a:avLst/>
                  <a:gdLst>
                    <a:gd name="T0" fmla="*/ 16 w 16"/>
                    <a:gd name="T1" fmla="*/ 7 h 14"/>
                    <a:gd name="T2" fmla="*/ 7 w 16"/>
                    <a:gd name="T3" fmla="*/ 0 h 14"/>
                    <a:gd name="T4" fmla="*/ 0 w 16"/>
                    <a:gd name="T5" fmla="*/ 7 h 14"/>
                    <a:gd name="T6" fmla="*/ 9 w 16"/>
                    <a:gd name="T7" fmla="*/ 14 h 14"/>
                    <a:gd name="T8" fmla="*/ 16 w 16"/>
                    <a:gd name="T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4">
                      <a:moveTo>
                        <a:pt x="16" y="7"/>
                      </a:moveTo>
                      <a:lnTo>
                        <a:pt x="7" y="0"/>
                      </a:lnTo>
                      <a:lnTo>
                        <a:pt x="0" y="7"/>
                      </a:lnTo>
                      <a:lnTo>
                        <a:pt x="9" y="14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3" name="Freeform 111"/>
                <p:cNvSpPr>
                  <a:spLocks/>
                </p:cNvSpPr>
                <p:nvPr/>
              </p:nvSpPr>
              <p:spPr bwMode="auto">
                <a:xfrm>
                  <a:off x="1436" y="3550"/>
                  <a:ext cx="39" cy="35"/>
                </a:xfrm>
                <a:custGeom>
                  <a:avLst/>
                  <a:gdLst>
                    <a:gd name="T0" fmla="*/ 39 w 39"/>
                    <a:gd name="T1" fmla="*/ 28 h 35"/>
                    <a:gd name="T2" fmla="*/ 8 w 39"/>
                    <a:gd name="T3" fmla="*/ 0 h 35"/>
                    <a:gd name="T4" fmla="*/ 0 w 39"/>
                    <a:gd name="T5" fmla="*/ 9 h 35"/>
                    <a:gd name="T6" fmla="*/ 34 w 39"/>
                    <a:gd name="T7" fmla="*/ 35 h 35"/>
                    <a:gd name="T8" fmla="*/ 39 w 39"/>
                    <a:gd name="T9" fmla="*/ 2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5">
                      <a:moveTo>
                        <a:pt x="39" y="28"/>
                      </a:moveTo>
                      <a:lnTo>
                        <a:pt x="8" y="0"/>
                      </a:lnTo>
                      <a:lnTo>
                        <a:pt x="0" y="9"/>
                      </a:lnTo>
                      <a:lnTo>
                        <a:pt x="34" y="35"/>
                      </a:lnTo>
                      <a:lnTo>
                        <a:pt x="39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4" name="Freeform 112"/>
                <p:cNvSpPr>
                  <a:spLocks/>
                </p:cNvSpPr>
                <p:nvPr/>
              </p:nvSpPr>
              <p:spPr bwMode="auto">
                <a:xfrm>
                  <a:off x="1421" y="3536"/>
                  <a:ext cx="15" cy="16"/>
                </a:xfrm>
                <a:custGeom>
                  <a:avLst/>
                  <a:gdLst>
                    <a:gd name="T0" fmla="*/ 15 w 15"/>
                    <a:gd name="T1" fmla="*/ 7 h 16"/>
                    <a:gd name="T2" fmla="*/ 7 w 15"/>
                    <a:gd name="T3" fmla="*/ 0 h 16"/>
                    <a:gd name="T4" fmla="*/ 0 w 15"/>
                    <a:gd name="T5" fmla="*/ 9 h 16"/>
                    <a:gd name="T6" fmla="*/ 8 w 15"/>
                    <a:gd name="T7" fmla="*/ 16 h 16"/>
                    <a:gd name="T8" fmla="*/ 15 w 15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6">
                      <a:moveTo>
                        <a:pt x="15" y="7"/>
                      </a:moveTo>
                      <a:lnTo>
                        <a:pt x="7" y="0"/>
                      </a:lnTo>
                      <a:lnTo>
                        <a:pt x="0" y="9"/>
                      </a:lnTo>
                      <a:lnTo>
                        <a:pt x="8" y="16"/>
                      </a:lnTo>
                      <a:lnTo>
                        <a:pt x="15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5" name="Freeform 113"/>
                <p:cNvSpPr>
                  <a:spLocks/>
                </p:cNvSpPr>
                <p:nvPr/>
              </p:nvSpPr>
              <p:spPr bwMode="auto">
                <a:xfrm>
                  <a:off x="1382" y="3503"/>
                  <a:ext cx="39" cy="35"/>
                </a:xfrm>
                <a:custGeom>
                  <a:avLst/>
                  <a:gdLst>
                    <a:gd name="T0" fmla="*/ 39 w 39"/>
                    <a:gd name="T1" fmla="*/ 28 h 35"/>
                    <a:gd name="T2" fmla="*/ 5 w 39"/>
                    <a:gd name="T3" fmla="*/ 0 h 35"/>
                    <a:gd name="T4" fmla="*/ 0 w 39"/>
                    <a:gd name="T5" fmla="*/ 7 h 35"/>
                    <a:gd name="T6" fmla="*/ 32 w 39"/>
                    <a:gd name="T7" fmla="*/ 35 h 35"/>
                    <a:gd name="T8" fmla="*/ 39 w 39"/>
                    <a:gd name="T9" fmla="*/ 2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5">
                      <a:moveTo>
                        <a:pt x="39" y="28"/>
                      </a:moveTo>
                      <a:lnTo>
                        <a:pt x="5" y="0"/>
                      </a:lnTo>
                      <a:lnTo>
                        <a:pt x="0" y="7"/>
                      </a:lnTo>
                      <a:lnTo>
                        <a:pt x="32" y="35"/>
                      </a:lnTo>
                      <a:lnTo>
                        <a:pt x="39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6" name="Freeform 114"/>
                <p:cNvSpPr>
                  <a:spLocks/>
                </p:cNvSpPr>
                <p:nvPr/>
              </p:nvSpPr>
              <p:spPr bwMode="auto">
                <a:xfrm>
                  <a:off x="1364" y="3489"/>
                  <a:ext cx="16" cy="16"/>
                </a:xfrm>
                <a:custGeom>
                  <a:avLst/>
                  <a:gdLst>
                    <a:gd name="T0" fmla="*/ 16 w 16"/>
                    <a:gd name="T1" fmla="*/ 7 h 16"/>
                    <a:gd name="T2" fmla="*/ 7 w 16"/>
                    <a:gd name="T3" fmla="*/ 0 h 16"/>
                    <a:gd name="T4" fmla="*/ 0 w 16"/>
                    <a:gd name="T5" fmla="*/ 9 h 16"/>
                    <a:gd name="T6" fmla="*/ 9 w 16"/>
                    <a:gd name="T7" fmla="*/ 16 h 16"/>
                    <a:gd name="T8" fmla="*/ 16 w 16"/>
                    <a:gd name="T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16" y="7"/>
                      </a:moveTo>
                      <a:lnTo>
                        <a:pt x="7" y="0"/>
                      </a:lnTo>
                      <a:lnTo>
                        <a:pt x="0" y="9"/>
                      </a:lnTo>
                      <a:lnTo>
                        <a:pt x="9" y="16"/>
                      </a:lnTo>
                      <a:lnTo>
                        <a:pt x="16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7" name="Freeform 115"/>
                <p:cNvSpPr>
                  <a:spLocks/>
                </p:cNvSpPr>
                <p:nvPr/>
              </p:nvSpPr>
              <p:spPr bwMode="auto">
                <a:xfrm>
                  <a:off x="1326" y="3455"/>
                  <a:ext cx="38" cy="36"/>
                </a:xfrm>
                <a:custGeom>
                  <a:avLst/>
                  <a:gdLst>
                    <a:gd name="T0" fmla="*/ 38 w 38"/>
                    <a:gd name="T1" fmla="*/ 27 h 36"/>
                    <a:gd name="T2" fmla="*/ 7 w 38"/>
                    <a:gd name="T3" fmla="*/ 0 h 36"/>
                    <a:gd name="T4" fmla="*/ 0 w 38"/>
                    <a:gd name="T5" fmla="*/ 8 h 36"/>
                    <a:gd name="T6" fmla="*/ 31 w 38"/>
                    <a:gd name="T7" fmla="*/ 36 h 36"/>
                    <a:gd name="T8" fmla="*/ 38 w 38"/>
                    <a:gd name="T9" fmla="*/ 2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6">
                      <a:moveTo>
                        <a:pt x="38" y="27"/>
                      </a:moveTo>
                      <a:lnTo>
                        <a:pt x="7" y="0"/>
                      </a:lnTo>
                      <a:lnTo>
                        <a:pt x="0" y="8"/>
                      </a:lnTo>
                      <a:lnTo>
                        <a:pt x="31" y="36"/>
                      </a:lnTo>
                      <a:lnTo>
                        <a:pt x="38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8" name="Freeform 116"/>
                <p:cNvSpPr>
                  <a:spLocks/>
                </p:cNvSpPr>
                <p:nvPr/>
              </p:nvSpPr>
              <p:spPr bwMode="auto">
                <a:xfrm>
                  <a:off x="1310" y="3443"/>
                  <a:ext cx="14" cy="13"/>
                </a:xfrm>
                <a:custGeom>
                  <a:avLst/>
                  <a:gdLst>
                    <a:gd name="T0" fmla="*/ 14 w 14"/>
                    <a:gd name="T1" fmla="*/ 6 h 13"/>
                    <a:gd name="T2" fmla="*/ 7 w 14"/>
                    <a:gd name="T3" fmla="*/ 0 h 13"/>
                    <a:gd name="T4" fmla="*/ 0 w 14"/>
                    <a:gd name="T5" fmla="*/ 6 h 13"/>
                    <a:gd name="T6" fmla="*/ 7 w 14"/>
                    <a:gd name="T7" fmla="*/ 13 h 13"/>
                    <a:gd name="T8" fmla="*/ 14 w 14"/>
                    <a:gd name="T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14" y="6"/>
                      </a:moveTo>
                      <a:lnTo>
                        <a:pt x="7" y="0"/>
                      </a:lnTo>
                      <a:lnTo>
                        <a:pt x="0" y="6"/>
                      </a:lnTo>
                      <a:lnTo>
                        <a:pt x="7" y="13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49" name="Freeform 117"/>
                <p:cNvSpPr>
                  <a:spLocks/>
                </p:cNvSpPr>
                <p:nvPr/>
              </p:nvSpPr>
              <p:spPr bwMode="auto">
                <a:xfrm>
                  <a:off x="1298" y="3397"/>
                  <a:ext cx="12" cy="46"/>
                </a:xfrm>
                <a:custGeom>
                  <a:avLst/>
                  <a:gdLst>
                    <a:gd name="T0" fmla="*/ 10 w 12"/>
                    <a:gd name="T1" fmla="*/ 39 h 46"/>
                    <a:gd name="T2" fmla="*/ 12 w 12"/>
                    <a:gd name="T3" fmla="*/ 40 h 46"/>
                    <a:gd name="T4" fmla="*/ 10 w 12"/>
                    <a:gd name="T5" fmla="*/ 0 h 46"/>
                    <a:gd name="T6" fmla="*/ 0 w 12"/>
                    <a:gd name="T7" fmla="*/ 0 h 46"/>
                    <a:gd name="T8" fmla="*/ 1 w 12"/>
                    <a:gd name="T9" fmla="*/ 44 h 46"/>
                    <a:gd name="T10" fmla="*/ 3 w 12"/>
                    <a:gd name="T11" fmla="*/ 46 h 46"/>
                    <a:gd name="T12" fmla="*/ 10 w 12"/>
                    <a:gd name="T13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6">
                      <a:moveTo>
                        <a:pt x="10" y="39"/>
                      </a:moveTo>
                      <a:lnTo>
                        <a:pt x="12" y="40"/>
                      </a:lnTo>
                      <a:lnTo>
                        <a:pt x="10" y="0"/>
                      </a:lnTo>
                      <a:lnTo>
                        <a:pt x="0" y="0"/>
                      </a:lnTo>
                      <a:lnTo>
                        <a:pt x="1" y="44"/>
                      </a:lnTo>
                      <a:lnTo>
                        <a:pt x="3" y="46"/>
                      </a:lnTo>
                      <a:lnTo>
                        <a:pt x="1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0" name="Rectangle 118"/>
                <p:cNvSpPr>
                  <a:spLocks noChangeArrowheads="1"/>
                </p:cNvSpPr>
                <p:nvPr/>
              </p:nvSpPr>
              <p:spPr bwMode="auto">
                <a:xfrm>
                  <a:off x="1298" y="3377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1" name="Freeform 119"/>
                <p:cNvSpPr>
                  <a:spLocks/>
                </p:cNvSpPr>
                <p:nvPr/>
              </p:nvSpPr>
              <p:spPr bwMode="auto">
                <a:xfrm>
                  <a:off x="1294" y="3325"/>
                  <a:ext cx="12" cy="41"/>
                </a:xfrm>
                <a:custGeom>
                  <a:avLst/>
                  <a:gdLst>
                    <a:gd name="T0" fmla="*/ 12 w 12"/>
                    <a:gd name="T1" fmla="*/ 41 h 41"/>
                    <a:gd name="T2" fmla="*/ 11 w 12"/>
                    <a:gd name="T3" fmla="*/ 0 h 41"/>
                    <a:gd name="T4" fmla="*/ 0 w 12"/>
                    <a:gd name="T5" fmla="*/ 0 h 41"/>
                    <a:gd name="T6" fmla="*/ 2 w 12"/>
                    <a:gd name="T7" fmla="*/ 41 h 41"/>
                    <a:gd name="T8" fmla="*/ 12 w 12"/>
                    <a:gd name="T9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1">
                      <a:moveTo>
                        <a:pt x="12" y="41"/>
                      </a:moveTo>
                      <a:lnTo>
                        <a:pt x="11" y="0"/>
                      </a:lnTo>
                      <a:lnTo>
                        <a:pt x="0" y="0"/>
                      </a:lnTo>
                      <a:lnTo>
                        <a:pt x="2" y="41"/>
                      </a:lnTo>
                      <a:lnTo>
                        <a:pt x="12" y="4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2" name="Rectangle 120"/>
                <p:cNvSpPr>
                  <a:spLocks noChangeArrowheads="1"/>
                </p:cNvSpPr>
                <p:nvPr/>
              </p:nvSpPr>
              <p:spPr bwMode="auto">
                <a:xfrm>
                  <a:off x="1294" y="3304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3" name="Freeform 121"/>
                <p:cNvSpPr>
                  <a:spLocks/>
                </p:cNvSpPr>
                <p:nvPr/>
              </p:nvSpPr>
              <p:spPr bwMode="auto">
                <a:xfrm>
                  <a:off x="1292" y="3260"/>
                  <a:ext cx="20" cy="33"/>
                </a:xfrm>
                <a:custGeom>
                  <a:avLst/>
                  <a:gdLst>
                    <a:gd name="T0" fmla="*/ 13 w 20"/>
                    <a:gd name="T1" fmla="*/ 33 h 33"/>
                    <a:gd name="T2" fmla="*/ 11 w 20"/>
                    <a:gd name="T3" fmla="*/ 11 h 33"/>
                    <a:gd name="T4" fmla="*/ 20 w 20"/>
                    <a:gd name="T5" fmla="*/ 11 h 33"/>
                    <a:gd name="T6" fmla="*/ 20 w 20"/>
                    <a:gd name="T7" fmla="*/ 0 h 33"/>
                    <a:gd name="T8" fmla="*/ 0 w 20"/>
                    <a:gd name="T9" fmla="*/ 0 h 33"/>
                    <a:gd name="T10" fmla="*/ 2 w 20"/>
                    <a:gd name="T11" fmla="*/ 33 h 33"/>
                    <a:gd name="T12" fmla="*/ 13 w 20"/>
                    <a:gd name="T1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33">
                      <a:moveTo>
                        <a:pt x="13" y="33"/>
                      </a:moveTo>
                      <a:lnTo>
                        <a:pt x="11" y="11"/>
                      </a:lnTo>
                      <a:lnTo>
                        <a:pt x="20" y="11"/>
                      </a:lnTo>
                      <a:lnTo>
                        <a:pt x="20" y="0"/>
                      </a:lnTo>
                      <a:lnTo>
                        <a:pt x="0" y="0"/>
                      </a:lnTo>
                      <a:lnTo>
                        <a:pt x="2" y="33"/>
                      </a:lnTo>
                      <a:lnTo>
                        <a:pt x="13" y="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4" name="Rectangle 122"/>
                <p:cNvSpPr>
                  <a:spLocks noChangeArrowheads="1"/>
                </p:cNvSpPr>
                <p:nvPr/>
              </p:nvSpPr>
              <p:spPr bwMode="auto">
                <a:xfrm>
                  <a:off x="1322" y="3260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5" name="Rectangle 123"/>
                <p:cNvSpPr>
                  <a:spLocks noChangeArrowheads="1"/>
                </p:cNvSpPr>
                <p:nvPr/>
              </p:nvSpPr>
              <p:spPr bwMode="auto">
                <a:xfrm>
                  <a:off x="1343" y="3260"/>
                  <a:ext cx="43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6" name="Rectangle 124"/>
                <p:cNvSpPr>
                  <a:spLocks noChangeArrowheads="1"/>
                </p:cNvSpPr>
                <p:nvPr/>
              </p:nvSpPr>
              <p:spPr bwMode="auto">
                <a:xfrm>
                  <a:off x="1396" y="3260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7" name="Rectangle 125"/>
                <p:cNvSpPr>
                  <a:spLocks noChangeArrowheads="1"/>
                </p:cNvSpPr>
                <p:nvPr/>
              </p:nvSpPr>
              <p:spPr bwMode="auto">
                <a:xfrm>
                  <a:off x="1417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8" name="Rectangle 126"/>
                <p:cNvSpPr>
                  <a:spLocks noChangeArrowheads="1"/>
                </p:cNvSpPr>
                <p:nvPr/>
              </p:nvSpPr>
              <p:spPr bwMode="auto">
                <a:xfrm>
                  <a:off x="1470" y="3260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59" name="Rectangle 127"/>
                <p:cNvSpPr>
                  <a:spLocks noChangeArrowheads="1"/>
                </p:cNvSpPr>
                <p:nvPr/>
              </p:nvSpPr>
              <p:spPr bwMode="auto">
                <a:xfrm>
                  <a:off x="1491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0" name="Rectangle 128"/>
                <p:cNvSpPr>
                  <a:spLocks noChangeArrowheads="1"/>
                </p:cNvSpPr>
                <p:nvPr/>
              </p:nvSpPr>
              <p:spPr bwMode="auto">
                <a:xfrm>
                  <a:off x="1544" y="3260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1" name="Rectangle 129"/>
                <p:cNvSpPr>
                  <a:spLocks noChangeArrowheads="1"/>
                </p:cNvSpPr>
                <p:nvPr/>
              </p:nvSpPr>
              <p:spPr bwMode="auto">
                <a:xfrm>
                  <a:off x="1565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2" name="Rectangle 130"/>
                <p:cNvSpPr>
                  <a:spLocks noChangeArrowheads="1"/>
                </p:cNvSpPr>
                <p:nvPr/>
              </p:nvSpPr>
              <p:spPr bwMode="auto">
                <a:xfrm>
                  <a:off x="1617" y="3260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3" name="Rectangle 131"/>
                <p:cNvSpPr>
                  <a:spLocks noChangeArrowheads="1"/>
                </p:cNvSpPr>
                <p:nvPr/>
              </p:nvSpPr>
              <p:spPr bwMode="auto">
                <a:xfrm>
                  <a:off x="1639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4" name="Rectangle 132"/>
                <p:cNvSpPr>
                  <a:spLocks noChangeArrowheads="1"/>
                </p:cNvSpPr>
                <p:nvPr/>
              </p:nvSpPr>
              <p:spPr bwMode="auto">
                <a:xfrm>
                  <a:off x="1691" y="3260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5" name="Rectangle 133"/>
                <p:cNvSpPr>
                  <a:spLocks noChangeArrowheads="1"/>
                </p:cNvSpPr>
                <p:nvPr/>
              </p:nvSpPr>
              <p:spPr bwMode="auto">
                <a:xfrm>
                  <a:off x="1712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6" name="Rectangle 134"/>
                <p:cNvSpPr>
                  <a:spLocks noChangeArrowheads="1"/>
                </p:cNvSpPr>
                <p:nvPr/>
              </p:nvSpPr>
              <p:spPr bwMode="auto">
                <a:xfrm>
                  <a:off x="1765" y="3260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7" name="Rectangle 135"/>
                <p:cNvSpPr>
                  <a:spLocks noChangeArrowheads="1"/>
                </p:cNvSpPr>
                <p:nvPr/>
              </p:nvSpPr>
              <p:spPr bwMode="auto">
                <a:xfrm>
                  <a:off x="1786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8" name="Rectangle 136"/>
                <p:cNvSpPr>
                  <a:spLocks noChangeArrowheads="1"/>
                </p:cNvSpPr>
                <p:nvPr/>
              </p:nvSpPr>
              <p:spPr bwMode="auto">
                <a:xfrm>
                  <a:off x="1839" y="3260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69" name="Rectangle 137"/>
                <p:cNvSpPr>
                  <a:spLocks noChangeArrowheads="1"/>
                </p:cNvSpPr>
                <p:nvPr/>
              </p:nvSpPr>
              <p:spPr bwMode="auto">
                <a:xfrm>
                  <a:off x="1860" y="3260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0" name="Rectangle 138"/>
                <p:cNvSpPr>
                  <a:spLocks noChangeArrowheads="1"/>
                </p:cNvSpPr>
                <p:nvPr/>
              </p:nvSpPr>
              <p:spPr bwMode="auto">
                <a:xfrm>
                  <a:off x="1913" y="3260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1" name="Rectangle 139"/>
                <p:cNvSpPr>
                  <a:spLocks noChangeArrowheads="1"/>
                </p:cNvSpPr>
                <p:nvPr/>
              </p:nvSpPr>
              <p:spPr bwMode="auto">
                <a:xfrm>
                  <a:off x="1934" y="3260"/>
                  <a:ext cx="38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2" name="Rectangle 140"/>
                <p:cNvSpPr>
                  <a:spLocks noChangeArrowheads="1"/>
                </p:cNvSpPr>
                <p:nvPr/>
              </p:nvSpPr>
              <p:spPr bwMode="auto">
                <a:xfrm rot="16200000">
                  <a:off x="2086" y="2894"/>
                  <a:ext cx="202" cy="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2000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773" name="Rectangle 141"/>
                <p:cNvSpPr>
                  <a:spLocks noChangeArrowheads="1"/>
                </p:cNvSpPr>
                <p:nvPr/>
              </p:nvSpPr>
              <p:spPr bwMode="auto">
                <a:xfrm rot="16200000">
                  <a:off x="965" y="2924"/>
                  <a:ext cx="202" cy="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9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1750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774" name="Rectangle 142"/>
                <p:cNvSpPr>
                  <a:spLocks noChangeArrowheads="1"/>
                </p:cNvSpPr>
                <p:nvPr/>
              </p:nvSpPr>
              <p:spPr bwMode="auto">
                <a:xfrm rot="16200000">
                  <a:off x="4045" y="2938"/>
                  <a:ext cx="202" cy="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9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2000</a:t>
                  </a:r>
                  <a:endParaRPr kumimoji="0" lang="ko-KR" altLang="ko-K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87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1979" y="3503"/>
                  <a:ext cx="223" cy="15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6" name="Rectangle 144"/>
                <p:cNvSpPr>
                  <a:spLocks noChangeArrowheads="1"/>
                </p:cNvSpPr>
                <p:nvPr/>
              </p:nvSpPr>
              <p:spPr bwMode="auto">
                <a:xfrm>
                  <a:off x="1974" y="3503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7" name="Rectangle 145"/>
                <p:cNvSpPr>
                  <a:spLocks noChangeArrowheads="1"/>
                </p:cNvSpPr>
                <p:nvPr/>
              </p:nvSpPr>
              <p:spPr bwMode="auto">
                <a:xfrm>
                  <a:off x="1974" y="3555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8" name="Rectangle 146"/>
                <p:cNvSpPr>
                  <a:spLocks noChangeArrowheads="1"/>
                </p:cNvSpPr>
                <p:nvPr/>
              </p:nvSpPr>
              <p:spPr bwMode="auto">
                <a:xfrm>
                  <a:off x="1974" y="3576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79" name="Rectangle 147"/>
                <p:cNvSpPr>
                  <a:spLocks noChangeArrowheads="1"/>
                </p:cNvSpPr>
                <p:nvPr/>
              </p:nvSpPr>
              <p:spPr bwMode="auto">
                <a:xfrm>
                  <a:off x="1974" y="3628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0" name="Freeform 148"/>
                <p:cNvSpPr>
                  <a:spLocks/>
                </p:cNvSpPr>
                <p:nvPr/>
              </p:nvSpPr>
              <p:spPr bwMode="auto">
                <a:xfrm>
                  <a:off x="1974" y="3649"/>
                  <a:ext cx="39" cy="14"/>
                </a:xfrm>
                <a:custGeom>
                  <a:avLst/>
                  <a:gdLst>
                    <a:gd name="T0" fmla="*/ 0 w 39"/>
                    <a:gd name="T1" fmla="*/ 0 h 14"/>
                    <a:gd name="T2" fmla="*/ 0 w 39"/>
                    <a:gd name="T3" fmla="*/ 14 h 14"/>
                    <a:gd name="T4" fmla="*/ 39 w 39"/>
                    <a:gd name="T5" fmla="*/ 14 h 14"/>
                    <a:gd name="T6" fmla="*/ 39 w 39"/>
                    <a:gd name="T7" fmla="*/ 3 h 14"/>
                    <a:gd name="T8" fmla="*/ 11 w 39"/>
                    <a:gd name="T9" fmla="*/ 3 h 14"/>
                    <a:gd name="T10" fmla="*/ 11 w 39"/>
                    <a:gd name="T11" fmla="*/ 0 h 14"/>
                    <a:gd name="T12" fmla="*/ 0 w 3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4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9" y="14"/>
                      </a:lnTo>
                      <a:lnTo>
                        <a:pt x="39" y="3"/>
                      </a:lnTo>
                      <a:lnTo>
                        <a:pt x="11" y="3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1" name="Rectangle 149"/>
                <p:cNvSpPr>
                  <a:spLocks noChangeArrowheads="1"/>
                </p:cNvSpPr>
                <p:nvPr/>
              </p:nvSpPr>
              <p:spPr bwMode="auto">
                <a:xfrm>
                  <a:off x="2023" y="3652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2" name="Rectangle 150"/>
                <p:cNvSpPr>
                  <a:spLocks noChangeArrowheads="1"/>
                </p:cNvSpPr>
                <p:nvPr/>
              </p:nvSpPr>
              <p:spPr bwMode="auto">
                <a:xfrm>
                  <a:off x="2044" y="3652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3" name="Rectangle 151"/>
                <p:cNvSpPr>
                  <a:spLocks noChangeArrowheads="1"/>
                </p:cNvSpPr>
                <p:nvPr/>
              </p:nvSpPr>
              <p:spPr bwMode="auto">
                <a:xfrm>
                  <a:off x="2097" y="3652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4" name="Rectangle 152"/>
                <p:cNvSpPr>
                  <a:spLocks noChangeArrowheads="1"/>
                </p:cNvSpPr>
                <p:nvPr/>
              </p:nvSpPr>
              <p:spPr bwMode="auto">
                <a:xfrm>
                  <a:off x="2118" y="3652"/>
                  <a:ext cx="42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5" name="Rectangle 153"/>
                <p:cNvSpPr>
                  <a:spLocks noChangeArrowheads="1"/>
                </p:cNvSpPr>
                <p:nvPr/>
              </p:nvSpPr>
              <p:spPr bwMode="auto">
                <a:xfrm>
                  <a:off x="2171" y="3652"/>
                  <a:ext cx="10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6" name="Freeform 154"/>
                <p:cNvSpPr>
                  <a:spLocks/>
                </p:cNvSpPr>
                <p:nvPr/>
              </p:nvSpPr>
              <p:spPr bwMode="auto">
                <a:xfrm>
                  <a:off x="2192" y="3625"/>
                  <a:ext cx="14" cy="38"/>
                </a:xfrm>
                <a:custGeom>
                  <a:avLst/>
                  <a:gdLst>
                    <a:gd name="T0" fmla="*/ 0 w 14"/>
                    <a:gd name="T1" fmla="*/ 38 h 38"/>
                    <a:gd name="T2" fmla="*/ 14 w 14"/>
                    <a:gd name="T3" fmla="*/ 38 h 38"/>
                    <a:gd name="T4" fmla="*/ 14 w 14"/>
                    <a:gd name="T5" fmla="*/ 0 h 38"/>
                    <a:gd name="T6" fmla="*/ 3 w 14"/>
                    <a:gd name="T7" fmla="*/ 0 h 38"/>
                    <a:gd name="T8" fmla="*/ 3 w 14"/>
                    <a:gd name="T9" fmla="*/ 27 h 38"/>
                    <a:gd name="T10" fmla="*/ 0 w 14"/>
                    <a:gd name="T11" fmla="*/ 27 h 38"/>
                    <a:gd name="T12" fmla="*/ 0 w 14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38">
                      <a:moveTo>
                        <a:pt x="0" y="38"/>
                      </a:moveTo>
                      <a:lnTo>
                        <a:pt x="14" y="38"/>
                      </a:lnTo>
                      <a:lnTo>
                        <a:pt x="14" y="0"/>
                      </a:lnTo>
                      <a:lnTo>
                        <a:pt x="3" y="0"/>
                      </a:lnTo>
                      <a:lnTo>
                        <a:pt x="3" y="27"/>
                      </a:lnTo>
                      <a:lnTo>
                        <a:pt x="0" y="27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195" y="3604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8" name="Rectangle 156"/>
                <p:cNvSpPr>
                  <a:spLocks noChangeArrowheads="1"/>
                </p:cNvSpPr>
                <p:nvPr/>
              </p:nvSpPr>
              <p:spPr bwMode="auto">
                <a:xfrm>
                  <a:off x="2195" y="3552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89" name="Rectangle 157"/>
                <p:cNvSpPr>
                  <a:spLocks noChangeArrowheads="1"/>
                </p:cNvSpPr>
                <p:nvPr/>
              </p:nvSpPr>
              <p:spPr bwMode="auto">
                <a:xfrm>
                  <a:off x="2195" y="3531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0" name="Freeform 158"/>
                <p:cNvSpPr>
                  <a:spLocks/>
                </p:cNvSpPr>
                <p:nvPr/>
              </p:nvSpPr>
              <p:spPr bwMode="auto">
                <a:xfrm>
                  <a:off x="2176" y="3498"/>
                  <a:ext cx="30" cy="23"/>
                </a:xfrm>
                <a:custGeom>
                  <a:avLst/>
                  <a:gdLst>
                    <a:gd name="T0" fmla="*/ 30 w 30"/>
                    <a:gd name="T1" fmla="*/ 23 h 23"/>
                    <a:gd name="T2" fmla="*/ 30 w 30"/>
                    <a:gd name="T3" fmla="*/ 0 h 23"/>
                    <a:gd name="T4" fmla="*/ 0 w 30"/>
                    <a:gd name="T5" fmla="*/ 0 h 23"/>
                    <a:gd name="T6" fmla="*/ 0 w 30"/>
                    <a:gd name="T7" fmla="*/ 10 h 23"/>
                    <a:gd name="T8" fmla="*/ 19 w 30"/>
                    <a:gd name="T9" fmla="*/ 10 h 23"/>
                    <a:gd name="T10" fmla="*/ 19 w 30"/>
                    <a:gd name="T11" fmla="*/ 23 h 23"/>
                    <a:gd name="T12" fmla="*/ 30 w 30"/>
                    <a:gd name="T13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3">
                      <a:moveTo>
                        <a:pt x="30" y="23"/>
                      </a:move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10"/>
                      </a:lnTo>
                      <a:lnTo>
                        <a:pt x="19" y="10"/>
                      </a:lnTo>
                      <a:lnTo>
                        <a:pt x="19" y="23"/>
                      </a:lnTo>
                      <a:lnTo>
                        <a:pt x="30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1" name="Rectangle 159"/>
                <p:cNvSpPr>
                  <a:spLocks noChangeArrowheads="1"/>
                </p:cNvSpPr>
                <p:nvPr/>
              </p:nvSpPr>
              <p:spPr bwMode="auto">
                <a:xfrm>
                  <a:off x="2155" y="3498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2" name="Rectangle 160"/>
                <p:cNvSpPr>
                  <a:spLocks noChangeArrowheads="1"/>
                </p:cNvSpPr>
                <p:nvPr/>
              </p:nvSpPr>
              <p:spPr bwMode="auto">
                <a:xfrm>
                  <a:off x="2102" y="3498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3" name="Rectangle 161"/>
                <p:cNvSpPr>
                  <a:spLocks noChangeArrowheads="1"/>
                </p:cNvSpPr>
                <p:nvPr/>
              </p:nvSpPr>
              <p:spPr bwMode="auto">
                <a:xfrm>
                  <a:off x="2081" y="3498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4" name="Rectangle 162"/>
                <p:cNvSpPr>
                  <a:spLocks noChangeArrowheads="1"/>
                </p:cNvSpPr>
                <p:nvPr/>
              </p:nvSpPr>
              <p:spPr bwMode="auto">
                <a:xfrm>
                  <a:off x="2028" y="3498"/>
                  <a:ext cx="43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5" name="Rectangle 163"/>
                <p:cNvSpPr>
                  <a:spLocks noChangeArrowheads="1"/>
                </p:cNvSpPr>
                <p:nvPr/>
              </p:nvSpPr>
              <p:spPr bwMode="auto">
                <a:xfrm>
                  <a:off x="2007" y="3498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6" name="Rectangle 164"/>
                <p:cNvSpPr>
                  <a:spLocks noChangeArrowheads="1"/>
                </p:cNvSpPr>
                <p:nvPr/>
              </p:nvSpPr>
              <p:spPr bwMode="auto">
                <a:xfrm>
                  <a:off x="1979" y="3498"/>
                  <a:ext cx="18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7" name="Rectangle 165"/>
                <p:cNvSpPr>
                  <a:spLocks noChangeArrowheads="1"/>
                </p:cNvSpPr>
                <p:nvPr/>
              </p:nvSpPr>
              <p:spPr bwMode="auto">
                <a:xfrm>
                  <a:off x="3608" y="3278"/>
                  <a:ext cx="669" cy="54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8" name="Rectangle 166"/>
                <p:cNvSpPr>
                  <a:spLocks noChangeArrowheads="1"/>
                </p:cNvSpPr>
                <p:nvPr/>
              </p:nvSpPr>
              <p:spPr bwMode="auto">
                <a:xfrm>
                  <a:off x="3602" y="3278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799" name="Rectangle 167"/>
                <p:cNvSpPr>
                  <a:spLocks noChangeArrowheads="1"/>
                </p:cNvSpPr>
                <p:nvPr/>
              </p:nvSpPr>
              <p:spPr bwMode="auto">
                <a:xfrm>
                  <a:off x="3602" y="3330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0" name="Rectangle 168"/>
                <p:cNvSpPr>
                  <a:spLocks noChangeArrowheads="1"/>
                </p:cNvSpPr>
                <p:nvPr/>
              </p:nvSpPr>
              <p:spPr bwMode="auto">
                <a:xfrm>
                  <a:off x="3602" y="3351"/>
                  <a:ext cx="11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1" name="Rectangle 169"/>
                <p:cNvSpPr>
                  <a:spLocks noChangeArrowheads="1"/>
                </p:cNvSpPr>
                <p:nvPr/>
              </p:nvSpPr>
              <p:spPr bwMode="auto">
                <a:xfrm>
                  <a:off x="3602" y="3403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2" name="Rectangle 170"/>
                <p:cNvSpPr>
                  <a:spLocks noChangeArrowheads="1"/>
                </p:cNvSpPr>
                <p:nvPr/>
              </p:nvSpPr>
              <p:spPr bwMode="auto">
                <a:xfrm>
                  <a:off x="3602" y="3423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3" name="Rectangle 171"/>
                <p:cNvSpPr>
                  <a:spLocks noChangeArrowheads="1"/>
                </p:cNvSpPr>
                <p:nvPr/>
              </p:nvSpPr>
              <p:spPr bwMode="auto">
                <a:xfrm>
                  <a:off x="3602" y="3476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4" name="Rectangle 172"/>
                <p:cNvSpPr>
                  <a:spLocks noChangeArrowheads="1"/>
                </p:cNvSpPr>
                <p:nvPr/>
              </p:nvSpPr>
              <p:spPr bwMode="auto">
                <a:xfrm>
                  <a:off x="3602" y="3496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5" name="Rectangle 173"/>
                <p:cNvSpPr>
                  <a:spLocks noChangeArrowheads="1"/>
                </p:cNvSpPr>
                <p:nvPr/>
              </p:nvSpPr>
              <p:spPr bwMode="auto">
                <a:xfrm>
                  <a:off x="3602" y="3548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6" name="Rectangle 174"/>
                <p:cNvSpPr>
                  <a:spLocks noChangeArrowheads="1"/>
                </p:cNvSpPr>
                <p:nvPr/>
              </p:nvSpPr>
              <p:spPr bwMode="auto">
                <a:xfrm>
                  <a:off x="3602" y="3569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7" name="Rectangle 175"/>
                <p:cNvSpPr>
                  <a:spLocks noChangeArrowheads="1"/>
                </p:cNvSpPr>
                <p:nvPr/>
              </p:nvSpPr>
              <p:spPr bwMode="auto">
                <a:xfrm>
                  <a:off x="3602" y="3621"/>
                  <a:ext cx="11" cy="1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8" name="Rectangle 176"/>
                <p:cNvSpPr>
                  <a:spLocks noChangeArrowheads="1"/>
                </p:cNvSpPr>
                <p:nvPr/>
              </p:nvSpPr>
              <p:spPr bwMode="auto">
                <a:xfrm>
                  <a:off x="3602" y="3642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09" name="Rectangle 177"/>
                <p:cNvSpPr>
                  <a:spLocks noChangeArrowheads="1"/>
                </p:cNvSpPr>
                <p:nvPr/>
              </p:nvSpPr>
              <p:spPr bwMode="auto">
                <a:xfrm>
                  <a:off x="3602" y="3694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0" name="Rectangle 178"/>
                <p:cNvSpPr>
                  <a:spLocks noChangeArrowheads="1"/>
                </p:cNvSpPr>
                <p:nvPr/>
              </p:nvSpPr>
              <p:spPr bwMode="auto">
                <a:xfrm>
                  <a:off x="3602" y="3715"/>
                  <a:ext cx="11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1" name="Rectangle 179"/>
                <p:cNvSpPr>
                  <a:spLocks noChangeArrowheads="1"/>
                </p:cNvSpPr>
                <p:nvPr/>
              </p:nvSpPr>
              <p:spPr bwMode="auto">
                <a:xfrm>
                  <a:off x="3602" y="3767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2" name="Freeform 180"/>
                <p:cNvSpPr>
                  <a:spLocks/>
                </p:cNvSpPr>
                <p:nvPr/>
              </p:nvSpPr>
              <p:spPr bwMode="auto">
                <a:xfrm>
                  <a:off x="3602" y="3788"/>
                  <a:ext cx="11" cy="41"/>
                </a:xfrm>
                <a:custGeom>
                  <a:avLst/>
                  <a:gdLst>
                    <a:gd name="T0" fmla="*/ 0 w 11"/>
                    <a:gd name="T1" fmla="*/ 0 h 41"/>
                    <a:gd name="T2" fmla="*/ 0 w 11"/>
                    <a:gd name="T3" fmla="*/ 41 h 41"/>
                    <a:gd name="T4" fmla="*/ 11 w 11"/>
                    <a:gd name="T5" fmla="*/ 41 h 41"/>
                    <a:gd name="T6" fmla="*/ 11 w 11"/>
                    <a:gd name="T7" fmla="*/ 31 h 41"/>
                    <a:gd name="T8" fmla="*/ 9 w 11"/>
                    <a:gd name="T9" fmla="*/ 34 h 41"/>
                    <a:gd name="T10" fmla="*/ 11 w 11"/>
                    <a:gd name="T11" fmla="*/ 0 h 41"/>
                    <a:gd name="T12" fmla="*/ 0 w 11"/>
                    <a:gd name="T13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41">
                      <a:moveTo>
                        <a:pt x="0" y="0"/>
                      </a:moveTo>
                      <a:lnTo>
                        <a:pt x="0" y="41"/>
                      </a:lnTo>
                      <a:lnTo>
                        <a:pt x="11" y="41"/>
                      </a:lnTo>
                      <a:lnTo>
                        <a:pt x="11" y="31"/>
                      </a:lnTo>
                      <a:lnTo>
                        <a:pt x="9" y="34"/>
                      </a:lnTo>
                      <a:lnTo>
                        <a:pt x="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3" name="Rectangle 181"/>
                <p:cNvSpPr>
                  <a:spLocks noChangeArrowheads="1"/>
                </p:cNvSpPr>
                <p:nvPr/>
              </p:nvSpPr>
              <p:spPr bwMode="auto">
                <a:xfrm>
                  <a:off x="3624" y="381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4" name="Rectangle 182"/>
                <p:cNvSpPr>
                  <a:spLocks noChangeArrowheads="1"/>
                </p:cNvSpPr>
                <p:nvPr/>
              </p:nvSpPr>
              <p:spPr bwMode="auto">
                <a:xfrm>
                  <a:off x="3645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5" name="Rectangle 183"/>
                <p:cNvSpPr>
                  <a:spLocks noChangeArrowheads="1"/>
                </p:cNvSpPr>
                <p:nvPr/>
              </p:nvSpPr>
              <p:spPr bwMode="auto">
                <a:xfrm>
                  <a:off x="3697" y="3819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6" name="Rectangle 184"/>
                <p:cNvSpPr>
                  <a:spLocks noChangeArrowheads="1"/>
                </p:cNvSpPr>
                <p:nvPr/>
              </p:nvSpPr>
              <p:spPr bwMode="auto">
                <a:xfrm>
                  <a:off x="3718" y="3819"/>
                  <a:ext cx="43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7" name="Rectangle 185"/>
                <p:cNvSpPr>
                  <a:spLocks noChangeArrowheads="1"/>
                </p:cNvSpPr>
                <p:nvPr/>
              </p:nvSpPr>
              <p:spPr bwMode="auto">
                <a:xfrm>
                  <a:off x="3771" y="3819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8" name="Rectangle 186"/>
                <p:cNvSpPr>
                  <a:spLocks noChangeArrowheads="1"/>
                </p:cNvSpPr>
                <p:nvPr/>
              </p:nvSpPr>
              <p:spPr bwMode="auto">
                <a:xfrm>
                  <a:off x="3792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19" name="Rectangle 187"/>
                <p:cNvSpPr>
                  <a:spLocks noChangeArrowheads="1"/>
                </p:cNvSpPr>
                <p:nvPr/>
              </p:nvSpPr>
              <p:spPr bwMode="auto">
                <a:xfrm>
                  <a:off x="3845" y="381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0" name="Rectangle 188"/>
                <p:cNvSpPr>
                  <a:spLocks noChangeArrowheads="1"/>
                </p:cNvSpPr>
                <p:nvPr/>
              </p:nvSpPr>
              <p:spPr bwMode="auto">
                <a:xfrm>
                  <a:off x="3866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1" name="Rectangle 189"/>
                <p:cNvSpPr>
                  <a:spLocks noChangeArrowheads="1"/>
                </p:cNvSpPr>
                <p:nvPr/>
              </p:nvSpPr>
              <p:spPr bwMode="auto">
                <a:xfrm>
                  <a:off x="3919" y="381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2" name="Rectangle 190"/>
                <p:cNvSpPr>
                  <a:spLocks noChangeArrowheads="1"/>
                </p:cNvSpPr>
                <p:nvPr/>
              </p:nvSpPr>
              <p:spPr bwMode="auto">
                <a:xfrm>
                  <a:off x="3940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3" name="Rectangle 191"/>
                <p:cNvSpPr>
                  <a:spLocks noChangeArrowheads="1"/>
                </p:cNvSpPr>
                <p:nvPr/>
              </p:nvSpPr>
              <p:spPr bwMode="auto">
                <a:xfrm>
                  <a:off x="3992" y="3819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4" name="Rectangle 192"/>
                <p:cNvSpPr>
                  <a:spLocks noChangeArrowheads="1"/>
                </p:cNvSpPr>
                <p:nvPr/>
              </p:nvSpPr>
              <p:spPr bwMode="auto">
                <a:xfrm>
                  <a:off x="4013" y="3819"/>
                  <a:ext cx="43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5" name="Rectangle 193"/>
                <p:cNvSpPr>
                  <a:spLocks noChangeArrowheads="1"/>
                </p:cNvSpPr>
                <p:nvPr/>
              </p:nvSpPr>
              <p:spPr bwMode="auto">
                <a:xfrm>
                  <a:off x="4066" y="3819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6" name="Rectangle 194"/>
                <p:cNvSpPr>
                  <a:spLocks noChangeArrowheads="1"/>
                </p:cNvSpPr>
                <p:nvPr/>
              </p:nvSpPr>
              <p:spPr bwMode="auto">
                <a:xfrm>
                  <a:off x="4087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7" name="Rectangle 195"/>
                <p:cNvSpPr>
                  <a:spLocks noChangeArrowheads="1"/>
                </p:cNvSpPr>
                <p:nvPr/>
              </p:nvSpPr>
              <p:spPr bwMode="auto">
                <a:xfrm>
                  <a:off x="4140" y="3819"/>
                  <a:ext cx="11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8" name="Rectangle 196"/>
                <p:cNvSpPr>
                  <a:spLocks noChangeArrowheads="1"/>
                </p:cNvSpPr>
                <p:nvPr/>
              </p:nvSpPr>
              <p:spPr bwMode="auto">
                <a:xfrm>
                  <a:off x="4161" y="3819"/>
                  <a:ext cx="42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29" name="Rectangle 197"/>
                <p:cNvSpPr>
                  <a:spLocks noChangeArrowheads="1"/>
                </p:cNvSpPr>
                <p:nvPr/>
              </p:nvSpPr>
              <p:spPr bwMode="auto">
                <a:xfrm>
                  <a:off x="4214" y="381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0" name="Freeform 198"/>
                <p:cNvSpPr>
                  <a:spLocks/>
                </p:cNvSpPr>
                <p:nvPr/>
              </p:nvSpPr>
              <p:spPr bwMode="auto">
                <a:xfrm>
                  <a:off x="4235" y="3819"/>
                  <a:ext cx="45" cy="10"/>
                </a:xfrm>
                <a:custGeom>
                  <a:avLst/>
                  <a:gdLst>
                    <a:gd name="T0" fmla="*/ 0 w 45"/>
                    <a:gd name="T1" fmla="*/ 10 h 10"/>
                    <a:gd name="T2" fmla="*/ 45 w 45"/>
                    <a:gd name="T3" fmla="*/ 10 h 10"/>
                    <a:gd name="T4" fmla="*/ 45 w 45"/>
                    <a:gd name="T5" fmla="*/ 3 h 10"/>
                    <a:gd name="T6" fmla="*/ 35 w 45"/>
                    <a:gd name="T7" fmla="*/ 3 h 10"/>
                    <a:gd name="T8" fmla="*/ 38 w 45"/>
                    <a:gd name="T9" fmla="*/ 3 h 10"/>
                    <a:gd name="T10" fmla="*/ 0 w 45"/>
                    <a:gd name="T11" fmla="*/ 0 h 10"/>
                    <a:gd name="T12" fmla="*/ 0 w 45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0">
                      <a:moveTo>
                        <a:pt x="0" y="10"/>
                      </a:moveTo>
                      <a:lnTo>
                        <a:pt x="45" y="10"/>
                      </a:lnTo>
                      <a:lnTo>
                        <a:pt x="45" y="3"/>
                      </a:lnTo>
                      <a:lnTo>
                        <a:pt x="35" y="3"/>
                      </a:lnTo>
                      <a:lnTo>
                        <a:pt x="38" y="3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1" name="Rectangle 199"/>
                <p:cNvSpPr>
                  <a:spLocks noChangeArrowheads="1"/>
                </p:cNvSpPr>
                <p:nvPr/>
              </p:nvSpPr>
              <p:spPr bwMode="auto">
                <a:xfrm>
                  <a:off x="4270" y="3802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2" name="Rectangle 200"/>
                <p:cNvSpPr>
                  <a:spLocks noChangeArrowheads="1"/>
                </p:cNvSpPr>
                <p:nvPr/>
              </p:nvSpPr>
              <p:spPr bwMode="auto">
                <a:xfrm>
                  <a:off x="4270" y="3750"/>
                  <a:ext cx="10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3" name="Rectangle 201"/>
                <p:cNvSpPr>
                  <a:spLocks noChangeArrowheads="1"/>
                </p:cNvSpPr>
                <p:nvPr/>
              </p:nvSpPr>
              <p:spPr bwMode="auto">
                <a:xfrm>
                  <a:off x="4270" y="3729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4" name="Rectangle 202"/>
                <p:cNvSpPr>
                  <a:spLocks noChangeArrowheads="1"/>
                </p:cNvSpPr>
                <p:nvPr/>
              </p:nvSpPr>
              <p:spPr bwMode="auto">
                <a:xfrm>
                  <a:off x="4270" y="3677"/>
                  <a:ext cx="10" cy="41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5" name="Rectangle 203"/>
                <p:cNvSpPr>
                  <a:spLocks noChangeArrowheads="1"/>
                </p:cNvSpPr>
                <p:nvPr/>
              </p:nvSpPr>
              <p:spPr bwMode="auto">
                <a:xfrm>
                  <a:off x="4270" y="3656"/>
                  <a:ext cx="10" cy="1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8836" name="Rectangle 204"/>
                <p:cNvSpPr>
                  <a:spLocks noChangeArrowheads="1"/>
                </p:cNvSpPr>
                <p:nvPr/>
              </p:nvSpPr>
              <p:spPr bwMode="auto">
                <a:xfrm>
                  <a:off x="4270" y="3604"/>
                  <a:ext cx="10" cy="4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8" name="Rectangle 206"/>
              <p:cNvSpPr>
                <a:spLocks noChangeArrowheads="1"/>
              </p:cNvSpPr>
              <p:nvPr/>
            </p:nvSpPr>
            <p:spPr bwMode="auto">
              <a:xfrm>
                <a:off x="4270" y="358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Rectangle 207"/>
              <p:cNvSpPr>
                <a:spLocks noChangeArrowheads="1"/>
              </p:cNvSpPr>
              <p:nvPr/>
            </p:nvSpPr>
            <p:spPr bwMode="auto">
              <a:xfrm>
                <a:off x="4270" y="3531"/>
                <a:ext cx="10" cy="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Rectangle 208"/>
              <p:cNvSpPr>
                <a:spLocks noChangeArrowheads="1"/>
              </p:cNvSpPr>
              <p:nvPr/>
            </p:nvSpPr>
            <p:spPr bwMode="auto">
              <a:xfrm>
                <a:off x="4270" y="3510"/>
                <a:ext cx="10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Rectangle 209"/>
              <p:cNvSpPr>
                <a:spLocks noChangeArrowheads="1"/>
              </p:cNvSpPr>
              <p:nvPr/>
            </p:nvSpPr>
            <p:spPr bwMode="auto">
              <a:xfrm>
                <a:off x="4270" y="3458"/>
                <a:ext cx="10" cy="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Rectangle 210"/>
              <p:cNvSpPr>
                <a:spLocks noChangeArrowheads="1"/>
              </p:cNvSpPr>
              <p:nvPr/>
            </p:nvSpPr>
            <p:spPr bwMode="auto">
              <a:xfrm>
                <a:off x="4270" y="3437"/>
                <a:ext cx="10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Rectangle 211"/>
              <p:cNvSpPr>
                <a:spLocks noChangeArrowheads="1"/>
              </p:cNvSpPr>
              <p:nvPr/>
            </p:nvSpPr>
            <p:spPr bwMode="auto">
              <a:xfrm>
                <a:off x="4270" y="3385"/>
                <a:ext cx="10" cy="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212"/>
              <p:cNvSpPr>
                <a:spLocks noChangeArrowheads="1"/>
              </p:cNvSpPr>
              <p:nvPr/>
            </p:nvSpPr>
            <p:spPr bwMode="auto">
              <a:xfrm>
                <a:off x="4270" y="3364"/>
                <a:ext cx="10" cy="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213"/>
              <p:cNvSpPr>
                <a:spLocks noChangeArrowheads="1"/>
              </p:cNvSpPr>
              <p:nvPr/>
            </p:nvSpPr>
            <p:spPr bwMode="auto">
              <a:xfrm>
                <a:off x="4270" y="3312"/>
                <a:ext cx="10" cy="4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214"/>
              <p:cNvSpPr>
                <a:spLocks noChangeArrowheads="1"/>
              </p:cNvSpPr>
              <p:nvPr/>
            </p:nvSpPr>
            <p:spPr bwMode="auto">
              <a:xfrm>
                <a:off x="4270" y="3292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215"/>
              <p:cNvSpPr>
                <a:spLocks/>
              </p:cNvSpPr>
              <p:nvPr/>
            </p:nvSpPr>
            <p:spPr bwMode="auto">
              <a:xfrm>
                <a:off x="4237" y="3273"/>
                <a:ext cx="43" cy="10"/>
              </a:xfrm>
              <a:custGeom>
                <a:avLst/>
                <a:gdLst>
                  <a:gd name="T0" fmla="*/ 43 w 43"/>
                  <a:gd name="T1" fmla="*/ 8 h 10"/>
                  <a:gd name="T2" fmla="*/ 43 w 43"/>
                  <a:gd name="T3" fmla="*/ 0 h 10"/>
                  <a:gd name="T4" fmla="*/ 0 w 43"/>
                  <a:gd name="T5" fmla="*/ 0 h 10"/>
                  <a:gd name="T6" fmla="*/ 0 w 43"/>
                  <a:gd name="T7" fmla="*/ 10 h 10"/>
                  <a:gd name="T8" fmla="*/ 36 w 43"/>
                  <a:gd name="T9" fmla="*/ 8 h 10"/>
                  <a:gd name="T10" fmla="*/ 33 w 43"/>
                  <a:gd name="T11" fmla="*/ 8 h 10"/>
                  <a:gd name="T12" fmla="*/ 43 w 43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0">
                    <a:moveTo>
                      <a:pt x="43" y="8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36" y="8"/>
                    </a:lnTo>
                    <a:lnTo>
                      <a:pt x="33" y="8"/>
                    </a:lnTo>
                    <a:lnTo>
                      <a:pt x="43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Rectangle 216"/>
              <p:cNvSpPr>
                <a:spLocks noChangeArrowheads="1"/>
              </p:cNvSpPr>
              <p:nvPr/>
            </p:nvSpPr>
            <p:spPr bwMode="auto">
              <a:xfrm>
                <a:off x="4216" y="327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217"/>
              <p:cNvSpPr>
                <a:spLocks noChangeArrowheads="1"/>
              </p:cNvSpPr>
              <p:nvPr/>
            </p:nvSpPr>
            <p:spPr bwMode="auto">
              <a:xfrm>
                <a:off x="4163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218"/>
              <p:cNvSpPr>
                <a:spLocks noChangeArrowheads="1"/>
              </p:cNvSpPr>
              <p:nvPr/>
            </p:nvSpPr>
            <p:spPr bwMode="auto">
              <a:xfrm>
                <a:off x="4142" y="327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219"/>
              <p:cNvSpPr>
                <a:spLocks noChangeArrowheads="1"/>
              </p:cNvSpPr>
              <p:nvPr/>
            </p:nvSpPr>
            <p:spPr bwMode="auto">
              <a:xfrm>
                <a:off x="4089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220"/>
              <p:cNvSpPr>
                <a:spLocks noChangeArrowheads="1"/>
              </p:cNvSpPr>
              <p:nvPr/>
            </p:nvSpPr>
            <p:spPr bwMode="auto">
              <a:xfrm>
                <a:off x="4068" y="327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Rectangle 221"/>
              <p:cNvSpPr>
                <a:spLocks noChangeArrowheads="1"/>
              </p:cNvSpPr>
              <p:nvPr/>
            </p:nvSpPr>
            <p:spPr bwMode="auto">
              <a:xfrm>
                <a:off x="4015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Rectangle 222"/>
              <p:cNvSpPr>
                <a:spLocks noChangeArrowheads="1"/>
              </p:cNvSpPr>
              <p:nvPr/>
            </p:nvSpPr>
            <p:spPr bwMode="auto">
              <a:xfrm>
                <a:off x="3994" y="3273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Rectangle 223"/>
              <p:cNvSpPr>
                <a:spLocks noChangeArrowheads="1"/>
              </p:cNvSpPr>
              <p:nvPr/>
            </p:nvSpPr>
            <p:spPr bwMode="auto">
              <a:xfrm>
                <a:off x="3941" y="3273"/>
                <a:ext cx="43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Rectangle 224"/>
              <p:cNvSpPr>
                <a:spLocks noChangeArrowheads="1"/>
              </p:cNvSpPr>
              <p:nvPr/>
            </p:nvSpPr>
            <p:spPr bwMode="auto">
              <a:xfrm>
                <a:off x="3920" y="3273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Rectangle 225"/>
              <p:cNvSpPr>
                <a:spLocks noChangeArrowheads="1"/>
              </p:cNvSpPr>
              <p:nvPr/>
            </p:nvSpPr>
            <p:spPr bwMode="auto">
              <a:xfrm>
                <a:off x="3868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226"/>
              <p:cNvSpPr>
                <a:spLocks noChangeArrowheads="1"/>
              </p:cNvSpPr>
              <p:nvPr/>
            </p:nvSpPr>
            <p:spPr bwMode="auto">
              <a:xfrm>
                <a:off x="3847" y="327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Rectangle 227"/>
              <p:cNvSpPr>
                <a:spLocks noChangeArrowheads="1"/>
              </p:cNvSpPr>
              <p:nvPr/>
            </p:nvSpPr>
            <p:spPr bwMode="auto">
              <a:xfrm>
                <a:off x="3794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Rectangle 228"/>
              <p:cNvSpPr>
                <a:spLocks noChangeArrowheads="1"/>
              </p:cNvSpPr>
              <p:nvPr/>
            </p:nvSpPr>
            <p:spPr bwMode="auto">
              <a:xfrm>
                <a:off x="3773" y="3273"/>
                <a:ext cx="10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Rectangle 229"/>
              <p:cNvSpPr>
                <a:spLocks noChangeArrowheads="1"/>
              </p:cNvSpPr>
              <p:nvPr/>
            </p:nvSpPr>
            <p:spPr bwMode="auto">
              <a:xfrm>
                <a:off x="3720" y="3273"/>
                <a:ext cx="42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2" name="Rectangle 230"/>
              <p:cNvSpPr>
                <a:spLocks noChangeArrowheads="1"/>
              </p:cNvSpPr>
              <p:nvPr/>
            </p:nvSpPr>
            <p:spPr bwMode="auto">
              <a:xfrm>
                <a:off x="3699" y="3273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3" name="Rectangle 231"/>
              <p:cNvSpPr>
                <a:spLocks noChangeArrowheads="1"/>
              </p:cNvSpPr>
              <p:nvPr/>
            </p:nvSpPr>
            <p:spPr bwMode="auto">
              <a:xfrm>
                <a:off x="3646" y="3273"/>
                <a:ext cx="43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4" name="Rectangle 232"/>
              <p:cNvSpPr>
                <a:spLocks noChangeArrowheads="1"/>
              </p:cNvSpPr>
              <p:nvPr/>
            </p:nvSpPr>
            <p:spPr bwMode="auto">
              <a:xfrm>
                <a:off x="3625" y="3273"/>
                <a:ext cx="11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7" name="Rectangle 233"/>
              <p:cNvSpPr>
                <a:spLocks noChangeArrowheads="1"/>
              </p:cNvSpPr>
              <p:nvPr/>
            </p:nvSpPr>
            <p:spPr bwMode="auto">
              <a:xfrm>
                <a:off x="3608" y="3273"/>
                <a:ext cx="7" cy="1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8" name="Oval 234"/>
              <p:cNvSpPr>
                <a:spLocks noChangeArrowheads="1"/>
              </p:cNvSpPr>
              <p:nvPr/>
            </p:nvSpPr>
            <p:spPr bwMode="auto">
              <a:xfrm>
                <a:off x="3866" y="3484"/>
                <a:ext cx="197" cy="19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79" name="Freeform 235"/>
              <p:cNvSpPr>
                <a:spLocks/>
              </p:cNvSpPr>
              <p:nvPr/>
            </p:nvSpPr>
            <p:spPr bwMode="auto">
              <a:xfrm>
                <a:off x="3861" y="3580"/>
                <a:ext cx="17" cy="43"/>
              </a:xfrm>
              <a:custGeom>
                <a:avLst/>
                <a:gdLst>
                  <a:gd name="T0" fmla="*/ 0 w 17"/>
                  <a:gd name="T1" fmla="*/ 0 h 43"/>
                  <a:gd name="T2" fmla="*/ 1 w 17"/>
                  <a:gd name="T3" fmla="*/ 20 h 43"/>
                  <a:gd name="T4" fmla="*/ 7 w 17"/>
                  <a:gd name="T5" fmla="*/ 39 h 43"/>
                  <a:gd name="T6" fmla="*/ 8 w 17"/>
                  <a:gd name="T7" fmla="*/ 43 h 43"/>
                  <a:gd name="T8" fmla="*/ 17 w 17"/>
                  <a:gd name="T9" fmla="*/ 38 h 43"/>
                  <a:gd name="T10" fmla="*/ 17 w 17"/>
                  <a:gd name="T11" fmla="*/ 36 h 43"/>
                  <a:gd name="T12" fmla="*/ 12 w 17"/>
                  <a:gd name="T13" fmla="*/ 19 h 43"/>
                  <a:gd name="T14" fmla="*/ 10 w 17"/>
                  <a:gd name="T15" fmla="*/ 0 h 43"/>
                  <a:gd name="T16" fmla="*/ 0 w 17"/>
                  <a:gd name="T1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43">
                    <a:moveTo>
                      <a:pt x="0" y="0"/>
                    </a:moveTo>
                    <a:lnTo>
                      <a:pt x="1" y="20"/>
                    </a:lnTo>
                    <a:lnTo>
                      <a:pt x="7" y="39"/>
                    </a:lnTo>
                    <a:lnTo>
                      <a:pt x="8" y="43"/>
                    </a:lnTo>
                    <a:lnTo>
                      <a:pt x="17" y="38"/>
                    </a:lnTo>
                    <a:lnTo>
                      <a:pt x="17" y="36"/>
                    </a:lnTo>
                    <a:lnTo>
                      <a:pt x="12" y="19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0" name="Freeform 236"/>
              <p:cNvSpPr>
                <a:spLocks/>
              </p:cNvSpPr>
              <p:nvPr/>
            </p:nvSpPr>
            <p:spPr bwMode="auto">
              <a:xfrm>
                <a:off x="3875" y="3626"/>
                <a:ext cx="14" cy="14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9 h 14"/>
                  <a:gd name="T4" fmla="*/ 3 w 14"/>
                  <a:gd name="T5" fmla="*/ 11 h 14"/>
                  <a:gd name="T6" fmla="*/ 7 w 14"/>
                  <a:gd name="T7" fmla="*/ 14 h 14"/>
                  <a:gd name="T8" fmla="*/ 14 w 14"/>
                  <a:gd name="T9" fmla="*/ 9 h 14"/>
                  <a:gd name="T10" fmla="*/ 10 w 14"/>
                  <a:gd name="T11" fmla="*/ 4 h 14"/>
                  <a:gd name="T12" fmla="*/ 8 w 14"/>
                  <a:gd name="T13" fmla="*/ 0 h 14"/>
                  <a:gd name="T14" fmla="*/ 0 w 14"/>
                  <a:gd name="T1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" y="9"/>
                    </a:lnTo>
                    <a:lnTo>
                      <a:pt x="3" y="11"/>
                    </a:lnTo>
                    <a:lnTo>
                      <a:pt x="7" y="14"/>
                    </a:lnTo>
                    <a:lnTo>
                      <a:pt x="14" y="9"/>
                    </a:lnTo>
                    <a:lnTo>
                      <a:pt x="10" y="4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1" name="Freeform 237"/>
              <p:cNvSpPr>
                <a:spLocks/>
              </p:cNvSpPr>
              <p:nvPr/>
            </p:nvSpPr>
            <p:spPr bwMode="auto">
              <a:xfrm>
                <a:off x="3887" y="3642"/>
                <a:ext cx="40" cy="33"/>
              </a:xfrm>
              <a:custGeom>
                <a:avLst/>
                <a:gdLst>
                  <a:gd name="T0" fmla="*/ 0 w 40"/>
                  <a:gd name="T1" fmla="*/ 7 h 33"/>
                  <a:gd name="T2" fmla="*/ 4 w 40"/>
                  <a:gd name="T3" fmla="*/ 10 h 33"/>
                  <a:gd name="T4" fmla="*/ 18 w 40"/>
                  <a:gd name="T5" fmla="*/ 21 h 33"/>
                  <a:gd name="T6" fmla="*/ 18 w 40"/>
                  <a:gd name="T7" fmla="*/ 23 h 33"/>
                  <a:gd name="T8" fmla="*/ 37 w 40"/>
                  <a:gd name="T9" fmla="*/ 33 h 33"/>
                  <a:gd name="T10" fmla="*/ 40 w 40"/>
                  <a:gd name="T11" fmla="*/ 23 h 33"/>
                  <a:gd name="T12" fmla="*/ 25 w 40"/>
                  <a:gd name="T13" fmla="*/ 14 h 33"/>
                  <a:gd name="T14" fmla="*/ 11 w 40"/>
                  <a:gd name="T15" fmla="*/ 4 h 33"/>
                  <a:gd name="T16" fmla="*/ 9 w 40"/>
                  <a:gd name="T17" fmla="*/ 0 h 33"/>
                  <a:gd name="T18" fmla="*/ 0 w 40"/>
                  <a:gd name="T1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3">
                    <a:moveTo>
                      <a:pt x="0" y="7"/>
                    </a:moveTo>
                    <a:lnTo>
                      <a:pt x="4" y="10"/>
                    </a:lnTo>
                    <a:lnTo>
                      <a:pt x="18" y="21"/>
                    </a:lnTo>
                    <a:lnTo>
                      <a:pt x="18" y="23"/>
                    </a:lnTo>
                    <a:lnTo>
                      <a:pt x="37" y="33"/>
                    </a:lnTo>
                    <a:lnTo>
                      <a:pt x="40" y="23"/>
                    </a:lnTo>
                    <a:lnTo>
                      <a:pt x="25" y="14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2" name="Freeform 238"/>
              <p:cNvSpPr>
                <a:spLocks/>
              </p:cNvSpPr>
              <p:nvPr/>
            </p:nvSpPr>
            <p:spPr bwMode="auto">
              <a:xfrm>
                <a:off x="3934" y="3668"/>
                <a:ext cx="13" cy="12"/>
              </a:xfrm>
              <a:custGeom>
                <a:avLst/>
                <a:gdLst>
                  <a:gd name="T0" fmla="*/ 0 w 13"/>
                  <a:gd name="T1" fmla="*/ 10 h 12"/>
                  <a:gd name="T2" fmla="*/ 7 w 13"/>
                  <a:gd name="T3" fmla="*/ 12 h 12"/>
                  <a:gd name="T4" fmla="*/ 11 w 13"/>
                  <a:gd name="T5" fmla="*/ 12 h 12"/>
                  <a:gd name="T6" fmla="*/ 13 w 13"/>
                  <a:gd name="T7" fmla="*/ 2 h 12"/>
                  <a:gd name="T8" fmla="*/ 11 w 13"/>
                  <a:gd name="T9" fmla="*/ 2 h 12"/>
                  <a:gd name="T10" fmla="*/ 4 w 13"/>
                  <a:gd name="T11" fmla="*/ 0 h 12"/>
                  <a:gd name="T12" fmla="*/ 0 w 13"/>
                  <a:gd name="T13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2">
                    <a:moveTo>
                      <a:pt x="0" y="10"/>
                    </a:moveTo>
                    <a:lnTo>
                      <a:pt x="7" y="12"/>
                    </a:lnTo>
                    <a:lnTo>
                      <a:pt x="11" y="1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4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3" name="Freeform 239"/>
              <p:cNvSpPr>
                <a:spLocks/>
              </p:cNvSpPr>
              <p:nvPr/>
            </p:nvSpPr>
            <p:spPr bwMode="auto">
              <a:xfrm>
                <a:off x="3956" y="3666"/>
                <a:ext cx="43" cy="16"/>
              </a:xfrm>
              <a:custGeom>
                <a:avLst/>
                <a:gdLst>
                  <a:gd name="T0" fmla="*/ 0 w 43"/>
                  <a:gd name="T1" fmla="*/ 16 h 16"/>
                  <a:gd name="T2" fmla="*/ 7 w 43"/>
                  <a:gd name="T3" fmla="*/ 16 h 16"/>
                  <a:gd name="T4" fmla="*/ 28 w 43"/>
                  <a:gd name="T5" fmla="*/ 14 h 16"/>
                  <a:gd name="T6" fmla="*/ 43 w 43"/>
                  <a:gd name="T7" fmla="*/ 9 h 16"/>
                  <a:gd name="T8" fmla="*/ 42 w 43"/>
                  <a:gd name="T9" fmla="*/ 0 h 16"/>
                  <a:gd name="T10" fmla="*/ 26 w 43"/>
                  <a:gd name="T11" fmla="*/ 4 h 16"/>
                  <a:gd name="T12" fmla="*/ 7 w 43"/>
                  <a:gd name="T13" fmla="*/ 6 h 16"/>
                  <a:gd name="T14" fmla="*/ 1 w 43"/>
                  <a:gd name="T15" fmla="*/ 6 h 16"/>
                  <a:gd name="T16" fmla="*/ 0 w 43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16">
                    <a:moveTo>
                      <a:pt x="0" y="16"/>
                    </a:moveTo>
                    <a:lnTo>
                      <a:pt x="7" y="16"/>
                    </a:lnTo>
                    <a:lnTo>
                      <a:pt x="28" y="14"/>
                    </a:lnTo>
                    <a:lnTo>
                      <a:pt x="43" y="9"/>
                    </a:lnTo>
                    <a:lnTo>
                      <a:pt x="42" y="0"/>
                    </a:lnTo>
                    <a:lnTo>
                      <a:pt x="26" y="4"/>
                    </a:lnTo>
                    <a:lnTo>
                      <a:pt x="7" y="6"/>
                    </a:lnTo>
                    <a:lnTo>
                      <a:pt x="1" y="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4" name="Freeform 240"/>
              <p:cNvSpPr>
                <a:spLocks/>
              </p:cNvSpPr>
              <p:nvPr/>
            </p:nvSpPr>
            <p:spPr bwMode="auto">
              <a:xfrm>
                <a:off x="4005" y="3656"/>
                <a:ext cx="14" cy="14"/>
              </a:xfrm>
              <a:custGeom>
                <a:avLst/>
                <a:gdLst>
                  <a:gd name="T0" fmla="*/ 5 w 14"/>
                  <a:gd name="T1" fmla="*/ 14 h 14"/>
                  <a:gd name="T2" fmla="*/ 14 w 14"/>
                  <a:gd name="T3" fmla="*/ 9 h 14"/>
                  <a:gd name="T4" fmla="*/ 8 w 14"/>
                  <a:gd name="T5" fmla="*/ 0 h 14"/>
                  <a:gd name="T6" fmla="*/ 0 w 14"/>
                  <a:gd name="T7" fmla="*/ 5 h 14"/>
                  <a:gd name="T8" fmla="*/ 5 w 1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5" y="14"/>
                    </a:moveTo>
                    <a:lnTo>
                      <a:pt x="14" y="9"/>
                    </a:lnTo>
                    <a:lnTo>
                      <a:pt x="8" y="0"/>
                    </a:lnTo>
                    <a:lnTo>
                      <a:pt x="0" y="5"/>
                    </a:ln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5" name="Freeform 241"/>
              <p:cNvSpPr>
                <a:spLocks/>
              </p:cNvSpPr>
              <p:nvPr/>
            </p:nvSpPr>
            <p:spPr bwMode="auto">
              <a:xfrm>
                <a:off x="4022" y="3619"/>
                <a:ext cx="34" cy="39"/>
              </a:xfrm>
              <a:custGeom>
                <a:avLst/>
                <a:gdLst>
                  <a:gd name="T0" fmla="*/ 6 w 34"/>
                  <a:gd name="T1" fmla="*/ 39 h 39"/>
                  <a:gd name="T2" fmla="*/ 14 w 34"/>
                  <a:gd name="T3" fmla="*/ 33 h 39"/>
                  <a:gd name="T4" fmla="*/ 34 w 34"/>
                  <a:gd name="T5" fmla="*/ 6 h 39"/>
                  <a:gd name="T6" fmla="*/ 25 w 34"/>
                  <a:gd name="T7" fmla="*/ 0 h 39"/>
                  <a:gd name="T8" fmla="*/ 7 w 34"/>
                  <a:gd name="T9" fmla="*/ 27 h 39"/>
                  <a:gd name="T10" fmla="*/ 0 w 34"/>
                  <a:gd name="T11" fmla="*/ 30 h 39"/>
                  <a:gd name="T12" fmla="*/ 6 w 34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9">
                    <a:moveTo>
                      <a:pt x="6" y="39"/>
                    </a:moveTo>
                    <a:lnTo>
                      <a:pt x="14" y="33"/>
                    </a:lnTo>
                    <a:lnTo>
                      <a:pt x="34" y="6"/>
                    </a:lnTo>
                    <a:lnTo>
                      <a:pt x="25" y="0"/>
                    </a:lnTo>
                    <a:lnTo>
                      <a:pt x="7" y="27"/>
                    </a:lnTo>
                    <a:lnTo>
                      <a:pt x="0" y="30"/>
                    </a:ln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6" name="Freeform 242"/>
              <p:cNvSpPr>
                <a:spLocks/>
              </p:cNvSpPr>
              <p:nvPr/>
            </p:nvSpPr>
            <p:spPr bwMode="auto">
              <a:xfrm>
                <a:off x="4050" y="3602"/>
                <a:ext cx="13" cy="12"/>
              </a:xfrm>
              <a:custGeom>
                <a:avLst/>
                <a:gdLst>
                  <a:gd name="T0" fmla="*/ 11 w 13"/>
                  <a:gd name="T1" fmla="*/ 12 h 12"/>
                  <a:gd name="T2" fmla="*/ 13 w 13"/>
                  <a:gd name="T3" fmla="*/ 2 h 12"/>
                  <a:gd name="T4" fmla="*/ 2 w 13"/>
                  <a:gd name="T5" fmla="*/ 0 h 12"/>
                  <a:gd name="T6" fmla="*/ 0 w 13"/>
                  <a:gd name="T7" fmla="*/ 9 h 12"/>
                  <a:gd name="T8" fmla="*/ 11 w 13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1" y="12"/>
                    </a:moveTo>
                    <a:lnTo>
                      <a:pt x="13" y="2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11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7" name="Freeform 243"/>
              <p:cNvSpPr>
                <a:spLocks/>
              </p:cNvSpPr>
              <p:nvPr/>
            </p:nvSpPr>
            <p:spPr bwMode="auto">
              <a:xfrm>
                <a:off x="4052" y="3550"/>
                <a:ext cx="14" cy="43"/>
              </a:xfrm>
              <a:custGeom>
                <a:avLst/>
                <a:gdLst>
                  <a:gd name="T0" fmla="*/ 12 w 14"/>
                  <a:gd name="T1" fmla="*/ 43 h 43"/>
                  <a:gd name="T2" fmla="*/ 14 w 14"/>
                  <a:gd name="T3" fmla="*/ 30 h 43"/>
                  <a:gd name="T4" fmla="*/ 12 w 14"/>
                  <a:gd name="T5" fmla="*/ 9 h 43"/>
                  <a:gd name="T6" fmla="*/ 9 w 14"/>
                  <a:gd name="T7" fmla="*/ 0 h 43"/>
                  <a:gd name="T8" fmla="*/ 0 w 14"/>
                  <a:gd name="T9" fmla="*/ 4 h 43"/>
                  <a:gd name="T10" fmla="*/ 2 w 14"/>
                  <a:gd name="T11" fmla="*/ 12 h 43"/>
                  <a:gd name="T12" fmla="*/ 4 w 14"/>
                  <a:gd name="T13" fmla="*/ 30 h 43"/>
                  <a:gd name="T14" fmla="*/ 2 w 14"/>
                  <a:gd name="T15" fmla="*/ 42 h 43"/>
                  <a:gd name="T16" fmla="*/ 12 w 14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43">
                    <a:moveTo>
                      <a:pt x="12" y="43"/>
                    </a:moveTo>
                    <a:lnTo>
                      <a:pt x="14" y="30"/>
                    </a:lnTo>
                    <a:lnTo>
                      <a:pt x="12" y="9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2" y="12"/>
                    </a:lnTo>
                    <a:lnTo>
                      <a:pt x="4" y="30"/>
                    </a:lnTo>
                    <a:lnTo>
                      <a:pt x="2" y="42"/>
                    </a:lnTo>
                    <a:lnTo>
                      <a:pt x="12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8" name="Freeform 244"/>
              <p:cNvSpPr>
                <a:spLocks/>
              </p:cNvSpPr>
              <p:nvPr/>
            </p:nvSpPr>
            <p:spPr bwMode="auto">
              <a:xfrm>
                <a:off x="4043" y="3529"/>
                <a:ext cx="14" cy="16"/>
              </a:xfrm>
              <a:custGeom>
                <a:avLst/>
                <a:gdLst>
                  <a:gd name="T0" fmla="*/ 14 w 14"/>
                  <a:gd name="T1" fmla="*/ 11 h 16"/>
                  <a:gd name="T2" fmla="*/ 9 w 14"/>
                  <a:gd name="T3" fmla="*/ 0 h 16"/>
                  <a:gd name="T4" fmla="*/ 0 w 14"/>
                  <a:gd name="T5" fmla="*/ 7 h 16"/>
                  <a:gd name="T6" fmla="*/ 6 w 14"/>
                  <a:gd name="T7" fmla="*/ 16 h 16"/>
                  <a:gd name="T8" fmla="*/ 14 w 14"/>
                  <a:gd name="T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14" y="11"/>
                    </a:moveTo>
                    <a:lnTo>
                      <a:pt x="9" y="0"/>
                    </a:lnTo>
                    <a:lnTo>
                      <a:pt x="0" y="7"/>
                    </a:lnTo>
                    <a:lnTo>
                      <a:pt x="6" y="16"/>
                    </a:ln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89" name="Freeform 245"/>
              <p:cNvSpPr>
                <a:spLocks/>
              </p:cNvSpPr>
              <p:nvPr/>
            </p:nvSpPr>
            <p:spPr bwMode="auto">
              <a:xfrm>
                <a:off x="4008" y="3491"/>
                <a:ext cx="39" cy="37"/>
              </a:xfrm>
              <a:custGeom>
                <a:avLst/>
                <a:gdLst>
                  <a:gd name="T0" fmla="*/ 39 w 39"/>
                  <a:gd name="T1" fmla="*/ 30 h 37"/>
                  <a:gd name="T2" fmla="*/ 28 w 39"/>
                  <a:gd name="T3" fmla="*/ 17 h 37"/>
                  <a:gd name="T4" fmla="*/ 13 w 39"/>
                  <a:gd name="T5" fmla="*/ 5 h 37"/>
                  <a:gd name="T6" fmla="*/ 11 w 39"/>
                  <a:gd name="T7" fmla="*/ 4 h 37"/>
                  <a:gd name="T8" fmla="*/ 5 w 39"/>
                  <a:gd name="T9" fmla="*/ 0 h 37"/>
                  <a:gd name="T10" fmla="*/ 0 w 39"/>
                  <a:gd name="T11" fmla="*/ 11 h 37"/>
                  <a:gd name="T12" fmla="*/ 5 w 39"/>
                  <a:gd name="T13" fmla="*/ 14 h 37"/>
                  <a:gd name="T14" fmla="*/ 21 w 39"/>
                  <a:gd name="T15" fmla="*/ 24 h 37"/>
                  <a:gd name="T16" fmla="*/ 30 w 39"/>
                  <a:gd name="T17" fmla="*/ 37 h 37"/>
                  <a:gd name="T18" fmla="*/ 39 w 39"/>
                  <a:gd name="T1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37">
                    <a:moveTo>
                      <a:pt x="39" y="30"/>
                    </a:moveTo>
                    <a:lnTo>
                      <a:pt x="28" y="17"/>
                    </a:lnTo>
                    <a:lnTo>
                      <a:pt x="13" y="5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0" y="11"/>
                    </a:lnTo>
                    <a:lnTo>
                      <a:pt x="5" y="14"/>
                    </a:lnTo>
                    <a:lnTo>
                      <a:pt x="21" y="24"/>
                    </a:lnTo>
                    <a:lnTo>
                      <a:pt x="30" y="37"/>
                    </a:lnTo>
                    <a:lnTo>
                      <a:pt x="39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0" name="Freeform 246"/>
              <p:cNvSpPr>
                <a:spLocks/>
              </p:cNvSpPr>
              <p:nvPr/>
            </p:nvSpPr>
            <p:spPr bwMode="auto">
              <a:xfrm>
                <a:off x="3991" y="3484"/>
                <a:ext cx="14" cy="12"/>
              </a:xfrm>
              <a:custGeom>
                <a:avLst/>
                <a:gdLst>
                  <a:gd name="T0" fmla="*/ 14 w 14"/>
                  <a:gd name="T1" fmla="*/ 4 h 12"/>
                  <a:gd name="T2" fmla="*/ 12 w 14"/>
                  <a:gd name="T3" fmla="*/ 2 h 12"/>
                  <a:gd name="T4" fmla="*/ 1 w 14"/>
                  <a:gd name="T5" fmla="*/ 0 h 12"/>
                  <a:gd name="T6" fmla="*/ 0 w 14"/>
                  <a:gd name="T7" fmla="*/ 9 h 12"/>
                  <a:gd name="T8" fmla="*/ 8 w 14"/>
                  <a:gd name="T9" fmla="*/ 12 h 12"/>
                  <a:gd name="T10" fmla="*/ 14 w 14"/>
                  <a:gd name="T11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4" y="4"/>
                    </a:moveTo>
                    <a:lnTo>
                      <a:pt x="12" y="2"/>
                    </a:lnTo>
                    <a:lnTo>
                      <a:pt x="1" y="0"/>
                    </a:lnTo>
                    <a:lnTo>
                      <a:pt x="0" y="9"/>
                    </a:lnTo>
                    <a:lnTo>
                      <a:pt x="8" y="12"/>
                    </a:ln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1" name="Freeform 247"/>
              <p:cNvSpPr>
                <a:spLocks/>
              </p:cNvSpPr>
              <p:nvPr/>
            </p:nvSpPr>
            <p:spPr bwMode="auto">
              <a:xfrm>
                <a:off x="3938" y="3479"/>
                <a:ext cx="44" cy="14"/>
              </a:xfrm>
              <a:custGeom>
                <a:avLst/>
                <a:gdLst>
                  <a:gd name="T0" fmla="*/ 44 w 44"/>
                  <a:gd name="T1" fmla="*/ 2 h 14"/>
                  <a:gd name="T2" fmla="*/ 25 w 44"/>
                  <a:gd name="T3" fmla="*/ 0 h 14"/>
                  <a:gd name="T4" fmla="*/ 3 w 44"/>
                  <a:gd name="T5" fmla="*/ 2 h 14"/>
                  <a:gd name="T6" fmla="*/ 0 w 44"/>
                  <a:gd name="T7" fmla="*/ 3 h 14"/>
                  <a:gd name="T8" fmla="*/ 3 w 44"/>
                  <a:gd name="T9" fmla="*/ 14 h 14"/>
                  <a:gd name="T10" fmla="*/ 7 w 44"/>
                  <a:gd name="T11" fmla="*/ 12 h 14"/>
                  <a:gd name="T12" fmla="*/ 25 w 44"/>
                  <a:gd name="T13" fmla="*/ 10 h 14"/>
                  <a:gd name="T14" fmla="*/ 42 w 44"/>
                  <a:gd name="T15" fmla="*/ 12 h 14"/>
                  <a:gd name="T16" fmla="*/ 44 w 44"/>
                  <a:gd name="T17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4">
                    <a:moveTo>
                      <a:pt x="44" y="2"/>
                    </a:moveTo>
                    <a:lnTo>
                      <a:pt x="25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3" y="14"/>
                    </a:lnTo>
                    <a:lnTo>
                      <a:pt x="7" y="12"/>
                    </a:lnTo>
                    <a:lnTo>
                      <a:pt x="25" y="10"/>
                    </a:lnTo>
                    <a:lnTo>
                      <a:pt x="42" y="12"/>
                    </a:ln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2" name="Freeform 248"/>
              <p:cNvSpPr>
                <a:spLocks/>
              </p:cNvSpPr>
              <p:nvPr/>
            </p:nvSpPr>
            <p:spPr bwMode="auto">
              <a:xfrm>
                <a:off x="3917" y="3484"/>
                <a:ext cx="14" cy="14"/>
              </a:xfrm>
              <a:custGeom>
                <a:avLst/>
                <a:gdLst>
                  <a:gd name="T0" fmla="*/ 10 w 14"/>
                  <a:gd name="T1" fmla="*/ 0 h 14"/>
                  <a:gd name="T2" fmla="*/ 7 w 14"/>
                  <a:gd name="T3" fmla="*/ 2 h 14"/>
                  <a:gd name="T4" fmla="*/ 0 w 14"/>
                  <a:gd name="T5" fmla="*/ 5 h 14"/>
                  <a:gd name="T6" fmla="*/ 5 w 14"/>
                  <a:gd name="T7" fmla="*/ 14 h 14"/>
                  <a:gd name="T8" fmla="*/ 10 w 14"/>
                  <a:gd name="T9" fmla="*/ 12 h 14"/>
                  <a:gd name="T10" fmla="*/ 14 w 14"/>
                  <a:gd name="T11" fmla="*/ 11 h 14"/>
                  <a:gd name="T12" fmla="*/ 10 w 1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10" y="0"/>
                    </a:moveTo>
                    <a:lnTo>
                      <a:pt x="7" y="2"/>
                    </a:lnTo>
                    <a:lnTo>
                      <a:pt x="0" y="5"/>
                    </a:lnTo>
                    <a:lnTo>
                      <a:pt x="5" y="14"/>
                    </a:lnTo>
                    <a:lnTo>
                      <a:pt x="10" y="12"/>
                    </a:lnTo>
                    <a:lnTo>
                      <a:pt x="14" y="1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3" name="Freeform 249"/>
              <p:cNvSpPr>
                <a:spLocks/>
              </p:cNvSpPr>
              <p:nvPr/>
            </p:nvSpPr>
            <p:spPr bwMode="auto">
              <a:xfrm>
                <a:off x="3876" y="3495"/>
                <a:ext cx="37" cy="36"/>
              </a:xfrm>
              <a:custGeom>
                <a:avLst/>
                <a:gdLst>
                  <a:gd name="T0" fmla="*/ 32 w 37"/>
                  <a:gd name="T1" fmla="*/ 0 h 36"/>
                  <a:gd name="T2" fmla="*/ 29 w 37"/>
                  <a:gd name="T3" fmla="*/ 0 h 36"/>
                  <a:gd name="T4" fmla="*/ 15 w 37"/>
                  <a:gd name="T5" fmla="*/ 13 h 36"/>
                  <a:gd name="T6" fmla="*/ 2 w 37"/>
                  <a:gd name="T7" fmla="*/ 27 h 36"/>
                  <a:gd name="T8" fmla="*/ 0 w 37"/>
                  <a:gd name="T9" fmla="*/ 31 h 36"/>
                  <a:gd name="T10" fmla="*/ 9 w 37"/>
                  <a:gd name="T11" fmla="*/ 36 h 36"/>
                  <a:gd name="T12" fmla="*/ 9 w 37"/>
                  <a:gd name="T13" fmla="*/ 34 h 36"/>
                  <a:gd name="T14" fmla="*/ 22 w 37"/>
                  <a:gd name="T15" fmla="*/ 20 h 36"/>
                  <a:gd name="T16" fmla="*/ 36 w 37"/>
                  <a:gd name="T17" fmla="*/ 8 h 36"/>
                  <a:gd name="T18" fmla="*/ 37 w 37"/>
                  <a:gd name="T19" fmla="*/ 8 h 36"/>
                  <a:gd name="T20" fmla="*/ 32 w 37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2" y="0"/>
                    </a:moveTo>
                    <a:lnTo>
                      <a:pt x="29" y="0"/>
                    </a:lnTo>
                    <a:lnTo>
                      <a:pt x="15" y="13"/>
                    </a:lnTo>
                    <a:lnTo>
                      <a:pt x="2" y="27"/>
                    </a:lnTo>
                    <a:lnTo>
                      <a:pt x="0" y="31"/>
                    </a:lnTo>
                    <a:lnTo>
                      <a:pt x="9" y="36"/>
                    </a:lnTo>
                    <a:lnTo>
                      <a:pt x="9" y="34"/>
                    </a:lnTo>
                    <a:lnTo>
                      <a:pt x="22" y="20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4" name="Freeform 250"/>
              <p:cNvSpPr>
                <a:spLocks/>
              </p:cNvSpPr>
              <p:nvPr/>
            </p:nvSpPr>
            <p:spPr bwMode="auto">
              <a:xfrm>
                <a:off x="3868" y="3534"/>
                <a:ext cx="12" cy="14"/>
              </a:xfrm>
              <a:custGeom>
                <a:avLst/>
                <a:gdLst>
                  <a:gd name="T0" fmla="*/ 3 w 12"/>
                  <a:gd name="T1" fmla="*/ 0 h 14"/>
                  <a:gd name="T2" fmla="*/ 0 w 12"/>
                  <a:gd name="T3" fmla="*/ 7 h 14"/>
                  <a:gd name="T4" fmla="*/ 0 w 12"/>
                  <a:gd name="T5" fmla="*/ 11 h 14"/>
                  <a:gd name="T6" fmla="*/ 8 w 12"/>
                  <a:gd name="T7" fmla="*/ 14 h 14"/>
                  <a:gd name="T8" fmla="*/ 10 w 12"/>
                  <a:gd name="T9" fmla="*/ 11 h 14"/>
                  <a:gd name="T10" fmla="*/ 12 w 12"/>
                  <a:gd name="T11" fmla="*/ 6 h 14"/>
                  <a:gd name="T12" fmla="*/ 3 w 12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3" y="0"/>
                    </a:moveTo>
                    <a:lnTo>
                      <a:pt x="0" y="7"/>
                    </a:lnTo>
                    <a:lnTo>
                      <a:pt x="0" y="11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5" name="Freeform 251"/>
              <p:cNvSpPr>
                <a:spLocks/>
              </p:cNvSpPr>
              <p:nvPr/>
            </p:nvSpPr>
            <p:spPr bwMode="auto">
              <a:xfrm>
                <a:off x="3861" y="3555"/>
                <a:ext cx="14" cy="25"/>
              </a:xfrm>
              <a:custGeom>
                <a:avLst/>
                <a:gdLst>
                  <a:gd name="T0" fmla="*/ 3 w 14"/>
                  <a:gd name="T1" fmla="*/ 0 h 25"/>
                  <a:gd name="T2" fmla="*/ 1 w 14"/>
                  <a:gd name="T3" fmla="*/ 4 h 25"/>
                  <a:gd name="T4" fmla="*/ 0 w 14"/>
                  <a:gd name="T5" fmla="*/ 25 h 25"/>
                  <a:gd name="T6" fmla="*/ 10 w 14"/>
                  <a:gd name="T7" fmla="*/ 25 h 25"/>
                  <a:gd name="T8" fmla="*/ 12 w 14"/>
                  <a:gd name="T9" fmla="*/ 7 h 25"/>
                  <a:gd name="T10" fmla="*/ 14 w 14"/>
                  <a:gd name="T11" fmla="*/ 4 h 25"/>
                  <a:gd name="T12" fmla="*/ 3 w 14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5">
                    <a:moveTo>
                      <a:pt x="3" y="0"/>
                    </a:moveTo>
                    <a:lnTo>
                      <a:pt x="1" y="4"/>
                    </a:lnTo>
                    <a:lnTo>
                      <a:pt x="0" y="25"/>
                    </a:lnTo>
                    <a:lnTo>
                      <a:pt x="10" y="25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6" name="Line 252"/>
              <p:cNvSpPr>
                <a:spLocks noChangeShapeType="1"/>
              </p:cNvSpPr>
              <p:nvPr/>
            </p:nvSpPr>
            <p:spPr bwMode="auto">
              <a:xfrm>
                <a:off x="3950" y="981"/>
                <a:ext cx="14" cy="294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7" name="Line 253"/>
              <p:cNvSpPr>
                <a:spLocks noChangeShapeType="1"/>
              </p:cNvSpPr>
              <p:nvPr/>
            </p:nvSpPr>
            <p:spPr bwMode="auto">
              <a:xfrm>
                <a:off x="1642" y="981"/>
                <a:ext cx="0" cy="28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8" name="Line 254"/>
              <p:cNvSpPr>
                <a:spLocks noChangeShapeType="1"/>
              </p:cNvSpPr>
              <p:nvPr/>
            </p:nvSpPr>
            <p:spPr bwMode="auto">
              <a:xfrm>
                <a:off x="1928" y="3581"/>
                <a:ext cx="362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99" name="Line 255"/>
              <p:cNvSpPr>
                <a:spLocks noChangeShapeType="1"/>
              </p:cNvSpPr>
              <p:nvPr/>
            </p:nvSpPr>
            <p:spPr bwMode="auto">
              <a:xfrm>
                <a:off x="3529" y="3581"/>
                <a:ext cx="816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ys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00" name="Line 256"/>
              <p:cNvSpPr>
                <a:spLocks noChangeShapeType="1"/>
              </p:cNvSpPr>
              <p:nvPr/>
            </p:nvSpPr>
            <p:spPr bwMode="auto">
              <a:xfrm>
                <a:off x="2148" y="2083"/>
                <a:ext cx="260" cy="17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01" name="Freeform 257"/>
              <p:cNvSpPr>
                <a:spLocks/>
              </p:cNvSpPr>
              <p:nvPr/>
            </p:nvSpPr>
            <p:spPr bwMode="auto">
              <a:xfrm>
                <a:off x="2148" y="2083"/>
                <a:ext cx="32" cy="24"/>
              </a:xfrm>
              <a:custGeom>
                <a:avLst/>
                <a:gdLst>
                  <a:gd name="T0" fmla="*/ 32 w 32"/>
                  <a:gd name="T1" fmla="*/ 12 h 24"/>
                  <a:gd name="T2" fmla="*/ 0 w 32"/>
                  <a:gd name="T3" fmla="*/ 0 h 24"/>
                  <a:gd name="T4" fmla="*/ 23 w 32"/>
                  <a:gd name="T5" fmla="*/ 24 h 24"/>
                  <a:gd name="T6" fmla="*/ 32 w 32"/>
                  <a:gd name="T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32" y="12"/>
                    </a:moveTo>
                    <a:lnTo>
                      <a:pt x="0" y="0"/>
                    </a:lnTo>
                    <a:lnTo>
                      <a:pt x="23" y="24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02" name="Freeform 258"/>
              <p:cNvSpPr>
                <a:spLocks/>
              </p:cNvSpPr>
              <p:nvPr/>
            </p:nvSpPr>
            <p:spPr bwMode="auto">
              <a:xfrm>
                <a:off x="2376" y="2237"/>
                <a:ext cx="32" cy="24"/>
              </a:xfrm>
              <a:custGeom>
                <a:avLst/>
                <a:gdLst>
                  <a:gd name="T0" fmla="*/ 9 w 32"/>
                  <a:gd name="T1" fmla="*/ 0 h 24"/>
                  <a:gd name="T2" fmla="*/ 32 w 32"/>
                  <a:gd name="T3" fmla="*/ 24 h 24"/>
                  <a:gd name="T4" fmla="*/ 0 w 32"/>
                  <a:gd name="T5" fmla="*/ 12 h 24"/>
                  <a:gd name="T6" fmla="*/ 9 w 32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9" y="0"/>
                    </a:moveTo>
                    <a:lnTo>
                      <a:pt x="32" y="24"/>
                    </a:lnTo>
                    <a:lnTo>
                      <a:pt x="0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03" name="Line 259"/>
              <p:cNvSpPr>
                <a:spLocks noChangeShapeType="1"/>
              </p:cNvSpPr>
              <p:nvPr/>
            </p:nvSpPr>
            <p:spPr bwMode="auto">
              <a:xfrm flipH="1">
                <a:off x="1073" y="2390"/>
                <a:ext cx="128" cy="9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24" name="Freeform 260"/>
              <p:cNvSpPr>
                <a:spLocks/>
              </p:cNvSpPr>
              <p:nvPr/>
            </p:nvSpPr>
            <p:spPr bwMode="auto">
              <a:xfrm>
                <a:off x="1169" y="2390"/>
                <a:ext cx="32" cy="26"/>
              </a:xfrm>
              <a:custGeom>
                <a:avLst/>
                <a:gdLst>
                  <a:gd name="T0" fmla="*/ 11 w 32"/>
                  <a:gd name="T1" fmla="*/ 26 h 26"/>
                  <a:gd name="T2" fmla="*/ 32 w 32"/>
                  <a:gd name="T3" fmla="*/ 0 h 26"/>
                  <a:gd name="T4" fmla="*/ 0 w 32"/>
                  <a:gd name="T5" fmla="*/ 12 h 26"/>
                  <a:gd name="T6" fmla="*/ 11 w 32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6">
                    <a:moveTo>
                      <a:pt x="11" y="26"/>
                    </a:moveTo>
                    <a:lnTo>
                      <a:pt x="32" y="0"/>
                    </a:lnTo>
                    <a:lnTo>
                      <a:pt x="0" y="12"/>
                    </a:ln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25" name="Freeform 261"/>
              <p:cNvSpPr>
                <a:spLocks/>
              </p:cNvSpPr>
              <p:nvPr/>
            </p:nvSpPr>
            <p:spPr bwMode="auto">
              <a:xfrm>
                <a:off x="1073" y="2454"/>
                <a:ext cx="31" cy="26"/>
              </a:xfrm>
              <a:custGeom>
                <a:avLst/>
                <a:gdLst>
                  <a:gd name="T0" fmla="*/ 31 w 31"/>
                  <a:gd name="T1" fmla="*/ 14 h 26"/>
                  <a:gd name="T2" fmla="*/ 0 w 31"/>
                  <a:gd name="T3" fmla="*/ 26 h 26"/>
                  <a:gd name="T4" fmla="*/ 21 w 31"/>
                  <a:gd name="T5" fmla="*/ 0 h 26"/>
                  <a:gd name="T6" fmla="*/ 31 w 31"/>
                  <a:gd name="T7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6">
                    <a:moveTo>
                      <a:pt x="31" y="14"/>
                    </a:moveTo>
                    <a:lnTo>
                      <a:pt x="0" y="26"/>
                    </a:lnTo>
                    <a:lnTo>
                      <a:pt x="21" y="0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27" name="Line 262"/>
              <p:cNvSpPr>
                <a:spLocks noChangeShapeType="1"/>
              </p:cNvSpPr>
              <p:nvPr/>
            </p:nvSpPr>
            <p:spPr bwMode="auto">
              <a:xfrm flipH="1">
                <a:off x="3379" y="2325"/>
                <a:ext cx="118" cy="1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28" name="Freeform 263"/>
              <p:cNvSpPr>
                <a:spLocks/>
              </p:cNvSpPr>
              <p:nvPr/>
            </p:nvSpPr>
            <p:spPr bwMode="auto">
              <a:xfrm>
                <a:off x="3467" y="2325"/>
                <a:ext cx="30" cy="30"/>
              </a:xfrm>
              <a:custGeom>
                <a:avLst/>
                <a:gdLst>
                  <a:gd name="T0" fmla="*/ 12 w 30"/>
                  <a:gd name="T1" fmla="*/ 30 h 30"/>
                  <a:gd name="T2" fmla="*/ 30 w 30"/>
                  <a:gd name="T3" fmla="*/ 0 h 30"/>
                  <a:gd name="T4" fmla="*/ 0 w 30"/>
                  <a:gd name="T5" fmla="*/ 18 h 30"/>
                  <a:gd name="T6" fmla="*/ 12 w 30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0">
                    <a:moveTo>
                      <a:pt x="12" y="30"/>
                    </a:moveTo>
                    <a:lnTo>
                      <a:pt x="30" y="0"/>
                    </a:lnTo>
                    <a:lnTo>
                      <a:pt x="0" y="18"/>
                    </a:lnTo>
                    <a:lnTo>
                      <a:pt x="12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29" name="Freeform 264"/>
              <p:cNvSpPr>
                <a:spLocks/>
              </p:cNvSpPr>
              <p:nvPr/>
            </p:nvSpPr>
            <p:spPr bwMode="auto">
              <a:xfrm>
                <a:off x="3379" y="2412"/>
                <a:ext cx="30" cy="30"/>
              </a:xfrm>
              <a:custGeom>
                <a:avLst/>
                <a:gdLst>
                  <a:gd name="T0" fmla="*/ 30 w 30"/>
                  <a:gd name="T1" fmla="*/ 12 h 30"/>
                  <a:gd name="T2" fmla="*/ 0 w 30"/>
                  <a:gd name="T3" fmla="*/ 30 h 30"/>
                  <a:gd name="T4" fmla="*/ 18 w 30"/>
                  <a:gd name="T5" fmla="*/ 0 h 30"/>
                  <a:gd name="T6" fmla="*/ 30 w 30"/>
                  <a:gd name="T7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0">
                    <a:moveTo>
                      <a:pt x="30" y="12"/>
                    </a:moveTo>
                    <a:lnTo>
                      <a:pt x="0" y="30"/>
                    </a:lnTo>
                    <a:lnTo>
                      <a:pt x="18" y="0"/>
                    </a:ln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30" name="Line 265"/>
              <p:cNvSpPr>
                <a:spLocks noChangeShapeType="1"/>
              </p:cNvSpPr>
              <p:nvPr/>
            </p:nvSpPr>
            <p:spPr bwMode="auto">
              <a:xfrm>
                <a:off x="4391" y="2313"/>
                <a:ext cx="142" cy="8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31" name="Freeform 266"/>
              <p:cNvSpPr>
                <a:spLocks/>
              </p:cNvSpPr>
              <p:nvPr/>
            </p:nvSpPr>
            <p:spPr bwMode="auto">
              <a:xfrm>
                <a:off x="4391" y="2313"/>
                <a:ext cx="34" cy="25"/>
              </a:xfrm>
              <a:custGeom>
                <a:avLst/>
                <a:gdLst>
                  <a:gd name="T0" fmla="*/ 34 w 34"/>
                  <a:gd name="T1" fmla="*/ 11 h 25"/>
                  <a:gd name="T2" fmla="*/ 0 w 34"/>
                  <a:gd name="T3" fmla="*/ 0 h 25"/>
                  <a:gd name="T4" fmla="*/ 25 w 34"/>
                  <a:gd name="T5" fmla="*/ 25 h 25"/>
                  <a:gd name="T6" fmla="*/ 34 w 34"/>
                  <a:gd name="T7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25">
                    <a:moveTo>
                      <a:pt x="34" y="11"/>
                    </a:moveTo>
                    <a:lnTo>
                      <a:pt x="0" y="0"/>
                    </a:lnTo>
                    <a:lnTo>
                      <a:pt x="25" y="25"/>
                    </a:lnTo>
                    <a:lnTo>
                      <a:pt x="34" y="1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32" name="Freeform 267"/>
              <p:cNvSpPr>
                <a:spLocks/>
              </p:cNvSpPr>
              <p:nvPr/>
            </p:nvSpPr>
            <p:spPr bwMode="auto">
              <a:xfrm>
                <a:off x="4502" y="2377"/>
                <a:ext cx="31" cy="25"/>
              </a:xfrm>
              <a:custGeom>
                <a:avLst/>
                <a:gdLst>
                  <a:gd name="T0" fmla="*/ 9 w 31"/>
                  <a:gd name="T1" fmla="*/ 0 h 25"/>
                  <a:gd name="T2" fmla="*/ 31 w 31"/>
                  <a:gd name="T3" fmla="*/ 25 h 25"/>
                  <a:gd name="T4" fmla="*/ 0 w 31"/>
                  <a:gd name="T5" fmla="*/ 14 h 25"/>
                  <a:gd name="T6" fmla="*/ 9 w 31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5">
                    <a:moveTo>
                      <a:pt x="9" y="0"/>
                    </a:moveTo>
                    <a:lnTo>
                      <a:pt x="31" y="25"/>
                    </a:lnTo>
                    <a:lnTo>
                      <a:pt x="0" y="1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8633" name="Rectangle 268"/>
              <p:cNvSpPr>
                <a:spLocks noChangeArrowheads="1"/>
              </p:cNvSpPr>
              <p:nvPr/>
            </p:nvSpPr>
            <p:spPr bwMode="auto">
              <a:xfrm>
                <a:off x="2266" y="2105"/>
                <a:ext cx="162" cy="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900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634" name="Rectangle 269"/>
              <p:cNvSpPr>
                <a:spLocks noChangeArrowheads="1"/>
              </p:cNvSpPr>
              <p:nvPr/>
            </p:nvSpPr>
            <p:spPr bwMode="auto">
              <a:xfrm>
                <a:off x="3348" y="2313"/>
                <a:ext cx="162" cy="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500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635" name="Rectangle 270"/>
              <p:cNvSpPr>
                <a:spLocks noChangeArrowheads="1"/>
              </p:cNvSpPr>
              <p:nvPr/>
            </p:nvSpPr>
            <p:spPr bwMode="auto">
              <a:xfrm>
                <a:off x="4444" y="2261"/>
                <a:ext cx="162" cy="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500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636" name="Rectangle 271"/>
              <p:cNvSpPr>
                <a:spLocks noChangeArrowheads="1"/>
              </p:cNvSpPr>
              <p:nvPr/>
            </p:nvSpPr>
            <p:spPr bwMode="auto">
              <a:xfrm>
                <a:off x="1054" y="2351"/>
                <a:ext cx="162" cy="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200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38837" name="TextBox 538836"/>
            <p:cNvSpPr txBox="1"/>
            <p:nvPr/>
          </p:nvSpPr>
          <p:spPr>
            <a:xfrm>
              <a:off x="1112623" y="2579890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Sand, </a:t>
              </a:r>
            </a:p>
            <a:p>
              <a:r>
                <a:rPr lang="en-US" altLang="ko-KR" dirty="0"/>
                <a:t>limestone</a:t>
              </a:r>
              <a:endParaRPr lang="ko-KR" altLang="en-US" dirty="0"/>
            </a:p>
          </p:txBody>
        </p:sp>
        <p:sp>
          <p:nvSpPr>
            <p:cNvPr id="278" name="Rectangle 28"/>
            <p:cNvSpPr>
              <a:spLocks noChangeArrowheads="1"/>
            </p:cNvSpPr>
            <p:nvPr/>
          </p:nvSpPr>
          <p:spPr bwMode="auto">
            <a:xfrm>
              <a:off x="7341321" y="2961284"/>
              <a:ext cx="453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Fuel</a:t>
              </a:r>
              <a:endParaRPr kumimoji="0" 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cxnSp>
          <p:nvCxnSpPr>
            <p:cNvPr id="538839" name="직선 연결선 538838"/>
            <p:cNvCxnSpPr/>
            <p:nvPr/>
          </p:nvCxnSpPr>
          <p:spPr bwMode="auto">
            <a:xfrm>
              <a:off x="3449563" y="3834408"/>
              <a:ext cx="455613" cy="386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8840" name="TextBox 538839"/>
            <p:cNvSpPr txBox="1"/>
            <p:nvPr/>
          </p:nvSpPr>
          <p:spPr>
            <a:xfrm>
              <a:off x="3409563" y="335414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45</a:t>
              </a:r>
              <a:r>
                <a:rPr lang="en-US" altLang="ko-KR" sz="900" baseline="30000" dirty="0"/>
                <a:t>o</a:t>
              </a:r>
              <a:endParaRPr lang="ko-KR" altLang="en-US" sz="900" baseline="30000" dirty="0"/>
            </a:p>
          </p:txBody>
        </p:sp>
        <p:sp>
          <p:nvSpPr>
            <p:cNvPr id="538847" name="원호 538846"/>
            <p:cNvSpPr/>
            <p:nvPr/>
          </p:nvSpPr>
          <p:spPr bwMode="auto">
            <a:xfrm rot="19299920">
              <a:off x="3409195" y="3579020"/>
              <a:ext cx="254793" cy="211137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9" name="Line 75"/>
            <p:cNvSpPr>
              <a:spLocks noChangeShapeType="1"/>
            </p:cNvSpPr>
            <p:nvPr/>
          </p:nvSpPr>
          <p:spPr bwMode="auto">
            <a:xfrm>
              <a:off x="3682924" y="4702771"/>
              <a:ext cx="5483" cy="639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6" name="TextBox 255"/>
            <p:cNvSpPr txBox="1"/>
            <p:nvPr/>
          </p:nvSpPr>
          <p:spPr>
            <a:xfrm rot="16200000">
              <a:off x="3387292" y="4936208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1360</a:t>
              </a:r>
              <a:endParaRPr lang="ko-KR" altLang="en-US" sz="800" dirty="0"/>
            </a:p>
          </p:txBody>
        </p:sp>
        <p:sp>
          <p:nvSpPr>
            <p:cNvPr id="291" name="원호 290"/>
            <p:cNvSpPr/>
            <p:nvPr/>
          </p:nvSpPr>
          <p:spPr bwMode="auto">
            <a:xfrm rot="18727984">
              <a:off x="2175222" y="3816280"/>
              <a:ext cx="254793" cy="211137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2125756" y="3602769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30</a:t>
              </a:r>
              <a:r>
                <a:rPr lang="en-US" altLang="ko-KR" sz="900" baseline="30000" dirty="0"/>
                <a:t>o</a:t>
              </a:r>
              <a:endParaRPr lang="ko-KR" altLang="en-US" sz="900" baseline="30000" dirty="0"/>
            </a:p>
          </p:txBody>
        </p:sp>
        <p:sp>
          <p:nvSpPr>
            <p:cNvPr id="294" name="Line 75"/>
            <p:cNvSpPr>
              <a:spLocks noChangeShapeType="1"/>
            </p:cNvSpPr>
            <p:nvPr/>
          </p:nvSpPr>
          <p:spPr bwMode="auto">
            <a:xfrm>
              <a:off x="2285541" y="4665601"/>
              <a:ext cx="5483" cy="63976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295" name="직선 연결선 294"/>
            <p:cNvCxnSpPr/>
            <p:nvPr/>
          </p:nvCxnSpPr>
          <p:spPr bwMode="auto">
            <a:xfrm flipV="1">
              <a:off x="2297075" y="4665923"/>
              <a:ext cx="92857" cy="317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4" name="직선 연결선 263"/>
            <p:cNvCxnSpPr/>
            <p:nvPr/>
          </p:nvCxnSpPr>
          <p:spPr bwMode="auto">
            <a:xfrm>
              <a:off x="3488482" y="4694498"/>
              <a:ext cx="200819" cy="192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8" name="TextBox 267"/>
            <p:cNvSpPr txBox="1"/>
            <p:nvPr/>
          </p:nvSpPr>
          <p:spPr>
            <a:xfrm rot="16200000">
              <a:off x="2003980" y="4896601"/>
              <a:ext cx="4219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1250</a:t>
              </a:r>
              <a:endParaRPr lang="ko-KR" altLang="en-US" sz="800" dirty="0"/>
            </a:p>
          </p:txBody>
        </p:sp>
      </p:grpSp>
      <p:sp>
        <p:nvSpPr>
          <p:cNvPr id="309" name="TextBox 308"/>
          <p:cNvSpPr txBox="1"/>
          <p:nvPr/>
        </p:nvSpPr>
        <p:spPr>
          <a:xfrm>
            <a:off x="5787263" y="3594981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30</a:t>
            </a:r>
            <a:r>
              <a:rPr lang="en-US" altLang="ko-KR" sz="900" baseline="30000" dirty="0"/>
              <a:t>o</a:t>
            </a:r>
            <a:endParaRPr lang="ko-KR" altLang="en-US" sz="900" baseline="30000" dirty="0"/>
          </a:p>
        </p:txBody>
      </p:sp>
      <p:sp>
        <p:nvSpPr>
          <p:cNvPr id="310" name="원호 309"/>
          <p:cNvSpPr/>
          <p:nvPr/>
        </p:nvSpPr>
        <p:spPr bwMode="auto">
          <a:xfrm rot="18727984">
            <a:off x="5865919" y="3823557"/>
            <a:ext cx="254793" cy="211137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3" name="Line 75"/>
          <p:cNvSpPr>
            <a:spLocks noChangeShapeType="1"/>
          </p:cNvSpPr>
          <p:nvPr/>
        </p:nvSpPr>
        <p:spPr bwMode="auto">
          <a:xfrm flipH="1">
            <a:off x="6206064" y="4583375"/>
            <a:ext cx="3609" cy="75247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5" name="Line 67"/>
          <p:cNvSpPr>
            <a:spLocks noChangeShapeType="1"/>
          </p:cNvSpPr>
          <p:nvPr/>
        </p:nvSpPr>
        <p:spPr bwMode="auto">
          <a:xfrm flipV="1">
            <a:off x="6071344" y="4577024"/>
            <a:ext cx="158750" cy="1587"/>
          </a:xfrm>
          <a:prstGeom prst="line">
            <a:avLst/>
          </a:prstGeom>
          <a:noFill/>
          <a:ln w="0">
            <a:solidFill>
              <a:srgbClr val="000000"/>
            </a:solidFill>
            <a:prstDash val="sys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7" name="Rectangle 142"/>
          <p:cNvSpPr>
            <a:spLocks noChangeArrowheads="1"/>
          </p:cNvSpPr>
          <p:nvPr/>
        </p:nvSpPr>
        <p:spPr bwMode="auto">
          <a:xfrm rot="16200000">
            <a:off x="6008316" y="4880561"/>
            <a:ext cx="23083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3073" y="324433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K=0.5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163073" y="324433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K=0.5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902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Typical Coal Feed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03350"/>
            <a:ext cx="4104456" cy="48668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96136" y="6133668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ULTRA-SUPERCRITICAL PRESSURE</a:t>
            </a:r>
          </a:p>
          <a:p>
            <a:r>
              <a:rPr lang="en-US" altLang="ko-KR" sz="1200" dirty="0">
                <a:latin typeface="Times New Roman" panose="02020603050405020304" pitchFamily="18" charset="0"/>
              </a:rPr>
              <a:t>CFB BOILER CONCEPTUAL DESIGN STUDY</a:t>
            </a:r>
          </a:p>
          <a:p>
            <a:r>
              <a:rPr lang="en-US" altLang="ko-KR" sz="1200" dirty="0">
                <a:latin typeface="Times New Roman" panose="02020603050405020304" pitchFamily="18" charset="0"/>
              </a:rPr>
              <a:t>Foster Wheeler North America Corp., 2006</a:t>
            </a:r>
          </a:p>
        </p:txBody>
      </p:sp>
    </p:spTree>
    <p:extLst>
      <p:ext uri="{BB962C8B-B14F-4D97-AF65-F5344CB8AC3E}">
        <p14:creationId xmlns:p14="http://schemas.microsoft.com/office/powerpoint/2010/main" val="25296279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Low pressure drop</a:t>
            </a:r>
          </a:p>
          <a:p>
            <a:r>
              <a:rPr lang="en-US" altLang="ko-KR" dirty="0"/>
              <a:t>High dispersion</a:t>
            </a:r>
          </a:p>
          <a:p>
            <a:r>
              <a:rPr lang="en-US" altLang="ko-KR" dirty="0"/>
              <a:t>Caution not to erode neighboring nozzle</a:t>
            </a:r>
          </a:p>
          <a:p>
            <a:r>
              <a:rPr lang="en-US" altLang="ko-KR" dirty="0"/>
              <a:t>No dead zone</a:t>
            </a:r>
          </a:p>
          <a:p>
            <a:r>
              <a:rPr lang="en-US" altLang="ko-KR" dirty="0"/>
              <a:t>Easy drain of </a:t>
            </a:r>
            <a:r>
              <a:rPr lang="en-US" altLang="ko-KR" u="sng" dirty="0"/>
              <a:t>non-combustible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5991706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Distributor</a:t>
            </a:r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3568344" cy="3105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5" y="2204864"/>
            <a:ext cx="4114641" cy="3105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4931" y="6460487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 </a:t>
            </a:r>
            <a:r>
              <a:rPr lang="ko-KR" altLang="en-US" dirty="0"/>
              <a:t>남동발전 여수화력 </a:t>
            </a:r>
            <a:r>
              <a:rPr lang="en-US" altLang="ko-KR" dirty="0"/>
              <a:t>2</a:t>
            </a:r>
            <a:r>
              <a:rPr lang="ko-KR" altLang="en-US" dirty="0"/>
              <a:t>호기</a:t>
            </a:r>
          </a:p>
        </p:txBody>
      </p:sp>
    </p:spTree>
    <p:extLst>
      <p:ext uri="{BB962C8B-B14F-4D97-AF65-F5344CB8AC3E}">
        <p14:creationId xmlns:p14="http://schemas.microsoft.com/office/powerpoint/2010/main" val="98390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39552" y="1776569"/>
            <a:ext cx="7776864" cy="3745029"/>
            <a:chOff x="467544" y="1268760"/>
            <a:chExt cx="7776864" cy="3745029"/>
          </a:xfrm>
        </p:grpSpPr>
        <p:pic>
          <p:nvPicPr>
            <p:cNvPr id="2049" name="_x113580008" descr="EMB00001060008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43"/>
            <a:stretch/>
          </p:blipFill>
          <p:spPr bwMode="auto">
            <a:xfrm>
              <a:off x="467544" y="1268760"/>
              <a:ext cx="4248124" cy="3745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_x113580008" descr="EMB00001060009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776569"/>
              <a:ext cx="4032448" cy="302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6372200" y="6381328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2011 </a:t>
            </a:r>
            <a:r>
              <a:rPr lang="ko-KR" altLang="en-US" dirty="0"/>
              <a:t>군장에너지 </a:t>
            </a:r>
            <a:r>
              <a:rPr lang="en-US" altLang="ko-KR" dirty="0"/>
              <a:t>3</a:t>
            </a:r>
            <a:r>
              <a:rPr lang="ko-KR" altLang="en-US" dirty="0"/>
              <a:t>호기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 gap allowed at the wall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 bwMode="auto">
          <a:xfrm>
            <a:off x="6300192" y="4149080"/>
            <a:ext cx="122413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33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483768" y="3534614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P = P’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339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260350"/>
            <a:ext cx="7772400" cy="638175"/>
          </a:xfrm>
        </p:spPr>
        <p:txBody>
          <a:bodyPr/>
          <a:lstStyle/>
          <a:p>
            <a:r>
              <a:rPr lang="ko-KR" altLang="en-US" sz="3200"/>
              <a:t>원주 </a:t>
            </a:r>
            <a:r>
              <a:rPr lang="en-US" altLang="ko-KR" sz="3200"/>
              <a:t>10MWe </a:t>
            </a:r>
            <a:r>
              <a:rPr lang="ko-KR" altLang="en-US" sz="3200"/>
              <a:t>발전용 보일러 조감도</a:t>
            </a:r>
          </a:p>
        </p:txBody>
      </p:sp>
      <p:pic>
        <p:nvPicPr>
          <p:cNvPr id="382979" name="Picture 3" descr="RDF-IS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052513"/>
            <a:ext cx="6502400" cy="526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980" name="Picture 4" descr="RDF-IS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052513"/>
            <a:ext cx="6502400" cy="526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981" name="Picture 5" descr="RDF-LEF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18155"/>
            <a:ext cx="6502400" cy="526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27849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Distributor resistance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39952" y="1820539"/>
                <a:ext cx="1787925" cy="604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820539"/>
                <a:ext cx="178792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156176" y="1898391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[kg/m2]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91880" y="4859868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#1; K=0.5 (C</a:t>
            </a:r>
            <a:r>
              <a:rPr lang="en-US" altLang="ko-KR" baseline="-25000" dirty="0"/>
              <a:t>D</a:t>
            </a:r>
            <a:r>
              <a:rPr lang="en-US" altLang="ko-KR" dirty="0"/>
              <a:t> = 0.6)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91880" y="4232121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#2; K = 4xfx(L/D) = 4 x 0.0032 x (L/D)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80" y="360437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#3; K=1.5 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2117524"/>
            <a:ext cx="1944216" cy="3285722"/>
            <a:chOff x="860827" y="2886707"/>
            <a:chExt cx="1944216" cy="3285722"/>
          </a:xfrm>
        </p:grpSpPr>
        <p:grpSp>
          <p:nvGrpSpPr>
            <p:cNvPr id="13" name="그룹 12"/>
            <p:cNvGrpSpPr/>
            <p:nvPr/>
          </p:nvGrpSpPr>
          <p:grpSpPr>
            <a:xfrm>
              <a:off x="1580907" y="2886707"/>
              <a:ext cx="1224136" cy="2448272"/>
              <a:chOff x="3635896" y="2780928"/>
              <a:chExt cx="1224136" cy="2448272"/>
            </a:xfrm>
          </p:grpSpPr>
          <p:sp>
            <p:nvSpPr>
              <p:cNvPr id="4" name="원통 3"/>
              <p:cNvSpPr/>
              <p:nvPr/>
            </p:nvSpPr>
            <p:spPr>
              <a:xfrm>
                <a:off x="3635896" y="2780928"/>
                <a:ext cx="1224136" cy="2448272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139952" y="3501008"/>
                <a:ext cx="288032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022582" y="4859868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#1</a:t>
                </a:r>
                <a:endParaRPr lang="ko-KR" alt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22582" y="4160730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#2</a:t>
                </a:r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58586" y="3441829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#3</a:t>
                </a:r>
                <a:endParaRPr lang="ko-KR" altLang="en-US" dirty="0"/>
              </a:p>
            </p:txBody>
          </p:sp>
        </p:grpSp>
        <p:sp>
          <p:nvSpPr>
            <p:cNvPr id="18" name="오른쪽 화살표 17"/>
            <p:cNvSpPr/>
            <p:nvPr/>
          </p:nvSpPr>
          <p:spPr>
            <a:xfrm rot="16200000">
              <a:off x="1774250" y="5245002"/>
              <a:ext cx="837450" cy="1017404"/>
            </a:xfrm>
            <a:prstGeom prst="rightArrow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10800000">
              <a:off x="860827" y="3455019"/>
              <a:ext cx="1206441" cy="572983"/>
            </a:xfrm>
            <a:prstGeom prst="rightArrow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07173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7017" y="594072"/>
            <a:ext cx="8229600" cy="1143000"/>
          </a:xfrm>
        </p:spPr>
        <p:txBody>
          <a:bodyPr/>
          <a:lstStyle/>
          <a:p>
            <a:r>
              <a:rPr lang="en-US" altLang="ko-KR" dirty="0"/>
              <a:t>Distributor-K chemical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251296" y="3337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4977904" descr="EMB0000160820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81" y="1628800"/>
            <a:ext cx="5479099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488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Distributors-AE&amp;E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10258" y="141791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4537200" descr="EMB000016081f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7918"/>
            <a:ext cx="4494510" cy="46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596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Distributors-Metso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00609" y="122989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94537200" descr="EMB000016081f8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4951"/>
            <a:ext cx="3467100" cy="4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134951"/>
            <a:ext cx="5216183" cy="33843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238" y="5005858"/>
            <a:ext cx="25717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31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Water Cooled Air Distributor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354" t="16462" r="12677" b="13891"/>
          <a:stretch/>
        </p:blipFill>
        <p:spPr>
          <a:xfrm>
            <a:off x="2386869" y="1772816"/>
            <a:ext cx="439248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376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 ash drain</a:t>
            </a:r>
            <a:endParaRPr lang="ko-KR" altLang="en-US" dirty="0"/>
          </a:p>
        </p:txBody>
      </p:sp>
      <p:pic>
        <p:nvPicPr>
          <p:cNvPr id="3" name="Picture 2" descr="Bottom 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4244975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7767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30"/>
          <p:cNvSpPr>
            <a:spLocks noChangeArrowheads="1"/>
          </p:cNvSpPr>
          <p:nvPr/>
        </p:nvSpPr>
        <p:spPr bwMode="auto">
          <a:xfrm>
            <a:off x="4938487" y="5225017"/>
            <a:ext cx="766719" cy="11977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Plastic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27" name="Rectangle 1231"/>
          <p:cNvSpPr>
            <a:spLocks noChangeArrowheads="1"/>
          </p:cNvSpPr>
          <p:nvPr/>
        </p:nvSpPr>
        <p:spPr bwMode="auto">
          <a:xfrm>
            <a:off x="4088001" y="5029786"/>
            <a:ext cx="336136" cy="558077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Plastic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622" name="정육면체 621"/>
          <p:cNvSpPr/>
          <p:nvPr/>
        </p:nvSpPr>
        <p:spPr>
          <a:xfrm>
            <a:off x="4411923" y="4819655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6" name="정육면체 605"/>
          <p:cNvSpPr/>
          <p:nvPr/>
        </p:nvSpPr>
        <p:spPr>
          <a:xfrm>
            <a:off x="4478145" y="4746926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각형 설명선 144"/>
          <p:cNvSpPr/>
          <p:nvPr/>
        </p:nvSpPr>
        <p:spPr>
          <a:xfrm>
            <a:off x="1111267" y="1205899"/>
            <a:ext cx="792088" cy="504056"/>
          </a:xfrm>
          <a:prstGeom prst="wedgeRectCallout">
            <a:avLst>
              <a:gd name="adj1" fmla="val 177342"/>
              <a:gd name="adj2" fmla="val 1532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제목 1"/>
          <p:cNvSpPr txBox="1">
            <a:spLocks/>
          </p:cNvSpPr>
          <p:nvPr/>
        </p:nvSpPr>
        <p:spPr>
          <a:xfrm>
            <a:off x="3000124" y="5724473"/>
            <a:ext cx="2540073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/>
              <a:t>Drain ash and gravel mixture</a:t>
            </a:r>
            <a:endParaRPr lang="ko-KR" altLang="en-US" sz="1400" b="1" dirty="0"/>
          </a:p>
        </p:txBody>
      </p:sp>
      <p:sp>
        <p:nvSpPr>
          <p:cNvPr id="150" name="제목 1"/>
          <p:cNvSpPr txBox="1">
            <a:spLocks/>
          </p:cNvSpPr>
          <p:nvPr/>
        </p:nvSpPr>
        <p:spPr>
          <a:xfrm>
            <a:off x="1701137" y="359411"/>
            <a:ext cx="612068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002060"/>
                </a:solidFill>
              </a:rPr>
              <a:t>Step</a:t>
            </a:r>
            <a:r>
              <a:rPr lang="ko-KR" altLang="en-US" sz="2400" dirty="0">
                <a:solidFill>
                  <a:srgbClr val="002060"/>
                </a:solidFill>
              </a:rPr>
              <a:t> </a:t>
            </a:r>
            <a:r>
              <a:rPr lang="en-US" altLang="ko-KR" sz="2400" dirty="0">
                <a:solidFill>
                  <a:srgbClr val="002060"/>
                </a:solidFill>
              </a:rPr>
              <a:t>distributor bed drain</a:t>
            </a:r>
            <a:endParaRPr lang="ko-KR" altLang="en-US" sz="1600" dirty="0">
              <a:solidFill>
                <a:srgbClr val="002060"/>
              </a:solidFill>
            </a:endParaRPr>
          </a:p>
        </p:txBody>
      </p:sp>
      <p:sp>
        <p:nvSpPr>
          <p:cNvPr id="124" name="Rectangle 1226"/>
          <p:cNvSpPr>
            <a:spLocks noChangeArrowheads="1"/>
          </p:cNvSpPr>
          <p:nvPr/>
        </p:nvSpPr>
        <p:spPr bwMode="auto">
          <a:xfrm>
            <a:off x="3600790" y="4544543"/>
            <a:ext cx="1349492" cy="1045208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0"/>
                  <a:invGamma/>
                  <a:alpha val="39999"/>
                </a:schemeClr>
              </a:gs>
              <a:gs pos="50000">
                <a:schemeClr val="bg1">
                  <a:alpha val="27000"/>
                </a:schemeClr>
              </a:gs>
              <a:gs pos="100000">
                <a:schemeClr val="bg1">
                  <a:gamma/>
                  <a:shade val="0"/>
                  <a:invGamma/>
                  <a:alpha val="39999"/>
                </a:schemeClr>
              </a:gs>
            </a:gsLst>
            <a:lin ang="0" scaled="1"/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Plastic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ko-KR" altLang="en-US" sz="900">
              <a:latin typeface="굴림" charset="-127"/>
              <a:ea typeface="굴림" charset="-127"/>
            </a:endParaRPr>
          </a:p>
        </p:txBody>
      </p:sp>
      <p:sp>
        <p:nvSpPr>
          <p:cNvPr id="367" name="Rectangle 1535"/>
          <p:cNvSpPr>
            <a:spLocks noChangeArrowheads="1"/>
          </p:cNvSpPr>
          <p:nvPr/>
        </p:nvSpPr>
        <p:spPr bwMode="auto">
          <a:xfrm>
            <a:off x="3123181" y="2805938"/>
            <a:ext cx="499546" cy="69117"/>
          </a:xfrm>
          <a:prstGeom prst="rect">
            <a:avLst/>
          </a:prstGeom>
          <a:solidFill>
            <a:srgbClr val="AEB690">
              <a:alpha val="34901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AEB69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68" name="AutoShape 1537"/>
          <p:cNvSpPr>
            <a:spLocks noChangeArrowheads="1"/>
          </p:cNvSpPr>
          <p:nvPr/>
        </p:nvSpPr>
        <p:spPr bwMode="auto">
          <a:xfrm>
            <a:off x="3050129" y="2520285"/>
            <a:ext cx="380210" cy="306357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93 w 21600"/>
              <a:gd name="T13" fmla="*/ 4478 h 21600"/>
              <a:gd name="T14" fmla="*/ 17107 w 21600"/>
              <a:gd name="T15" fmla="*/ 1712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AEB690">
              <a:alpha val="34901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AEB69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79" name="Oval 1556"/>
          <p:cNvSpPr>
            <a:spLocks noChangeArrowheads="1"/>
          </p:cNvSpPr>
          <p:nvPr/>
        </p:nvSpPr>
        <p:spPr bwMode="auto">
          <a:xfrm>
            <a:off x="3386830" y="2829289"/>
            <a:ext cx="27059" cy="3455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80" name="Oval 1557"/>
          <p:cNvSpPr>
            <a:spLocks noChangeArrowheads="1"/>
          </p:cNvSpPr>
          <p:nvPr/>
        </p:nvSpPr>
        <p:spPr bwMode="auto">
          <a:xfrm>
            <a:off x="3386830" y="2829289"/>
            <a:ext cx="27059" cy="3455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81" name="Oval 1558"/>
          <p:cNvSpPr>
            <a:spLocks noChangeArrowheads="1"/>
          </p:cNvSpPr>
          <p:nvPr/>
        </p:nvSpPr>
        <p:spPr bwMode="auto">
          <a:xfrm>
            <a:off x="3497840" y="2805938"/>
            <a:ext cx="26365" cy="3455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82" name="Oval 1559"/>
          <p:cNvSpPr>
            <a:spLocks noChangeArrowheads="1"/>
          </p:cNvSpPr>
          <p:nvPr/>
        </p:nvSpPr>
        <p:spPr bwMode="auto">
          <a:xfrm>
            <a:off x="3497840" y="2805938"/>
            <a:ext cx="26365" cy="3455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383" name="Group 1560"/>
          <p:cNvGrpSpPr>
            <a:grpSpLocks/>
          </p:cNvGrpSpPr>
          <p:nvPr/>
        </p:nvGrpSpPr>
        <p:grpSpPr bwMode="auto">
          <a:xfrm>
            <a:off x="3123181" y="2675176"/>
            <a:ext cx="181085" cy="106478"/>
            <a:chOff x="0" y="2296"/>
            <a:chExt cx="446" cy="204"/>
          </a:xfrm>
        </p:grpSpPr>
        <p:sp>
          <p:nvSpPr>
            <p:cNvPr id="478" name="Oval 1561"/>
            <p:cNvSpPr>
              <a:spLocks noChangeArrowheads="1"/>
            </p:cNvSpPr>
            <p:nvPr/>
          </p:nvSpPr>
          <p:spPr bwMode="auto">
            <a:xfrm>
              <a:off x="220" y="2304"/>
              <a:ext cx="48" cy="52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79" name="Oval 1562"/>
            <p:cNvSpPr>
              <a:spLocks noChangeArrowheads="1"/>
            </p:cNvSpPr>
            <p:nvPr/>
          </p:nvSpPr>
          <p:spPr bwMode="auto">
            <a:xfrm>
              <a:off x="220" y="2304"/>
              <a:ext cx="48" cy="52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0" name="Oval 1563"/>
            <p:cNvSpPr>
              <a:spLocks noChangeArrowheads="1"/>
            </p:cNvSpPr>
            <p:nvPr/>
          </p:nvSpPr>
          <p:spPr bwMode="auto">
            <a:xfrm>
              <a:off x="200" y="2296"/>
              <a:ext cx="65" cy="6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1" name="Oval 1564"/>
            <p:cNvSpPr>
              <a:spLocks noChangeArrowheads="1"/>
            </p:cNvSpPr>
            <p:nvPr/>
          </p:nvSpPr>
          <p:spPr bwMode="auto">
            <a:xfrm>
              <a:off x="200" y="2296"/>
              <a:ext cx="65" cy="68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2" name="Oval 1565"/>
            <p:cNvSpPr>
              <a:spLocks noChangeArrowheads="1"/>
            </p:cNvSpPr>
            <p:nvPr/>
          </p:nvSpPr>
          <p:spPr bwMode="auto">
            <a:xfrm>
              <a:off x="74" y="2336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3" name="Oval 1566"/>
            <p:cNvSpPr>
              <a:spLocks noChangeArrowheads="1"/>
            </p:cNvSpPr>
            <p:nvPr/>
          </p:nvSpPr>
          <p:spPr bwMode="auto">
            <a:xfrm>
              <a:off x="74" y="2336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4" name="Oval 1567"/>
            <p:cNvSpPr>
              <a:spLocks noChangeArrowheads="1"/>
            </p:cNvSpPr>
            <p:nvPr/>
          </p:nvSpPr>
          <p:spPr bwMode="auto">
            <a:xfrm>
              <a:off x="0" y="2347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5" name="Oval 1568"/>
            <p:cNvSpPr>
              <a:spLocks noChangeArrowheads="1"/>
            </p:cNvSpPr>
            <p:nvPr/>
          </p:nvSpPr>
          <p:spPr bwMode="auto">
            <a:xfrm>
              <a:off x="0" y="2347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6" name="Oval 1569"/>
            <p:cNvSpPr>
              <a:spLocks noChangeArrowheads="1"/>
            </p:cNvSpPr>
            <p:nvPr/>
          </p:nvSpPr>
          <p:spPr bwMode="auto">
            <a:xfrm>
              <a:off x="381" y="2432"/>
              <a:ext cx="65" cy="6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87" name="Oval 1570"/>
            <p:cNvSpPr>
              <a:spLocks noChangeArrowheads="1"/>
            </p:cNvSpPr>
            <p:nvPr/>
          </p:nvSpPr>
          <p:spPr bwMode="auto">
            <a:xfrm>
              <a:off x="381" y="2432"/>
              <a:ext cx="65" cy="68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386" name="Oval 1576"/>
          <p:cNvSpPr>
            <a:spLocks noChangeArrowheads="1"/>
          </p:cNvSpPr>
          <p:nvPr/>
        </p:nvSpPr>
        <p:spPr bwMode="auto">
          <a:xfrm>
            <a:off x="3689333" y="2904944"/>
            <a:ext cx="13182" cy="1961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87" name="Oval 1577"/>
          <p:cNvSpPr>
            <a:spLocks noChangeArrowheads="1"/>
          </p:cNvSpPr>
          <p:nvPr/>
        </p:nvSpPr>
        <p:spPr bwMode="auto">
          <a:xfrm>
            <a:off x="3689333" y="2904944"/>
            <a:ext cx="13182" cy="1961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88" name="Oval 1578"/>
          <p:cNvSpPr>
            <a:spLocks noChangeArrowheads="1"/>
          </p:cNvSpPr>
          <p:nvPr/>
        </p:nvSpPr>
        <p:spPr bwMode="auto">
          <a:xfrm>
            <a:off x="3683089" y="2899340"/>
            <a:ext cx="26365" cy="36427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90" name="Oval 1580"/>
          <p:cNvSpPr>
            <a:spLocks noChangeArrowheads="1"/>
          </p:cNvSpPr>
          <p:nvPr/>
        </p:nvSpPr>
        <p:spPr bwMode="auto">
          <a:xfrm>
            <a:off x="3646317" y="2829289"/>
            <a:ext cx="26365" cy="3455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91" name="Oval 1581"/>
          <p:cNvSpPr>
            <a:spLocks noChangeArrowheads="1"/>
          </p:cNvSpPr>
          <p:nvPr/>
        </p:nvSpPr>
        <p:spPr bwMode="auto">
          <a:xfrm>
            <a:off x="3646317" y="2829289"/>
            <a:ext cx="26365" cy="3455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92" name="Oval 1582"/>
          <p:cNvSpPr>
            <a:spLocks noChangeArrowheads="1"/>
          </p:cNvSpPr>
          <p:nvPr/>
        </p:nvSpPr>
        <p:spPr bwMode="auto">
          <a:xfrm>
            <a:off x="3665050" y="2781654"/>
            <a:ext cx="26365" cy="35493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93" name="Oval 1583"/>
          <p:cNvSpPr>
            <a:spLocks noChangeArrowheads="1"/>
          </p:cNvSpPr>
          <p:nvPr/>
        </p:nvSpPr>
        <p:spPr bwMode="auto">
          <a:xfrm>
            <a:off x="3665050" y="2781654"/>
            <a:ext cx="26365" cy="35493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00" name="Rectangle 1591"/>
          <p:cNvSpPr>
            <a:spLocks noChangeArrowheads="1"/>
          </p:cNvSpPr>
          <p:nvPr/>
        </p:nvSpPr>
        <p:spPr bwMode="auto">
          <a:xfrm>
            <a:off x="3127344" y="2815279"/>
            <a:ext cx="499546" cy="70051"/>
          </a:xfrm>
          <a:prstGeom prst="rect">
            <a:avLst/>
          </a:prstGeom>
          <a:solidFill>
            <a:srgbClr val="AEB690">
              <a:alpha val="34901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AEB69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2326" name="그룹 2325"/>
          <p:cNvGrpSpPr/>
          <p:nvPr/>
        </p:nvGrpSpPr>
        <p:grpSpPr>
          <a:xfrm>
            <a:off x="6408736" y="5225017"/>
            <a:ext cx="541869" cy="644471"/>
            <a:chOff x="8226127" y="5984018"/>
            <a:chExt cx="541869" cy="644471"/>
          </a:xfrm>
        </p:grpSpPr>
        <p:sp>
          <p:nvSpPr>
            <p:cNvPr id="353" name="Rectangle 1517"/>
            <p:cNvSpPr>
              <a:spLocks noChangeArrowheads="1"/>
            </p:cNvSpPr>
            <p:nvPr/>
          </p:nvSpPr>
          <p:spPr bwMode="auto">
            <a:xfrm>
              <a:off x="8226127" y="6346416"/>
              <a:ext cx="352457" cy="65381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etal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" name="AutoShape 1518"/>
            <p:cNvSpPr>
              <a:spLocks noChangeArrowheads="1"/>
            </p:cNvSpPr>
            <p:nvPr/>
          </p:nvSpPr>
          <p:spPr bwMode="auto">
            <a:xfrm rot="10800000">
              <a:off x="8226127" y="5984018"/>
              <a:ext cx="312910" cy="415637"/>
            </a:xfrm>
            <a:prstGeom prst="flowChartMagneticTape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etal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" name="Oval 1519"/>
            <p:cNvSpPr>
              <a:spLocks noChangeArrowheads="1"/>
            </p:cNvSpPr>
            <p:nvPr/>
          </p:nvSpPr>
          <p:spPr bwMode="auto">
            <a:xfrm>
              <a:off x="8306609" y="6177359"/>
              <a:ext cx="97134" cy="96204"/>
            </a:xfrm>
            <a:prstGeom prst="ellipse">
              <a:avLst/>
            </a:prstGeom>
            <a:solidFill>
              <a:schemeClr val="accent1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etal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6" name="Rectangle 1520"/>
            <p:cNvSpPr>
              <a:spLocks noChangeArrowheads="1"/>
            </p:cNvSpPr>
            <p:nvPr/>
          </p:nvSpPr>
          <p:spPr bwMode="auto">
            <a:xfrm>
              <a:off x="8245554" y="6438884"/>
              <a:ext cx="522442" cy="189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800" dirty="0">
                  <a:solidFill>
                    <a:srgbClr val="000000"/>
                  </a:solidFill>
                  <a:latin typeface="Times New Roman" pitchFamily="18" charset="0"/>
                </a:rPr>
                <a:t>FD Fan</a:t>
              </a:r>
              <a:endParaRPr lang="en-US" altLang="ko-KR" sz="800" dirty="0">
                <a:latin typeface="Times New Roman" pitchFamily="18" charset="0"/>
              </a:endParaRPr>
            </a:p>
          </p:txBody>
        </p:sp>
        <p:sp>
          <p:nvSpPr>
            <p:cNvPr id="417" name="Rectangle 1645"/>
            <p:cNvSpPr>
              <a:spLocks noChangeArrowheads="1"/>
            </p:cNvSpPr>
            <p:nvPr/>
          </p:nvSpPr>
          <p:spPr bwMode="auto">
            <a:xfrm>
              <a:off x="8226127" y="6351086"/>
              <a:ext cx="351764" cy="64447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8" name="AutoShape 1646"/>
            <p:cNvSpPr>
              <a:spLocks noChangeArrowheads="1"/>
            </p:cNvSpPr>
            <p:nvPr/>
          </p:nvSpPr>
          <p:spPr bwMode="auto">
            <a:xfrm rot="10800000">
              <a:off x="8226127" y="5984018"/>
              <a:ext cx="312910" cy="415637"/>
            </a:xfrm>
            <a:prstGeom prst="flowChartMagneticTape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9" name="Oval 1647"/>
            <p:cNvSpPr>
              <a:spLocks noChangeArrowheads="1"/>
            </p:cNvSpPr>
            <p:nvPr/>
          </p:nvSpPr>
          <p:spPr bwMode="auto">
            <a:xfrm>
              <a:off x="8301059" y="6182029"/>
              <a:ext cx="97134" cy="96204"/>
            </a:xfrm>
            <a:prstGeom prst="ellipse">
              <a:avLst/>
            </a:prstGeom>
            <a:solidFill>
              <a:schemeClr val="accent1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461" name="Rectangle 2350"/>
          <p:cNvSpPr>
            <a:spLocks noChangeArrowheads="1"/>
          </p:cNvSpPr>
          <p:nvPr/>
        </p:nvSpPr>
        <p:spPr bwMode="auto">
          <a:xfrm>
            <a:off x="6953854" y="1668774"/>
            <a:ext cx="482201" cy="18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800" dirty="0">
                <a:solidFill>
                  <a:srgbClr val="000000"/>
                </a:solidFill>
                <a:latin typeface="Times New Roman" pitchFamily="18" charset="0"/>
              </a:rPr>
              <a:t>ID Fan</a:t>
            </a:r>
            <a:endParaRPr lang="en-US" altLang="ko-KR" sz="800" dirty="0">
              <a:latin typeface="Times New Roman" pitchFamily="18" charset="0"/>
            </a:endParaRPr>
          </a:p>
        </p:txBody>
      </p:sp>
      <p:sp>
        <p:nvSpPr>
          <p:cNvPr id="600" name="정육면체 599"/>
          <p:cNvSpPr/>
          <p:nvPr/>
        </p:nvSpPr>
        <p:spPr>
          <a:xfrm>
            <a:off x="3721541" y="4520895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9" name="정육면체 598"/>
          <p:cNvSpPr/>
          <p:nvPr/>
        </p:nvSpPr>
        <p:spPr>
          <a:xfrm>
            <a:off x="3670071" y="4441057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정육면체 26"/>
          <p:cNvSpPr/>
          <p:nvPr/>
        </p:nvSpPr>
        <p:spPr>
          <a:xfrm>
            <a:off x="3608727" y="4384810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9" name="정육면체 618"/>
          <p:cNvSpPr/>
          <p:nvPr/>
        </p:nvSpPr>
        <p:spPr>
          <a:xfrm>
            <a:off x="4546288" y="4690366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0" name="정육면체 619"/>
          <p:cNvSpPr/>
          <p:nvPr/>
        </p:nvSpPr>
        <p:spPr>
          <a:xfrm>
            <a:off x="4609507" y="4634119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" name="정육면체 616"/>
          <p:cNvSpPr/>
          <p:nvPr/>
        </p:nvSpPr>
        <p:spPr>
          <a:xfrm>
            <a:off x="4672773" y="4570274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8" name="정육면체 617"/>
          <p:cNvSpPr/>
          <p:nvPr/>
        </p:nvSpPr>
        <p:spPr>
          <a:xfrm>
            <a:off x="4735992" y="4514027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4" name="정육면체 603"/>
          <p:cNvSpPr/>
          <p:nvPr/>
        </p:nvSpPr>
        <p:spPr>
          <a:xfrm>
            <a:off x="4803729" y="4441057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7" name="정육면체 606"/>
          <p:cNvSpPr/>
          <p:nvPr/>
        </p:nvSpPr>
        <p:spPr>
          <a:xfrm>
            <a:off x="4866948" y="4384810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3" name="Rectangle 1542"/>
          <p:cNvSpPr>
            <a:spLocks noChangeArrowheads="1"/>
          </p:cNvSpPr>
          <p:nvPr/>
        </p:nvSpPr>
        <p:spPr bwMode="auto">
          <a:xfrm>
            <a:off x="4963949" y="5227353"/>
            <a:ext cx="747505" cy="129288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cxnSp>
        <p:nvCxnSpPr>
          <p:cNvPr id="21" name="직선 연결선 20"/>
          <p:cNvCxnSpPr/>
          <p:nvPr/>
        </p:nvCxnSpPr>
        <p:spPr>
          <a:xfrm>
            <a:off x="3595532" y="4544543"/>
            <a:ext cx="3954" cy="104483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직선 연결선 583"/>
          <p:cNvCxnSpPr/>
          <p:nvPr/>
        </p:nvCxnSpPr>
        <p:spPr>
          <a:xfrm flipV="1">
            <a:off x="3595532" y="5587863"/>
            <a:ext cx="493090" cy="189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flipH="1">
            <a:off x="4408485" y="4549213"/>
            <a:ext cx="538658" cy="1045209"/>
            <a:chOff x="4457545" y="5453608"/>
            <a:chExt cx="565179" cy="1045209"/>
          </a:xfrm>
        </p:grpSpPr>
        <p:cxnSp>
          <p:nvCxnSpPr>
            <p:cNvPr id="586" name="직선 연결선 585"/>
            <p:cNvCxnSpPr/>
            <p:nvPr/>
          </p:nvCxnSpPr>
          <p:spPr>
            <a:xfrm>
              <a:off x="4457545" y="5453608"/>
              <a:ext cx="3954" cy="104483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직선 연결선 586"/>
            <p:cNvCxnSpPr/>
            <p:nvPr/>
          </p:nvCxnSpPr>
          <p:spPr>
            <a:xfrm flipV="1">
              <a:off x="4457545" y="6498439"/>
              <a:ext cx="565179" cy="3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8" name="그룹 587"/>
          <p:cNvGrpSpPr/>
          <p:nvPr/>
        </p:nvGrpSpPr>
        <p:grpSpPr>
          <a:xfrm flipH="1">
            <a:off x="4951475" y="4384810"/>
            <a:ext cx="163991" cy="1204564"/>
            <a:chOff x="4456319" y="5433022"/>
            <a:chExt cx="172064" cy="1204564"/>
          </a:xfrm>
        </p:grpSpPr>
        <p:cxnSp>
          <p:nvCxnSpPr>
            <p:cNvPr id="589" name="직선 연결선 588"/>
            <p:cNvCxnSpPr/>
            <p:nvPr/>
          </p:nvCxnSpPr>
          <p:spPr>
            <a:xfrm flipH="1">
              <a:off x="4456319" y="5433022"/>
              <a:ext cx="8385" cy="104055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직선 연결선 589"/>
            <p:cNvCxnSpPr/>
            <p:nvPr/>
          </p:nvCxnSpPr>
          <p:spPr>
            <a:xfrm>
              <a:off x="4464704" y="6483383"/>
              <a:ext cx="163679" cy="1542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1" name="그룹 590"/>
          <p:cNvGrpSpPr/>
          <p:nvPr/>
        </p:nvGrpSpPr>
        <p:grpSpPr>
          <a:xfrm flipH="1">
            <a:off x="3599486" y="4403885"/>
            <a:ext cx="162822" cy="1183978"/>
            <a:chOff x="4457545" y="5453608"/>
            <a:chExt cx="170838" cy="1183978"/>
          </a:xfrm>
        </p:grpSpPr>
        <p:cxnSp>
          <p:nvCxnSpPr>
            <p:cNvPr id="592" name="직선 연결선 591"/>
            <p:cNvCxnSpPr/>
            <p:nvPr/>
          </p:nvCxnSpPr>
          <p:spPr>
            <a:xfrm flipH="1">
              <a:off x="4457545" y="5453608"/>
              <a:ext cx="0" cy="1004754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직선 연결선 592"/>
            <p:cNvCxnSpPr/>
            <p:nvPr/>
          </p:nvCxnSpPr>
          <p:spPr>
            <a:xfrm>
              <a:off x="4457545" y="6470417"/>
              <a:ext cx="170838" cy="167169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1" name="정육면체 600"/>
          <p:cNvSpPr/>
          <p:nvPr/>
        </p:nvSpPr>
        <p:spPr>
          <a:xfrm>
            <a:off x="3780738" y="4582210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2" name="정육면체 601"/>
          <p:cNvSpPr/>
          <p:nvPr/>
        </p:nvSpPr>
        <p:spPr>
          <a:xfrm>
            <a:off x="3854007" y="4640882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3" name="정육면체 602"/>
          <p:cNvSpPr/>
          <p:nvPr/>
        </p:nvSpPr>
        <p:spPr>
          <a:xfrm>
            <a:off x="3914317" y="4706066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5" name="정육면체 604"/>
          <p:cNvSpPr/>
          <p:nvPr/>
        </p:nvSpPr>
        <p:spPr>
          <a:xfrm>
            <a:off x="3973343" y="4765525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1" name="정육면체 620"/>
          <p:cNvSpPr/>
          <p:nvPr/>
        </p:nvSpPr>
        <p:spPr>
          <a:xfrm>
            <a:off x="4037868" y="4833262"/>
            <a:ext cx="215189" cy="216312"/>
          </a:xfrm>
          <a:prstGeom prst="cube">
            <a:avLst>
              <a:gd name="adj" fmla="val 70240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5" name="직선 연결선 624"/>
          <p:cNvCxnSpPr/>
          <p:nvPr/>
        </p:nvCxnSpPr>
        <p:spPr>
          <a:xfrm flipH="1" flipV="1">
            <a:off x="3762308" y="5425364"/>
            <a:ext cx="1352005" cy="1890"/>
          </a:xfrm>
          <a:prstGeom prst="line">
            <a:avLst/>
          </a:prstGeom>
          <a:ln w="31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7" name="그룹 1166"/>
          <p:cNvGrpSpPr/>
          <p:nvPr/>
        </p:nvGrpSpPr>
        <p:grpSpPr>
          <a:xfrm>
            <a:off x="3783585" y="3989350"/>
            <a:ext cx="253936" cy="589021"/>
            <a:chOff x="5089632" y="3634730"/>
            <a:chExt cx="253936" cy="589021"/>
          </a:xfrm>
        </p:grpSpPr>
        <p:sp>
          <p:nvSpPr>
            <p:cNvPr id="189" name="Oval 1303"/>
            <p:cNvSpPr>
              <a:spLocks noChangeArrowheads="1"/>
            </p:cNvSpPr>
            <p:nvPr/>
          </p:nvSpPr>
          <p:spPr bwMode="auto">
            <a:xfrm>
              <a:off x="5231864" y="403917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" name="Oval 1304"/>
            <p:cNvSpPr>
              <a:spLocks noChangeArrowheads="1"/>
            </p:cNvSpPr>
            <p:nvPr/>
          </p:nvSpPr>
          <p:spPr bwMode="auto">
            <a:xfrm>
              <a:off x="5231864" y="403917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" name="Oval 1305"/>
            <p:cNvSpPr>
              <a:spLocks noChangeArrowheads="1"/>
            </p:cNvSpPr>
            <p:nvPr/>
          </p:nvSpPr>
          <p:spPr bwMode="auto">
            <a:xfrm>
              <a:off x="5224232" y="4065629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" name="Oval 1306"/>
            <p:cNvSpPr>
              <a:spLocks noChangeArrowheads="1"/>
            </p:cNvSpPr>
            <p:nvPr/>
          </p:nvSpPr>
          <p:spPr bwMode="auto">
            <a:xfrm>
              <a:off x="5121547" y="406562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3" name="Oval 1307"/>
            <p:cNvSpPr>
              <a:spLocks noChangeArrowheads="1"/>
            </p:cNvSpPr>
            <p:nvPr/>
          </p:nvSpPr>
          <p:spPr bwMode="auto">
            <a:xfrm>
              <a:off x="5211049" y="39805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4" name="Oval 1308"/>
            <p:cNvSpPr>
              <a:spLocks noChangeArrowheads="1"/>
            </p:cNvSpPr>
            <p:nvPr/>
          </p:nvSpPr>
          <p:spPr bwMode="auto">
            <a:xfrm>
              <a:off x="5211049" y="3873488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5" name="Oval 1309"/>
            <p:cNvSpPr>
              <a:spLocks noChangeArrowheads="1"/>
            </p:cNvSpPr>
            <p:nvPr/>
          </p:nvSpPr>
          <p:spPr bwMode="auto">
            <a:xfrm>
              <a:off x="5206193" y="40020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6" name="Oval 1310"/>
            <p:cNvSpPr>
              <a:spLocks noChangeArrowheads="1"/>
            </p:cNvSpPr>
            <p:nvPr/>
          </p:nvSpPr>
          <p:spPr bwMode="auto">
            <a:xfrm>
              <a:off x="5206193" y="40020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7" name="Oval 1311"/>
            <p:cNvSpPr>
              <a:spLocks noChangeArrowheads="1"/>
            </p:cNvSpPr>
            <p:nvPr/>
          </p:nvSpPr>
          <p:spPr bwMode="auto">
            <a:xfrm>
              <a:off x="5231170" y="4104057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8" name="Oval 1312"/>
            <p:cNvSpPr>
              <a:spLocks noChangeArrowheads="1"/>
            </p:cNvSpPr>
            <p:nvPr/>
          </p:nvSpPr>
          <p:spPr bwMode="auto">
            <a:xfrm>
              <a:off x="5231170" y="4104057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9" name="Freeform 1313"/>
            <p:cNvSpPr>
              <a:spLocks/>
            </p:cNvSpPr>
            <p:nvPr/>
          </p:nvSpPr>
          <p:spPr bwMode="auto">
            <a:xfrm>
              <a:off x="5278349" y="4110357"/>
              <a:ext cx="19427" cy="1826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0" name="Freeform 1314"/>
            <p:cNvSpPr>
              <a:spLocks/>
            </p:cNvSpPr>
            <p:nvPr/>
          </p:nvSpPr>
          <p:spPr bwMode="auto">
            <a:xfrm>
              <a:off x="5278349" y="4110357"/>
              <a:ext cx="19427" cy="1826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1" name="Freeform 1315"/>
            <p:cNvSpPr>
              <a:spLocks/>
            </p:cNvSpPr>
            <p:nvPr/>
          </p:nvSpPr>
          <p:spPr bwMode="auto">
            <a:xfrm>
              <a:off x="5251984" y="412673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2" name="Freeform 1316"/>
            <p:cNvSpPr>
              <a:spLocks/>
            </p:cNvSpPr>
            <p:nvPr/>
          </p:nvSpPr>
          <p:spPr bwMode="auto">
            <a:xfrm>
              <a:off x="5251291" y="412673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3" name="Group 1317"/>
            <p:cNvGrpSpPr>
              <a:grpSpLocks/>
            </p:cNvGrpSpPr>
            <p:nvPr/>
          </p:nvGrpSpPr>
          <p:grpSpPr bwMode="auto">
            <a:xfrm>
              <a:off x="5280431" y="4071299"/>
              <a:ext cx="26365" cy="23309"/>
              <a:chOff x="431" y="1979"/>
              <a:chExt cx="65" cy="67"/>
            </a:xfrm>
          </p:grpSpPr>
          <p:sp>
            <p:nvSpPr>
              <p:cNvPr id="548" name="Oval 131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49" name="Oval 131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5" name="Oval 1321"/>
            <p:cNvSpPr>
              <a:spLocks noChangeArrowheads="1"/>
            </p:cNvSpPr>
            <p:nvPr/>
          </p:nvSpPr>
          <p:spPr bwMode="auto">
            <a:xfrm>
              <a:off x="5311651" y="4051962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09" name="Group 1327"/>
            <p:cNvGrpSpPr>
              <a:grpSpLocks/>
            </p:cNvGrpSpPr>
            <p:nvPr/>
          </p:nvGrpSpPr>
          <p:grpSpPr bwMode="auto">
            <a:xfrm>
              <a:off x="5311651" y="4129448"/>
              <a:ext cx="26365" cy="23939"/>
              <a:chOff x="431" y="1979"/>
              <a:chExt cx="65" cy="67"/>
            </a:xfrm>
          </p:grpSpPr>
          <p:sp>
            <p:nvSpPr>
              <p:cNvPr id="544" name="Oval 13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45" name="Oval 13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12" name="Oval 1334"/>
            <p:cNvSpPr>
              <a:spLocks noChangeArrowheads="1"/>
            </p:cNvSpPr>
            <p:nvPr/>
          </p:nvSpPr>
          <p:spPr bwMode="auto">
            <a:xfrm>
              <a:off x="5293612" y="3844702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16" name="Group 1340"/>
            <p:cNvGrpSpPr>
              <a:grpSpLocks/>
            </p:cNvGrpSpPr>
            <p:nvPr/>
          </p:nvGrpSpPr>
          <p:grpSpPr bwMode="auto">
            <a:xfrm>
              <a:off x="5293612" y="3922819"/>
              <a:ext cx="26365" cy="23309"/>
              <a:chOff x="431" y="1979"/>
              <a:chExt cx="65" cy="67"/>
            </a:xfrm>
          </p:grpSpPr>
          <p:sp>
            <p:nvSpPr>
              <p:cNvPr id="538" name="Oval 134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39" name="Oval 134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3" name="Oval 1363"/>
            <p:cNvSpPr>
              <a:spLocks noChangeArrowheads="1"/>
            </p:cNvSpPr>
            <p:nvPr/>
          </p:nvSpPr>
          <p:spPr bwMode="auto">
            <a:xfrm>
              <a:off x="5268636" y="395979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4" name="Oval 1364"/>
            <p:cNvSpPr>
              <a:spLocks noChangeArrowheads="1"/>
            </p:cNvSpPr>
            <p:nvPr/>
          </p:nvSpPr>
          <p:spPr bwMode="auto">
            <a:xfrm>
              <a:off x="5268636" y="395979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5" name="Oval 1365"/>
            <p:cNvSpPr>
              <a:spLocks noChangeArrowheads="1"/>
            </p:cNvSpPr>
            <p:nvPr/>
          </p:nvSpPr>
          <p:spPr bwMode="auto">
            <a:xfrm>
              <a:off x="5261698" y="3986253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" name="Oval 1366"/>
            <p:cNvSpPr>
              <a:spLocks noChangeArrowheads="1"/>
            </p:cNvSpPr>
            <p:nvPr/>
          </p:nvSpPr>
          <p:spPr bwMode="auto">
            <a:xfrm>
              <a:off x="5261698" y="3986253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" name="Oval 1367"/>
            <p:cNvSpPr>
              <a:spLocks noChangeArrowheads="1"/>
            </p:cNvSpPr>
            <p:nvPr/>
          </p:nvSpPr>
          <p:spPr bwMode="auto">
            <a:xfrm>
              <a:off x="5248515" y="3901207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" name="Oval 1368"/>
            <p:cNvSpPr>
              <a:spLocks noChangeArrowheads="1"/>
            </p:cNvSpPr>
            <p:nvPr/>
          </p:nvSpPr>
          <p:spPr bwMode="auto">
            <a:xfrm>
              <a:off x="5248515" y="3901207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9" name="Oval 1369"/>
            <p:cNvSpPr>
              <a:spLocks noChangeArrowheads="1"/>
            </p:cNvSpPr>
            <p:nvPr/>
          </p:nvSpPr>
          <p:spPr bwMode="auto">
            <a:xfrm>
              <a:off x="5243659" y="3922626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0" name="Oval 1370"/>
            <p:cNvSpPr>
              <a:spLocks noChangeArrowheads="1"/>
            </p:cNvSpPr>
            <p:nvPr/>
          </p:nvSpPr>
          <p:spPr bwMode="auto">
            <a:xfrm>
              <a:off x="5243659" y="3922626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1" name="Oval 1371"/>
            <p:cNvSpPr>
              <a:spLocks noChangeArrowheads="1"/>
            </p:cNvSpPr>
            <p:nvPr/>
          </p:nvSpPr>
          <p:spPr bwMode="auto">
            <a:xfrm>
              <a:off x="5268636" y="4024680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2" name="Oval 1372"/>
            <p:cNvSpPr>
              <a:spLocks noChangeArrowheads="1"/>
            </p:cNvSpPr>
            <p:nvPr/>
          </p:nvSpPr>
          <p:spPr bwMode="auto">
            <a:xfrm>
              <a:off x="5268636" y="4024680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3" name="Freeform 1373"/>
            <p:cNvSpPr>
              <a:spLocks/>
            </p:cNvSpPr>
            <p:nvPr/>
          </p:nvSpPr>
          <p:spPr bwMode="auto">
            <a:xfrm>
              <a:off x="5315121" y="4031611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44" name="Freeform 1374"/>
            <p:cNvSpPr>
              <a:spLocks/>
            </p:cNvSpPr>
            <p:nvPr/>
          </p:nvSpPr>
          <p:spPr bwMode="auto">
            <a:xfrm>
              <a:off x="5315121" y="4031611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45" name="Freeform 1375"/>
            <p:cNvSpPr>
              <a:spLocks/>
            </p:cNvSpPr>
            <p:nvPr/>
          </p:nvSpPr>
          <p:spPr bwMode="auto">
            <a:xfrm>
              <a:off x="5288757" y="4046730"/>
              <a:ext cx="19427" cy="1826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46" name="Freeform 1376"/>
            <p:cNvSpPr>
              <a:spLocks/>
            </p:cNvSpPr>
            <p:nvPr/>
          </p:nvSpPr>
          <p:spPr bwMode="auto">
            <a:xfrm>
              <a:off x="5288757" y="4046730"/>
              <a:ext cx="19427" cy="1826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7" name="Group 1377"/>
            <p:cNvGrpSpPr>
              <a:grpSpLocks/>
            </p:cNvGrpSpPr>
            <p:nvPr/>
          </p:nvGrpSpPr>
          <p:grpSpPr bwMode="auto">
            <a:xfrm>
              <a:off x="5317203" y="3991923"/>
              <a:ext cx="26365" cy="23309"/>
              <a:chOff x="431" y="1979"/>
              <a:chExt cx="65" cy="67"/>
            </a:xfrm>
          </p:grpSpPr>
          <p:sp>
            <p:nvSpPr>
              <p:cNvPr id="532" name="Oval 13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33" name="Oval 13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50" name="Oval 1382"/>
            <p:cNvSpPr>
              <a:spLocks noChangeArrowheads="1"/>
            </p:cNvSpPr>
            <p:nvPr/>
          </p:nvSpPr>
          <p:spPr bwMode="auto">
            <a:xfrm>
              <a:off x="5211049" y="4139335"/>
              <a:ext cx="19427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" name="Oval 1383"/>
            <p:cNvSpPr>
              <a:spLocks noChangeArrowheads="1"/>
            </p:cNvSpPr>
            <p:nvPr/>
          </p:nvSpPr>
          <p:spPr bwMode="auto">
            <a:xfrm>
              <a:off x="5211049" y="4139335"/>
              <a:ext cx="19427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2" name="Oval 1384"/>
            <p:cNvSpPr>
              <a:spLocks noChangeArrowheads="1"/>
            </p:cNvSpPr>
            <p:nvPr/>
          </p:nvSpPr>
          <p:spPr bwMode="auto">
            <a:xfrm>
              <a:off x="5202724" y="4136185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3" name="Oval 1385"/>
            <p:cNvSpPr>
              <a:spLocks noChangeArrowheads="1"/>
            </p:cNvSpPr>
            <p:nvPr/>
          </p:nvSpPr>
          <p:spPr bwMode="auto">
            <a:xfrm>
              <a:off x="5202724" y="4136185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4" name="Oval 1386"/>
            <p:cNvSpPr>
              <a:spLocks noChangeArrowheads="1"/>
            </p:cNvSpPr>
            <p:nvPr/>
          </p:nvSpPr>
          <p:spPr bwMode="auto">
            <a:xfrm>
              <a:off x="5159013" y="4200442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5" name="Oval 1387"/>
            <p:cNvSpPr>
              <a:spLocks noChangeArrowheads="1"/>
            </p:cNvSpPr>
            <p:nvPr/>
          </p:nvSpPr>
          <p:spPr bwMode="auto">
            <a:xfrm>
              <a:off x="5159013" y="420044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6" name="Oval 1388"/>
            <p:cNvSpPr>
              <a:spLocks noChangeArrowheads="1"/>
            </p:cNvSpPr>
            <p:nvPr/>
          </p:nvSpPr>
          <p:spPr bwMode="auto">
            <a:xfrm>
              <a:off x="5206193" y="418469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7" name="Oval 1389"/>
            <p:cNvSpPr>
              <a:spLocks noChangeArrowheads="1"/>
            </p:cNvSpPr>
            <p:nvPr/>
          </p:nvSpPr>
          <p:spPr bwMode="auto">
            <a:xfrm>
              <a:off x="5206193" y="418469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" name="Oval 1390"/>
            <p:cNvSpPr>
              <a:spLocks noChangeArrowheads="1"/>
            </p:cNvSpPr>
            <p:nvPr/>
          </p:nvSpPr>
          <p:spPr bwMode="auto">
            <a:xfrm>
              <a:off x="5276962" y="418406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" name="Oval 1391"/>
            <p:cNvSpPr>
              <a:spLocks noChangeArrowheads="1"/>
            </p:cNvSpPr>
            <p:nvPr/>
          </p:nvSpPr>
          <p:spPr bwMode="auto">
            <a:xfrm>
              <a:off x="5276962" y="4184063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2" name="Oval 1404"/>
            <p:cNvSpPr>
              <a:spLocks noChangeArrowheads="1"/>
            </p:cNvSpPr>
            <p:nvPr/>
          </p:nvSpPr>
          <p:spPr bwMode="auto">
            <a:xfrm>
              <a:off x="5213131" y="367252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3" name="Oval 1405"/>
            <p:cNvSpPr>
              <a:spLocks noChangeArrowheads="1"/>
            </p:cNvSpPr>
            <p:nvPr/>
          </p:nvSpPr>
          <p:spPr bwMode="auto">
            <a:xfrm>
              <a:off x="5213131" y="367252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4" name="Oval 1406"/>
            <p:cNvSpPr>
              <a:spLocks noChangeArrowheads="1"/>
            </p:cNvSpPr>
            <p:nvPr/>
          </p:nvSpPr>
          <p:spPr bwMode="auto">
            <a:xfrm>
              <a:off x="5139587" y="375253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" name="Oval 1407"/>
            <p:cNvSpPr>
              <a:spLocks noChangeArrowheads="1"/>
            </p:cNvSpPr>
            <p:nvPr/>
          </p:nvSpPr>
          <p:spPr bwMode="auto">
            <a:xfrm>
              <a:off x="5139587" y="375253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" name="Oval 1408"/>
            <p:cNvSpPr>
              <a:spLocks noChangeArrowheads="1"/>
            </p:cNvSpPr>
            <p:nvPr/>
          </p:nvSpPr>
          <p:spPr bwMode="auto">
            <a:xfrm>
              <a:off x="5188154" y="3634730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7" name="Oval 1409"/>
            <p:cNvSpPr>
              <a:spLocks noChangeArrowheads="1"/>
            </p:cNvSpPr>
            <p:nvPr/>
          </p:nvSpPr>
          <p:spPr bwMode="auto">
            <a:xfrm>
              <a:off x="5188154" y="3634730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" name="Oval 1410"/>
            <p:cNvSpPr>
              <a:spLocks noChangeArrowheads="1"/>
            </p:cNvSpPr>
            <p:nvPr/>
          </p:nvSpPr>
          <p:spPr bwMode="auto">
            <a:xfrm>
              <a:off x="5146525" y="3790962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9" name="Oval 1411"/>
            <p:cNvSpPr>
              <a:spLocks noChangeArrowheads="1"/>
            </p:cNvSpPr>
            <p:nvPr/>
          </p:nvSpPr>
          <p:spPr bwMode="auto">
            <a:xfrm>
              <a:off x="5146525" y="3790962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" name="Freeform 1412"/>
            <p:cNvSpPr>
              <a:spLocks/>
            </p:cNvSpPr>
            <p:nvPr/>
          </p:nvSpPr>
          <p:spPr bwMode="auto">
            <a:xfrm>
              <a:off x="5193010" y="3797892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1" name="Freeform 1413"/>
            <p:cNvSpPr>
              <a:spLocks/>
            </p:cNvSpPr>
            <p:nvPr/>
          </p:nvSpPr>
          <p:spPr bwMode="auto">
            <a:xfrm>
              <a:off x="5193010" y="3797892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82" name="Group 1414"/>
            <p:cNvGrpSpPr>
              <a:grpSpLocks/>
            </p:cNvGrpSpPr>
            <p:nvPr/>
          </p:nvGrpSpPr>
          <p:grpSpPr bwMode="auto">
            <a:xfrm>
              <a:off x="5262392" y="3704026"/>
              <a:ext cx="25671" cy="23939"/>
              <a:chOff x="431" y="1979"/>
              <a:chExt cx="65" cy="67"/>
            </a:xfrm>
          </p:grpSpPr>
          <p:sp>
            <p:nvSpPr>
              <p:cNvPr id="530" name="Oval 141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31" name="Oval 141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83" name="Oval 1417"/>
            <p:cNvSpPr>
              <a:spLocks noChangeArrowheads="1"/>
            </p:cNvSpPr>
            <p:nvPr/>
          </p:nvSpPr>
          <p:spPr bwMode="auto">
            <a:xfrm>
              <a:off x="5268636" y="371977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4" name="Oval 1418"/>
            <p:cNvSpPr>
              <a:spLocks noChangeArrowheads="1"/>
            </p:cNvSpPr>
            <p:nvPr/>
          </p:nvSpPr>
          <p:spPr bwMode="auto">
            <a:xfrm>
              <a:off x="5268636" y="3719776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5" name="Oval 1419"/>
            <p:cNvSpPr>
              <a:spLocks noChangeArrowheads="1"/>
            </p:cNvSpPr>
            <p:nvPr/>
          </p:nvSpPr>
          <p:spPr bwMode="auto">
            <a:xfrm>
              <a:off x="5195092" y="3800412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6" name="Oval 1420"/>
            <p:cNvSpPr>
              <a:spLocks noChangeArrowheads="1"/>
            </p:cNvSpPr>
            <p:nvPr/>
          </p:nvSpPr>
          <p:spPr bwMode="auto">
            <a:xfrm>
              <a:off x="5195092" y="3800412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7" name="Oval 1421"/>
            <p:cNvSpPr>
              <a:spLocks noChangeArrowheads="1"/>
            </p:cNvSpPr>
            <p:nvPr/>
          </p:nvSpPr>
          <p:spPr bwMode="auto">
            <a:xfrm>
              <a:off x="5248515" y="3661188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8" name="Oval 1422"/>
            <p:cNvSpPr>
              <a:spLocks noChangeArrowheads="1"/>
            </p:cNvSpPr>
            <p:nvPr/>
          </p:nvSpPr>
          <p:spPr bwMode="auto">
            <a:xfrm>
              <a:off x="5248515" y="3661188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9" name="Oval 1423"/>
            <p:cNvSpPr>
              <a:spLocks noChangeArrowheads="1"/>
            </p:cNvSpPr>
            <p:nvPr/>
          </p:nvSpPr>
          <p:spPr bwMode="auto">
            <a:xfrm>
              <a:off x="5177053" y="373678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0" name="Oval 1424"/>
            <p:cNvSpPr>
              <a:spLocks noChangeArrowheads="1"/>
            </p:cNvSpPr>
            <p:nvPr/>
          </p:nvSpPr>
          <p:spPr bwMode="auto">
            <a:xfrm>
              <a:off x="5177053" y="373678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1" name="Oval 1425"/>
            <p:cNvSpPr>
              <a:spLocks noChangeArrowheads="1"/>
            </p:cNvSpPr>
            <p:nvPr/>
          </p:nvSpPr>
          <p:spPr bwMode="auto">
            <a:xfrm>
              <a:off x="5268636" y="3785292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2" name="Oval 1426"/>
            <p:cNvSpPr>
              <a:spLocks noChangeArrowheads="1"/>
            </p:cNvSpPr>
            <p:nvPr/>
          </p:nvSpPr>
          <p:spPr bwMode="auto">
            <a:xfrm>
              <a:off x="5268636" y="3785292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3" name="Freeform 1427"/>
            <p:cNvSpPr>
              <a:spLocks/>
            </p:cNvSpPr>
            <p:nvPr/>
          </p:nvSpPr>
          <p:spPr bwMode="auto">
            <a:xfrm>
              <a:off x="5315121" y="3791592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94" name="Freeform 1428"/>
            <p:cNvSpPr>
              <a:spLocks/>
            </p:cNvSpPr>
            <p:nvPr/>
          </p:nvSpPr>
          <p:spPr bwMode="auto">
            <a:xfrm>
              <a:off x="5315121" y="3791592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95" name="Freeform 1429"/>
            <p:cNvSpPr>
              <a:spLocks/>
            </p:cNvSpPr>
            <p:nvPr/>
          </p:nvSpPr>
          <p:spPr bwMode="auto">
            <a:xfrm>
              <a:off x="5288757" y="3807341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96" name="Freeform 1430"/>
            <p:cNvSpPr>
              <a:spLocks/>
            </p:cNvSpPr>
            <p:nvPr/>
          </p:nvSpPr>
          <p:spPr bwMode="auto">
            <a:xfrm>
              <a:off x="5288757" y="3807341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7" name="Group 1431"/>
            <p:cNvGrpSpPr>
              <a:grpSpLocks/>
            </p:cNvGrpSpPr>
            <p:nvPr/>
          </p:nvGrpSpPr>
          <p:grpSpPr bwMode="auto">
            <a:xfrm>
              <a:off x="5317203" y="3751904"/>
              <a:ext cx="26365" cy="23309"/>
              <a:chOff x="431" y="1979"/>
              <a:chExt cx="65" cy="67"/>
            </a:xfrm>
          </p:grpSpPr>
          <p:sp>
            <p:nvSpPr>
              <p:cNvPr id="528" name="Oval 14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29" name="Oval 14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17" name="Oval 1457"/>
            <p:cNvSpPr>
              <a:spLocks noChangeArrowheads="1"/>
            </p:cNvSpPr>
            <p:nvPr/>
          </p:nvSpPr>
          <p:spPr bwMode="auto">
            <a:xfrm>
              <a:off x="5311651" y="372500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21" name="Group 1467"/>
            <p:cNvGrpSpPr>
              <a:grpSpLocks/>
            </p:cNvGrpSpPr>
            <p:nvPr/>
          </p:nvGrpSpPr>
          <p:grpSpPr bwMode="auto">
            <a:xfrm>
              <a:off x="5266553" y="3784856"/>
              <a:ext cx="27059" cy="23309"/>
              <a:chOff x="431" y="1979"/>
              <a:chExt cx="65" cy="67"/>
            </a:xfrm>
          </p:grpSpPr>
          <p:sp>
            <p:nvSpPr>
              <p:cNvPr id="516" name="Oval 146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17" name="Oval 146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23" name="Oval 1471"/>
            <p:cNvSpPr>
              <a:spLocks noChangeArrowheads="1"/>
            </p:cNvSpPr>
            <p:nvPr/>
          </p:nvSpPr>
          <p:spPr bwMode="auto">
            <a:xfrm>
              <a:off x="5176359" y="3857739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4" name="Oval 1472"/>
            <p:cNvSpPr>
              <a:spLocks noChangeArrowheads="1"/>
            </p:cNvSpPr>
            <p:nvPr/>
          </p:nvSpPr>
          <p:spPr bwMode="auto">
            <a:xfrm>
              <a:off x="5176359" y="385773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5" name="Oval 1473"/>
            <p:cNvSpPr>
              <a:spLocks noChangeArrowheads="1"/>
            </p:cNvSpPr>
            <p:nvPr/>
          </p:nvSpPr>
          <p:spPr bwMode="auto">
            <a:xfrm>
              <a:off x="5214518" y="3841990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6" name="Oval 1474"/>
            <p:cNvSpPr>
              <a:spLocks noChangeArrowheads="1"/>
            </p:cNvSpPr>
            <p:nvPr/>
          </p:nvSpPr>
          <p:spPr bwMode="auto">
            <a:xfrm>
              <a:off x="5214518" y="3841990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7" name="Oval 1475"/>
            <p:cNvSpPr>
              <a:spLocks noChangeArrowheads="1"/>
            </p:cNvSpPr>
            <p:nvPr/>
          </p:nvSpPr>
          <p:spPr bwMode="auto">
            <a:xfrm>
              <a:off x="5305408" y="3889867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8" name="Oval 1476"/>
            <p:cNvSpPr>
              <a:spLocks noChangeArrowheads="1"/>
            </p:cNvSpPr>
            <p:nvPr/>
          </p:nvSpPr>
          <p:spPr bwMode="auto">
            <a:xfrm>
              <a:off x="5305408" y="3889867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0" name="Oval 1480"/>
            <p:cNvSpPr>
              <a:spLocks noChangeArrowheads="1"/>
            </p:cNvSpPr>
            <p:nvPr/>
          </p:nvSpPr>
          <p:spPr bwMode="auto">
            <a:xfrm>
              <a:off x="5102121" y="387285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1" name="Oval 1481"/>
            <p:cNvSpPr>
              <a:spLocks noChangeArrowheads="1"/>
            </p:cNvSpPr>
            <p:nvPr/>
          </p:nvSpPr>
          <p:spPr bwMode="auto">
            <a:xfrm>
              <a:off x="5102121" y="387285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2" name="Oval 1482"/>
            <p:cNvSpPr>
              <a:spLocks noChangeArrowheads="1"/>
            </p:cNvSpPr>
            <p:nvPr/>
          </p:nvSpPr>
          <p:spPr bwMode="auto">
            <a:xfrm>
              <a:off x="5140280" y="3857109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3" name="Oval 1483"/>
            <p:cNvSpPr>
              <a:spLocks noChangeArrowheads="1"/>
            </p:cNvSpPr>
            <p:nvPr/>
          </p:nvSpPr>
          <p:spPr bwMode="auto">
            <a:xfrm>
              <a:off x="5140280" y="3857109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4" name="Oval 1484"/>
            <p:cNvSpPr>
              <a:spLocks noChangeArrowheads="1"/>
            </p:cNvSpPr>
            <p:nvPr/>
          </p:nvSpPr>
          <p:spPr bwMode="auto">
            <a:xfrm>
              <a:off x="5231170" y="3904356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5" name="Oval 1485"/>
            <p:cNvSpPr>
              <a:spLocks noChangeArrowheads="1"/>
            </p:cNvSpPr>
            <p:nvPr/>
          </p:nvSpPr>
          <p:spPr bwMode="auto">
            <a:xfrm>
              <a:off x="5231170" y="3904356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36" name="Group 1486"/>
            <p:cNvGrpSpPr>
              <a:grpSpLocks/>
            </p:cNvGrpSpPr>
            <p:nvPr/>
          </p:nvGrpSpPr>
          <p:grpSpPr bwMode="auto">
            <a:xfrm>
              <a:off x="5280431" y="3871598"/>
              <a:ext cx="26365" cy="23939"/>
              <a:chOff x="431" y="1979"/>
              <a:chExt cx="65" cy="67"/>
            </a:xfrm>
          </p:grpSpPr>
          <p:sp>
            <p:nvSpPr>
              <p:cNvPr id="512" name="Oval 1487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13" name="Oval 148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7" name="Oval 1489"/>
            <p:cNvSpPr>
              <a:spLocks noChangeArrowheads="1"/>
            </p:cNvSpPr>
            <p:nvPr/>
          </p:nvSpPr>
          <p:spPr bwMode="auto">
            <a:xfrm>
              <a:off x="5153463" y="3978063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8" name="Oval 1490"/>
            <p:cNvSpPr>
              <a:spLocks noChangeArrowheads="1"/>
            </p:cNvSpPr>
            <p:nvPr/>
          </p:nvSpPr>
          <p:spPr bwMode="auto">
            <a:xfrm>
              <a:off x="5153463" y="3978063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" name="Oval 1491"/>
            <p:cNvSpPr>
              <a:spLocks noChangeArrowheads="1"/>
            </p:cNvSpPr>
            <p:nvPr/>
          </p:nvSpPr>
          <p:spPr bwMode="auto">
            <a:xfrm>
              <a:off x="5160401" y="4016491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" name="Oval 1492"/>
            <p:cNvSpPr>
              <a:spLocks noChangeArrowheads="1"/>
            </p:cNvSpPr>
            <p:nvPr/>
          </p:nvSpPr>
          <p:spPr bwMode="auto">
            <a:xfrm>
              <a:off x="5160401" y="4016491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" name="Oval 1493"/>
            <p:cNvSpPr>
              <a:spLocks noChangeArrowheads="1"/>
            </p:cNvSpPr>
            <p:nvPr/>
          </p:nvSpPr>
          <p:spPr bwMode="auto">
            <a:xfrm>
              <a:off x="5089632" y="3928925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2" name="Oval 1494"/>
            <p:cNvSpPr>
              <a:spLocks noChangeArrowheads="1"/>
            </p:cNvSpPr>
            <p:nvPr/>
          </p:nvSpPr>
          <p:spPr bwMode="auto">
            <a:xfrm>
              <a:off x="5089632" y="3928925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3" name="Oval 1495"/>
            <p:cNvSpPr>
              <a:spLocks noChangeArrowheads="1"/>
            </p:cNvSpPr>
            <p:nvPr/>
          </p:nvSpPr>
          <p:spPr bwMode="auto">
            <a:xfrm>
              <a:off x="5096570" y="3967983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4" name="Oval 1496"/>
            <p:cNvSpPr>
              <a:spLocks noChangeArrowheads="1"/>
            </p:cNvSpPr>
            <p:nvPr/>
          </p:nvSpPr>
          <p:spPr bwMode="auto">
            <a:xfrm>
              <a:off x="5096570" y="3967983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5" name="Freeform 1497"/>
            <p:cNvSpPr>
              <a:spLocks/>
            </p:cNvSpPr>
            <p:nvPr/>
          </p:nvSpPr>
          <p:spPr bwMode="auto">
            <a:xfrm>
              <a:off x="5143749" y="3974913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6" name="Freeform 1498"/>
            <p:cNvSpPr>
              <a:spLocks/>
            </p:cNvSpPr>
            <p:nvPr/>
          </p:nvSpPr>
          <p:spPr bwMode="auto">
            <a:xfrm>
              <a:off x="5143749" y="3974913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7" name="Freeform 1499"/>
            <p:cNvSpPr>
              <a:spLocks/>
            </p:cNvSpPr>
            <p:nvPr/>
          </p:nvSpPr>
          <p:spPr bwMode="auto">
            <a:xfrm>
              <a:off x="5117385" y="399066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8" name="Freeform 1500"/>
            <p:cNvSpPr>
              <a:spLocks/>
            </p:cNvSpPr>
            <p:nvPr/>
          </p:nvSpPr>
          <p:spPr bwMode="auto">
            <a:xfrm>
              <a:off x="5117385" y="399066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49" name="Group 1501"/>
            <p:cNvGrpSpPr>
              <a:grpSpLocks/>
            </p:cNvGrpSpPr>
            <p:nvPr/>
          </p:nvGrpSpPr>
          <p:grpSpPr bwMode="auto">
            <a:xfrm>
              <a:off x="5145831" y="3934595"/>
              <a:ext cx="27059" cy="23939"/>
              <a:chOff x="431" y="1979"/>
              <a:chExt cx="65" cy="67"/>
            </a:xfrm>
          </p:grpSpPr>
          <p:sp>
            <p:nvSpPr>
              <p:cNvPr id="510" name="Oval 150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11" name="Oval 150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9" name="Oval 1523"/>
            <p:cNvSpPr>
              <a:spLocks noChangeArrowheads="1"/>
            </p:cNvSpPr>
            <p:nvPr/>
          </p:nvSpPr>
          <p:spPr bwMode="auto">
            <a:xfrm>
              <a:off x="5121547" y="4080118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778" name="그룹 1777"/>
          <p:cNvGrpSpPr/>
          <p:nvPr/>
        </p:nvGrpSpPr>
        <p:grpSpPr>
          <a:xfrm>
            <a:off x="4153680" y="5052728"/>
            <a:ext cx="289321" cy="317505"/>
            <a:chOff x="4602820" y="3886086"/>
            <a:chExt cx="289321" cy="317505"/>
          </a:xfrm>
        </p:grpSpPr>
        <p:sp>
          <p:nvSpPr>
            <p:cNvPr id="174" name="Oval 1286"/>
            <p:cNvSpPr>
              <a:spLocks noChangeArrowheads="1"/>
            </p:cNvSpPr>
            <p:nvPr/>
          </p:nvSpPr>
          <p:spPr bwMode="auto">
            <a:xfrm>
              <a:off x="4812352" y="4123584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" name="Oval 1287"/>
            <p:cNvSpPr>
              <a:spLocks noChangeArrowheads="1"/>
            </p:cNvSpPr>
            <p:nvPr/>
          </p:nvSpPr>
          <p:spPr bwMode="auto">
            <a:xfrm>
              <a:off x="4812352" y="4123584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6" name="Oval 1288"/>
            <p:cNvSpPr>
              <a:spLocks noChangeArrowheads="1"/>
            </p:cNvSpPr>
            <p:nvPr/>
          </p:nvSpPr>
          <p:spPr bwMode="auto">
            <a:xfrm>
              <a:off x="4676365" y="3965462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7" name="Oval 1289"/>
            <p:cNvSpPr>
              <a:spLocks noChangeArrowheads="1"/>
            </p:cNvSpPr>
            <p:nvPr/>
          </p:nvSpPr>
          <p:spPr bwMode="auto">
            <a:xfrm>
              <a:off x="4676365" y="3965462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" name="Oval 1290"/>
            <p:cNvSpPr>
              <a:spLocks noChangeArrowheads="1"/>
            </p:cNvSpPr>
            <p:nvPr/>
          </p:nvSpPr>
          <p:spPr bwMode="auto">
            <a:xfrm>
              <a:off x="4792232" y="4064368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" name="Oval 1291"/>
            <p:cNvSpPr>
              <a:spLocks noChangeArrowheads="1"/>
            </p:cNvSpPr>
            <p:nvPr/>
          </p:nvSpPr>
          <p:spPr bwMode="auto">
            <a:xfrm>
              <a:off x="4792232" y="4064368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0" name="Oval 1292"/>
            <p:cNvSpPr>
              <a:spLocks noChangeArrowheads="1"/>
            </p:cNvSpPr>
            <p:nvPr/>
          </p:nvSpPr>
          <p:spPr bwMode="auto">
            <a:xfrm>
              <a:off x="4788069" y="4086416"/>
              <a:ext cx="16652" cy="1574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" name="Oval 1293"/>
            <p:cNvSpPr>
              <a:spLocks noChangeArrowheads="1"/>
            </p:cNvSpPr>
            <p:nvPr/>
          </p:nvSpPr>
          <p:spPr bwMode="auto">
            <a:xfrm>
              <a:off x="4788069" y="4086416"/>
              <a:ext cx="16652" cy="1574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2" name="Oval 1294"/>
            <p:cNvSpPr>
              <a:spLocks noChangeArrowheads="1"/>
            </p:cNvSpPr>
            <p:nvPr/>
          </p:nvSpPr>
          <p:spPr bwMode="auto">
            <a:xfrm>
              <a:off x="4682609" y="40038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" name="Oval 1295"/>
            <p:cNvSpPr>
              <a:spLocks noChangeArrowheads="1"/>
            </p:cNvSpPr>
            <p:nvPr/>
          </p:nvSpPr>
          <p:spPr bwMode="auto">
            <a:xfrm>
              <a:off x="4682609" y="40038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4" name="Freeform 1296"/>
            <p:cNvSpPr>
              <a:spLocks/>
            </p:cNvSpPr>
            <p:nvPr/>
          </p:nvSpPr>
          <p:spPr bwMode="auto">
            <a:xfrm>
              <a:off x="4729788" y="40108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5" name="Freeform 1297"/>
            <p:cNvSpPr>
              <a:spLocks/>
            </p:cNvSpPr>
            <p:nvPr/>
          </p:nvSpPr>
          <p:spPr bwMode="auto">
            <a:xfrm>
              <a:off x="4729788" y="40108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6" name="Freeform 1298"/>
            <p:cNvSpPr>
              <a:spLocks/>
            </p:cNvSpPr>
            <p:nvPr/>
          </p:nvSpPr>
          <p:spPr bwMode="auto">
            <a:xfrm>
              <a:off x="4703423" y="40265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7" name="Freeform 1299"/>
            <p:cNvSpPr>
              <a:spLocks/>
            </p:cNvSpPr>
            <p:nvPr/>
          </p:nvSpPr>
          <p:spPr bwMode="auto">
            <a:xfrm>
              <a:off x="4703423" y="40265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8" name="Group 1300"/>
            <p:cNvGrpSpPr>
              <a:grpSpLocks/>
            </p:cNvGrpSpPr>
            <p:nvPr/>
          </p:nvGrpSpPr>
          <p:grpSpPr bwMode="auto">
            <a:xfrm>
              <a:off x="4731870" y="3971132"/>
              <a:ext cx="27059" cy="23309"/>
              <a:chOff x="431" y="1979"/>
              <a:chExt cx="65" cy="67"/>
            </a:xfrm>
          </p:grpSpPr>
          <p:sp>
            <p:nvSpPr>
              <p:cNvPr id="550" name="Oval 130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51" name="Oval 130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60" name="Oval 1392"/>
            <p:cNvSpPr>
              <a:spLocks noChangeArrowheads="1"/>
            </p:cNvSpPr>
            <p:nvPr/>
          </p:nvSpPr>
          <p:spPr bwMode="auto">
            <a:xfrm>
              <a:off x="4865776" y="4163902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" name="Oval 1393"/>
            <p:cNvSpPr>
              <a:spLocks noChangeArrowheads="1"/>
            </p:cNvSpPr>
            <p:nvPr/>
          </p:nvSpPr>
          <p:spPr bwMode="auto">
            <a:xfrm>
              <a:off x="4865776" y="416390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2" name="Oval 1394"/>
            <p:cNvSpPr>
              <a:spLocks noChangeArrowheads="1"/>
            </p:cNvSpPr>
            <p:nvPr/>
          </p:nvSpPr>
          <p:spPr bwMode="auto">
            <a:xfrm>
              <a:off x="4711055" y="41349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" name="Oval 1395"/>
            <p:cNvSpPr>
              <a:spLocks noChangeArrowheads="1"/>
            </p:cNvSpPr>
            <p:nvPr/>
          </p:nvSpPr>
          <p:spPr bwMode="auto">
            <a:xfrm>
              <a:off x="4711055" y="41349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4" name="Oval 1396"/>
            <p:cNvSpPr>
              <a:spLocks noChangeArrowheads="1"/>
            </p:cNvSpPr>
            <p:nvPr/>
          </p:nvSpPr>
          <p:spPr bwMode="auto">
            <a:xfrm>
              <a:off x="4702730" y="41317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" name="Oval 1397"/>
            <p:cNvSpPr>
              <a:spLocks noChangeArrowheads="1"/>
            </p:cNvSpPr>
            <p:nvPr/>
          </p:nvSpPr>
          <p:spPr bwMode="auto">
            <a:xfrm>
              <a:off x="4702730" y="41317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6" name="Oval 1398"/>
            <p:cNvSpPr>
              <a:spLocks noChangeArrowheads="1"/>
            </p:cNvSpPr>
            <p:nvPr/>
          </p:nvSpPr>
          <p:spPr bwMode="auto">
            <a:xfrm>
              <a:off x="4652081" y="41456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" name="Oval 1399"/>
            <p:cNvSpPr>
              <a:spLocks noChangeArrowheads="1"/>
            </p:cNvSpPr>
            <p:nvPr/>
          </p:nvSpPr>
          <p:spPr bwMode="auto">
            <a:xfrm>
              <a:off x="4706199" y="40763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8" name="Oval 1400"/>
            <p:cNvSpPr>
              <a:spLocks noChangeArrowheads="1"/>
            </p:cNvSpPr>
            <p:nvPr/>
          </p:nvSpPr>
          <p:spPr bwMode="auto">
            <a:xfrm>
              <a:off x="4602820" y="41494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" name="Oval 1401"/>
            <p:cNvSpPr>
              <a:spLocks noChangeArrowheads="1"/>
            </p:cNvSpPr>
            <p:nvPr/>
          </p:nvSpPr>
          <p:spPr bwMode="auto">
            <a:xfrm>
              <a:off x="4677059" y="41714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0" name="Oval 1402"/>
            <p:cNvSpPr>
              <a:spLocks noChangeArrowheads="1"/>
            </p:cNvSpPr>
            <p:nvPr/>
          </p:nvSpPr>
          <p:spPr bwMode="auto">
            <a:xfrm>
              <a:off x="4776968" y="4179652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1" name="Oval 1403"/>
            <p:cNvSpPr>
              <a:spLocks noChangeArrowheads="1"/>
            </p:cNvSpPr>
            <p:nvPr/>
          </p:nvSpPr>
          <p:spPr bwMode="auto">
            <a:xfrm>
              <a:off x="4776968" y="4179652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8" name="Oval 1434"/>
            <p:cNvSpPr>
              <a:spLocks noChangeArrowheads="1"/>
            </p:cNvSpPr>
            <p:nvPr/>
          </p:nvSpPr>
          <p:spPr bwMode="auto">
            <a:xfrm>
              <a:off x="4798476" y="3901206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" name="Oval 1435"/>
            <p:cNvSpPr>
              <a:spLocks noChangeArrowheads="1"/>
            </p:cNvSpPr>
            <p:nvPr/>
          </p:nvSpPr>
          <p:spPr bwMode="auto">
            <a:xfrm>
              <a:off x="4798476" y="3901206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" name="Oval 1436"/>
            <p:cNvSpPr>
              <a:spLocks noChangeArrowheads="1"/>
            </p:cNvSpPr>
            <p:nvPr/>
          </p:nvSpPr>
          <p:spPr bwMode="auto">
            <a:xfrm>
              <a:off x="4805414" y="393963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" name="Oval 1437"/>
            <p:cNvSpPr>
              <a:spLocks noChangeArrowheads="1"/>
            </p:cNvSpPr>
            <p:nvPr/>
          </p:nvSpPr>
          <p:spPr bwMode="auto">
            <a:xfrm>
              <a:off x="4805414" y="393963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2" name="Freeform 1438"/>
            <p:cNvSpPr>
              <a:spLocks/>
            </p:cNvSpPr>
            <p:nvPr/>
          </p:nvSpPr>
          <p:spPr bwMode="auto">
            <a:xfrm>
              <a:off x="4851900" y="3945933"/>
              <a:ext cx="19427" cy="1826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3" name="Freeform 1439"/>
            <p:cNvSpPr>
              <a:spLocks/>
            </p:cNvSpPr>
            <p:nvPr/>
          </p:nvSpPr>
          <p:spPr bwMode="auto">
            <a:xfrm>
              <a:off x="4851900" y="3945933"/>
              <a:ext cx="19427" cy="1826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4" name="Freeform 1440"/>
            <p:cNvSpPr>
              <a:spLocks/>
            </p:cNvSpPr>
            <p:nvPr/>
          </p:nvSpPr>
          <p:spPr bwMode="auto">
            <a:xfrm>
              <a:off x="4825535" y="3961682"/>
              <a:ext cx="19427" cy="1826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5" name="Freeform 1441"/>
            <p:cNvSpPr>
              <a:spLocks/>
            </p:cNvSpPr>
            <p:nvPr/>
          </p:nvSpPr>
          <p:spPr bwMode="auto">
            <a:xfrm>
              <a:off x="4825535" y="3961682"/>
              <a:ext cx="19427" cy="1826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06" name="Group 1442"/>
            <p:cNvGrpSpPr>
              <a:grpSpLocks/>
            </p:cNvGrpSpPr>
            <p:nvPr/>
          </p:nvGrpSpPr>
          <p:grpSpPr bwMode="auto">
            <a:xfrm>
              <a:off x="4853981" y="3906875"/>
              <a:ext cx="26365" cy="23309"/>
              <a:chOff x="431" y="1979"/>
              <a:chExt cx="65" cy="67"/>
            </a:xfrm>
          </p:grpSpPr>
          <p:sp>
            <p:nvSpPr>
              <p:cNvPr id="526" name="Oval 144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27" name="Oval 14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07" name="Oval 1445"/>
            <p:cNvSpPr>
              <a:spLocks noChangeArrowheads="1"/>
            </p:cNvSpPr>
            <p:nvPr/>
          </p:nvSpPr>
          <p:spPr bwMode="auto">
            <a:xfrm>
              <a:off x="4613228" y="3917585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" name="Oval 1446"/>
            <p:cNvSpPr>
              <a:spLocks noChangeArrowheads="1"/>
            </p:cNvSpPr>
            <p:nvPr/>
          </p:nvSpPr>
          <p:spPr bwMode="auto">
            <a:xfrm>
              <a:off x="4613228" y="3917585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" name="Oval 1447"/>
            <p:cNvSpPr>
              <a:spLocks noChangeArrowheads="1"/>
            </p:cNvSpPr>
            <p:nvPr/>
          </p:nvSpPr>
          <p:spPr bwMode="auto">
            <a:xfrm>
              <a:off x="4620166" y="40681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0" name="Oval 1448"/>
            <p:cNvSpPr>
              <a:spLocks noChangeArrowheads="1"/>
            </p:cNvSpPr>
            <p:nvPr/>
          </p:nvSpPr>
          <p:spPr bwMode="auto">
            <a:xfrm>
              <a:off x="4620166" y="40681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" name="Freeform 1449"/>
            <p:cNvSpPr>
              <a:spLocks/>
            </p:cNvSpPr>
            <p:nvPr/>
          </p:nvSpPr>
          <p:spPr bwMode="auto">
            <a:xfrm>
              <a:off x="4665958" y="40744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" name="Freeform 1450"/>
            <p:cNvSpPr>
              <a:spLocks/>
            </p:cNvSpPr>
            <p:nvPr/>
          </p:nvSpPr>
          <p:spPr bwMode="auto">
            <a:xfrm>
              <a:off x="4665958" y="40744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3" name="Freeform 1451"/>
            <p:cNvSpPr>
              <a:spLocks/>
            </p:cNvSpPr>
            <p:nvPr/>
          </p:nvSpPr>
          <p:spPr bwMode="auto">
            <a:xfrm>
              <a:off x="4640286" y="40901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" name="Freeform 1452"/>
            <p:cNvSpPr>
              <a:spLocks/>
            </p:cNvSpPr>
            <p:nvPr/>
          </p:nvSpPr>
          <p:spPr bwMode="auto">
            <a:xfrm>
              <a:off x="4640286" y="40901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15" name="Group 1453"/>
            <p:cNvGrpSpPr>
              <a:grpSpLocks/>
            </p:cNvGrpSpPr>
            <p:nvPr/>
          </p:nvGrpSpPr>
          <p:grpSpPr bwMode="auto">
            <a:xfrm>
              <a:off x="4668733" y="3923254"/>
              <a:ext cx="26365" cy="22679"/>
              <a:chOff x="431" y="1979"/>
              <a:chExt cx="65" cy="67"/>
            </a:xfrm>
          </p:grpSpPr>
          <p:sp>
            <p:nvSpPr>
              <p:cNvPr id="524" name="Oval 145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25" name="Oval 145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22" name="Oval 1470"/>
            <p:cNvSpPr>
              <a:spLocks noChangeArrowheads="1"/>
            </p:cNvSpPr>
            <p:nvPr/>
          </p:nvSpPr>
          <p:spPr bwMode="auto">
            <a:xfrm>
              <a:off x="4732564" y="3886086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777" name="그룹 1776"/>
          <p:cNvGrpSpPr/>
          <p:nvPr/>
        </p:nvGrpSpPr>
        <p:grpSpPr>
          <a:xfrm>
            <a:off x="4179631" y="5000441"/>
            <a:ext cx="240060" cy="253877"/>
            <a:chOff x="4889244" y="5757106"/>
            <a:chExt cx="240060" cy="253877"/>
          </a:xfrm>
        </p:grpSpPr>
        <p:sp>
          <p:nvSpPr>
            <p:cNvPr id="132" name="Oval 1237"/>
            <p:cNvSpPr>
              <a:spLocks noChangeArrowheads="1"/>
            </p:cNvSpPr>
            <p:nvPr/>
          </p:nvSpPr>
          <p:spPr bwMode="auto">
            <a:xfrm>
              <a:off x="4962789" y="5852231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3" name="Oval 1238"/>
            <p:cNvSpPr>
              <a:spLocks noChangeArrowheads="1"/>
            </p:cNvSpPr>
            <p:nvPr/>
          </p:nvSpPr>
          <p:spPr bwMode="auto">
            <a:xfrm>
              <a:off x="4962789" y="5852231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4" name="Oval 1239"/>
            <p:cNvSpPr>
              <a:spLocks noChangeArrowheads="1"/>
            </p:cNvSpPr>
            <p:nvPr/>
          </p:nvSpPr>
          <p:spPr bwMode="auto">
            <a:xfrm>
              <a:off x="4889244" y="5932237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5" name="Oval 1240"/>
            <p:cNvSpPr>
              <a:spLocks noChangeArrowheads="1"/>
            </p:cNvSpPr>
            <p:nvPr/>
          </p:nvSpPr>
          <p:spPr bwMode="auto">
            <a:xfrm>
              <a:off x="4889244" y="5932237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8" name="Oval 1243"/>
            <p:cNvSpPr>
              <a:spLocks noChangeArrowheads="1"/>
            </p:cNvSpPr>
            <p:nvPr/>
          </p:nvSpPr>
          <p:spPr bwMode="auto">
            <a:xfrm>
              <a:off x="5116122" y="5793014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4" name="Oval 1244"/>
            <p:cNvSpPr>
              <a:spLocks noChangeArrowheads="1"/>
            </p:cNvSpPr>
            <p:nvPr/>
          </p:nvSpPr>
          <p:spPr bwMode="auto">
            <a:xfrm>
              <a:off x="5116122" y="5793014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1" name="Oval 1245"/>
            <p:cNvSpPr>
              <a:spLocks noChangeArrowheads="1"/>
            </p:cNvSpPr>
            <p:nvPr/>
          </p:nvSpPr>
          <p:spPr bwMode="auto">
            <a:xfrm>
              <a:off x="5111959" y="5814433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2" name="Oval 1246"/>
            <p:cNvSpPr>
              <a:spLocks noChangeArrowheads="1"/>
            </p:cNvSpPr>
            <p:nvPr/>
          </p:nvSpPr>
          <p:spPr bwMode="auto">
            <a:xfrm>
              <a:off x="5111959" y="5814433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5" name="Oval 1249"/>
            <p:cNvSpPr>
              <a:spLocks noChangeArrowheads="1"/>
            </p:cNvSpPr>
            <p:nvPr/>
          </p:nvSpPr>
          <p:spPr bwMode="auto">
            <a:xfrm>
              <a:off x="4896183" y="5971295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6" name="Oval 1250"/>
            <p:cNvSpPr>
              <a:spLocks noChangeArrowheads="1"/>
            </p:cNvSpPr>
            <p:nvPr/>
          </p:nvSpPr>
          <p:spPr bwMode="auto">
            <a:xfrm>
              <a:off x="4896183" y="5971295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7" name="Freeform 1251"/>
            <p:cNvSpPr>
              <a:spLocks/>
            </p:cNvSpPr>
            <p:nvPr/>
          </p:nvSpPr>
          <p:spPr bwMode="auto">
            <a:xfrm>
              <a:off x="4943362" y="5977595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58" name="Freeform 1252"/>
            <p:cNvSpPr>
              <a:spLocks/>
            </p:cNvSpPr>
            <p:nvPr/>
          </p:nvSpPr>
          <p:spPr bwMode="auto">
            <a:xfrm>
              <a:off x="4943362" y="5977595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61" name="Freeform 1255"/>
            <p:cNvSpPr>
              <a:spLocks/>
            </p:cNvSpPr>
            <p:nvPr/>
          </p:nvSpPr>
          <p:spPr bwMode="auto">
            <a:xfrm>
              <a:off x="4916303" y="5993344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62" name="Freeform 1256"/>
            <p:cNvSpPr>
              <a:spLocks/>
            </p:cNvSpPr>
            <p:nvPr/>
          </p:nvSpPr>
          <p:spPr bwMode="auto">
            <a:xfrm>
              <a:off x="4916303" y="5993344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68" name="Group 1264"/>
            <p:cNvGrpSpPr>
              <a:grpSpLocks/>
            </p:cNvGrpSpPr>
            <p:nvPr/>
          </p:nvGrpSpPr>
          <p:grpSpPr bwMode="auto">
            <a:xfrm>
              <a:off x="5011356" y="5883730"/>
              <a:ext cx="26365" cy="23939"/>
              <a:chOff x="431" y="1979"/>
              <a:chExt cx="65" cy="67"/>
            </a:xfrm>
          </p:grpSpPr>
          <p:sp>
            <p:nvSpPr>
              <p:cNvPr id="566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67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18" name="Oval 1346"/>
            <p:cNvSpPr>
              <a:spLocks noChangeArrowheads="1"/>
            </p:cNvSpPr>
            <p:nvPr/>
          </p:nvSpPr>
          <p:spPr bwMode="auto">
            <a:xfrm>
              <a:off x="5018294" y="5900109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9" name="Oval 1347"/>
            <p:cNvSpPr>
              <a:spLocks noChangeArrowheads="1"/>
            </p:cNvSpPr>
            <p:nvPr/>
          </p:nvSpPr>
          <p:spPr bwMode="auto">
            <a:xfrm>
              <a:off x="5018294" y="5900109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" name="Oval 1348"/>
            <p:cNvSpPr>
              <a:spLocks noChangeArrowheads="1"/>
            </p:cNvSpPr>
            <p:nvPr/>
          </p:nvSpPr>
          <p:spPr bwMode="auto">
            <a:xfrm>
              <a:off x="4944750" y="5980115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" name="Oval 1349"/>
            <p:cNvSpPr>
              <a:spLocks noChangeArrowheads="1"/>
            </p:cNvSpPr>
            <p:nvPr/>
          </p:nvSpPr>
          <p:spPr bwMode="auto">
            <a:xfrm>
              <a:off x="4944750" y="5980115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2" name="Oval 1350"/>
            <p:cNvSpPr>
              <a:spLocks noChangeArrowheads="1"/>
            </p:cNvSpPr>
            <p:nvPr/>
          </p:nvSpPr>
          <p:spPr bwMode="auto">
            <a:xfrm>
              <a:off x="4998173" y="5840892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" name="Oval 1351"/>
            <p:cNvSpPr>
              <a:spLocks noChangeArrowheads="1"/>
            </p:cNvSpPr>
            <p:nvPr/>
          </p:nvSpPr>
          <p:spPr bwMode="auto">
            <a:xfrm>
              <a:off x="4998173" y="5840892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4" name="Oval 1352"/>
            <p:cNvSpPr>
              <a:spLocks noChangeArrowheads="1"/>
            </p:cNvSpPr>
            <p:nvPr/>
          </p:nvSpPr>
          <p:spPr bwMode="auto">
            <a:xfrm>
              <a:off x="4927404" y="591648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" name="Oval 1353"/>
            <p:cNvSpPr>
              <a:spLocks noChangeArrowheads="1"/>
            </p:cNvSpPr>
            <p:nvPr/>
          </p:nvSpPr>
          <p:spPr bwMode="auto">
            <a:xfrm>
              <a:off x="4927404" y="591648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6" name="Oval 1354"/>
            <p:cNvSpPr>
              <a:spLocks noChangeArrowheads="1"/>
            </p:cNvSpPr>
            <p:nvPr/>
          </p:nvSpPr>
          <p:spPr bwMode="auto">
            <a:xfrm>
              <a:off x="5017600" y="5964996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" name="Oval 1355"/>
            <p:cNvSpPr>
              <a:spLocks noChangeArrowheads="1"/>
            </p:cNvSpPr>
            <p:nvPr/>
          </p:nvSpPr>
          <p:spPr bwMode="auto">
            <a:xfrm>
              <a:off x="5017600" y="5964996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8" name="Freeform 1356"/>
            <p:cNvSpPr>
              <a:spLocks/>
            </p:cNvSpPr>
            <p:nvPr/>
          </p:nvSpPr>
          <p:spPr bwMode="auto">
            <a:xfrm>
              <a:off x="5064779" y="5971295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9" name="Freeform 1357"/>
            <p:cNvSpPr>
              <a:spLocks/>
            </p:cNvSpPr>
            <p:nvPr/>
          </p:nvSpPr>
          <p:spPr bwMode="auto">
            <a:xfrm>
              <a:off x="5064779" y="5971295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" name="Freeform 1358"/>
            <p:cNvSpPr>
              <a:spLocks/>
            </p:cNvSpPr>
            <p:nvPr/>
          </p:nvSpPr>
          <p:spPr bwMode="auto">
            <a:xfrm>
              <a:off x="5038414" y="598704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1" name="Freeform 1359"/>
            <p:cNvSpPr>
              <a:spLocks/>
            </p:cNvSpPr>
            <p:nvPr/>
          </p:nvSpPr>
          <p:spPr bwMode="auto">
            <a:xfrm>
              <a:off x="5038414" y="598704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2" name="Group 1360"/>
            <p:cNvGrpSpPr>
              <a:grpSpLocks/>
            </p:cNvGrpSpPr>
            <p:nvPr/>
          </p:nvGrpSpPr>
          <p:grpSpPr bwMode="auto">
            <a:xfrm>
              <a:off x="5066861" y="5931607"/>
              <a:ext cx="26365" cy="23309"/>
              <a:chOff x="431" y="1979"/>
              <a:chExt cx="65" cy="67"/>
            </a:xfrm>
          </p:grpSpPr>
          <p:sp>
            <p:nvSpPr>
              <p:cNvPr id="534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35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20" name="Group 1464"/>
            <p:cNvGrpSpPr>
              <a:grpSpLocks/>
            </p:cNvGrpSpPr>
            <p:nvPr/>
          </p:nvGrpSpPr>
          <p:grpSpPr bwMode="auto">
            <a:xfrm>
              <a:off x="4981522" y="5757106"/>
              <a:ext cx="26365" cy="23309"/>
              <a:chOff x="431" y="1979"/>
              <a:chExt cx="65" cy="67"/>
            </a:xfrm>
          </p:grpSpPr>
          <p:sp>
            <p:nvSpPr>
              <p:cNvPr id="518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519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60" name="Oval 1524"/>
            <p:cNvSpPr>
              <a:spLocks noChangeArrowheads="1"/>
            </p:cNvSpPr>
            <p:nvPr/>
          </p:nvSpPr>
          <p:spPr bwMode="auto">
            <a:xfrm>
              <a:off x="5041884" y="5793014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61" name="Oval 1525"/>
            <p:cNvSpPr>
              <a:spLocks noChangeArrowheads="1"/>
            </p:cNvSpPr>
            <p:nvPr/>
          </p:nvSpPr>
          <p:spPr bwMode="auto">
            <a:xfrm>
              <a:off x="5041884" y="5793014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62" name="Oval 1526"/>
            <p:cNvSpPr>
              <a:spLocks noChangeArrowheads="1"/>
            </p:cNvSpPr>
            <p:nvPr/>
          </p:nvSpPr>
          <p:spPr bwMode="auto">
            <a:xfrm>
              <a:off x="5037721" y="5814433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63" name="Oval 1527"/>
            <p:cNvSpPr>
              <a:spLocks noChangeArrowheads="1"/>
            </p:cNvSpPr>
            <p:nvPr/>
          </p:nvSpPr>
          <p:spPr bwMode="auto">
            <a:xfrm>
              <a:off x="5037721" y="5814433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64" name="Group 1528"/>
            <p:cNvGrpSpPr>
              <a:grpSpLocks/>
            </p:cNvGrpSpPr>
            <p:nvPr/>
          </p:nvGrpSpPr>
          <p:grpSpPr bwMode="auto">
            <a:xfrm>
              <a:off x="4907284" y="5757106"/>
              <a:ext cx="26365" cy="23309"/>
              <a:chOff x="431" y="1979"/>
              <a:chExt cx="65" cy="67"/>
            </a:xfrm>
          </p:grpSpPr>
          <p:sp>
            <p:nvSpPr>
              <p:cNvPr id="498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99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65" name="Group 1531"/>
            <p:cNvGrpSpPr>
              <a:grpSpLocks/>
            </p:cNvGrpSpPr>
            <p:nvPr/>
          </p:nvGrpSpPr>
          <p:grpSpPr bwMode="auto">
            <a:xfrm>
              <a:off x="4962789" y="5804354"/>
              <a:ext cx="27059" cy="23939"/>
              <a:chOff x="431" y="1979"/>
              <a:chExt cx="65" cy="67"/>
            </a:xfrm>
          </p:grpSpPr>
          <p:sp>
            <p:nvSpPr>
              <p:cNvPr id="496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97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1188" name="그룹 1187"/>
          <p:cNvGrpSpPr/>
          <p:nvPr/>
        </p:nvGrpSpPr>
        <p:grpSpPr>
          <a:xfrm>
            <a:off x="3673374" y="4142117"/>
            <a:ext cx="146395" cy="190881"/>
            <a:chOff x="4755220" y="4156290"/>
            <a:chExt cx="146395" cy="190881"/>
          </a:xfrm>
        </p:grpSpPr>
        <p:sp>
          <p:nvSpPr>
            <p:cNvPr id="1168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69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0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71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72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73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74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5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6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7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8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79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80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81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82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83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184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85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86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187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1307" name="Group 1227"/>
          <p:cNvGrpSpPr>
            <a:grpSpLocks/>
          </p:cNvGrpSpPr>
          <p:nvPr/>
        </p:nvGrpSpPr>
        <p:grpSpPr bwMode="auto">
          <a:xfrm>
            <a:off x="4034453" y="4493203"/>
            <a:ext cx="26365" cy="23309"/>
            <a:chOff x="431" y="1979"/>
            <a:chExt cx="65" cy="67"/>
          </a:xfrm>
        </p:grpSpPr>
        <p:sp>
          <p:nvSpPr>
            <p:cNvPr id="1308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09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10" name="Oval 1320"/>
          <p:cNvSpPr>
            <a:spLocks noChangeArrowheads="1"/>
          </p:cNvSpPr>
          <p:nvPr/>
        </p:nvSpPr>
        <p:spPr bwMode="auto">
          <a:xfrm>
            <a:off x="4083019" y="4399338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11" name="Oval 1322"/>
          <p:cNvSpPr>
            <a:spLocks noChangeArrowheads="1"/>
          </p:cNvSpPr>
          <p:nvPr/>
        </p:nvSpPr>
        <p:spPr bwMode="auto">
          <a:xfrm>
            <a:off x="4089264" y="4437766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12" name="Freeform 1323"/>
          <p:cNvSpPr>
            <a:spLocks/>
          </p:cNvSpPr>
          <p:nvPr/>
        </p:nvSpPr>
        <p:spPr bwMode="auto">
          <a:xfrm>
            <a:off x="4146157" y="4468635"/>
            <a:ext cx="19427" cy="1637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316" name="Group 1330"/>
          <p:cNvGrpSpPr>
            <a:grpSpLocks/>
          </p:cNvGrpSpPr>
          <p:nvPr/>
        </p:nvGrpSpPr>
        <p:grpSpPr bwMode="auto">
          <a:xfrm>
            <a:off x="4116323" y="4502023"/>
            <a:ext cx="26365" cy="23309"/>
            <a:chOff x="431" y="1979"/>
            <a:chExt cx="65" cy="67"/>
          </a:xfrm>
        </p:grpSpPr>
        <p:sp>
          <p:nvSpPr>
            <p:cNvPr id="1317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18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28" name="Oval 1380"/>
          <p:cNvSpPr>
            <a:spLocks noChangeArrowheads="1"/>
          </p:cNvSpPr>
          <p:nvPr/>
        </p:nvSpPr>
        <p:spPr bwMode="auto">
          <a:xfrm>
            <a:off x="4066369" y="4463402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29" name="Oval 1381"/>
          <p:cNvSpPr>
            <a:spLocks noChangeArrowheads="1"/>
          </p:cNvSpPr>
          <p:nvPr/>
        </p:nvSpPr>
        <p:spPr bwMode="auto">
          <a:xfrm>
            <a:off x="4066369" y="4463402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340" name="Group 1227"/>
          <p:cNvGrpSpPr>
            <a:grpSpLocks/>
          </p:cNvGrpSpPr>
          <p:nvPr/>
        </p:nvGrpSpPr>
        <p:grpSpPr bwMode="auto">
          <a:xfrm>
            <a:off x="4104688" y="4670539"/>
            <a:ext cx="26365" cy="23309"/>
            <a:chOff x="431" y="1979"/>
            <a:chExt cx="65" cy="67"/>
          </a:xfrm>
        </p:grpSpPr>
        <p:sp>
          <p:nvSpPr>
            <p:cNvPr id="1341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42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43" name="Oval 1320"/>
          <p:cNvSpPr>
            <a:spLocks noChangeArrowheads="1"/>
          </p:cNvSpPr>
          <p:nvPr/>
        </p:nvSpPr>
        <p:spPr bwMode="auto">
          <a:xfrm>
            <a:off x="4153254" y="4576674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44" name="Oval 1322"/>
          <p:cNvSpPr>
            <a:spLocks noChangeArrowheads="1"/>
          </p:cNvSpPr>
          <p:nvPr/>
        </p:nvSpPr>
        <p:spPr bwMode="auto">
          <a:xfrm>
            <a:off x="4159499" y="4615102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349" name="Group 1330"/>
          <p:cNvGrpSpPr>
            <a:grpSpLocks/>
          </p:cNvGrpSpPr>
          <p:nvPr/>
        </p:nvGrpSpPr>
        <p:grpSpPr bwMode="auto">
          <a:xfrm>
            <a:off x="4186558" y="4679359"/>
            <a:ext cx="26365" cy="23309"/>
            <a:chOff x="431" y="1979"/>
            <a:chExt cx="65" cy="67"/>
          </a:xfrm>
        </p:grpSpPr>
        <p:sp>
          <p:nvSpPr>
            <p:cNvPr id="1350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51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53" name="Oval 1335"/>
          <p:cNvSpPr>
            <a:spLocks noChangeArrowheads="1"/>
          </p:cNvSpPr>
          <p:nvPr/>
        </p:nvSpPr>
        <p:spPr bwMode="auto">
          <a:xfrm>
            <a:off x="4141460" y="4407842"/>
            <a:ext cx="16652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54" name="Freeform 1336"/>
          <p:cNvSpPr>
            <a:spLocks/>
          </p:cNvSpPr>
          <p:nvPr/>
        </p:nvSpPr>
        <p:spPr bwMode="auto">
          <a:xfrm>
            <a:off x="4197659" y="4438710"/>
            <a:ext cx="18733" cy="1763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358" name="Group 1343"/>
          <p:cNvGrpSpPr>
            <a:grpSpLocks/>
          </p:cNvGrpSpPr>
          <p:nvPr/>
        </p:nvGrpSpPr>
        <p:grpSpPr bwMode="auto">
          <a:xfrm>
            <a:off x="4168518" y="4472099"/>
            <a:ext cx="25671" cy="23309"/>
            <a:chOff x="431" y="1979"/>
            <a:chExt cx="65" cy="67"/>
          </a:xfrm>
        </p:grpSpPr>
        <p:sp>
          <p:nvSpPr>
            <p:cNvPr id="1359" name="Oval 1344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60" name="Oval 134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61" name="Oval 1380"/>
          <p:cNvSpPr>
            <a:spLocks noChangeArrowheads="1"/>
          </p:cNvSpPr>
          <p:nvPr/>
        </p:nvSpPr>
        <p:spPr bwMode="auto">
          <a:xfrm>
            <a:off x="4136604" y="4640738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62" name="Oval 1381"/>
          <p:cNvSpPr>
            <a:spLocks noChangeArrowheads="1"/>
          </p:cNvSpPr>
          <p:nvPr/>
        </p:nvSpPr>
        <p:spPr bwMode="auto">
          <a:xfrm>
            <a:off x="4136604" y="4640738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373" name="Group 1227"/>
          <p:cNvGrpSpPr>
            <a:grpSpLocks/>
          </p:cNvGrpSpPr>
          <p:nvPr/>
        </p:nvGrpSpPr>
        <p:grpSpPr bwMode="auto">
          <a:xfrm>
            <a:off x="4136254" y="4429453"/>
            <a:ext cx="26365" cy="23309"/>
            <a:chOff x="431" y="1979"/>
            <a:chExt cx="65" cy="67"/>
          </a:xfrm>
        </p:grpSpPr>
        <p:sp>
          <p:nvSpPr>
            <p:cNvPr id="1374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75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394" name="Oval 1380"/>
          <p:cNvSpPr>
            <a:spLocks noChangeArrowheads="1"/>
          </p:cNvSpPr>
          <p:nvPr/>
        </p:nvSpPr>
        <p:spPr bwMode="auto">
          <a:xfrm>
            <a:off x="4168170" y="4399652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395" name="Oval 1381"/>
          <p:cNvSpPr>
            <a:spLocks noChangeArrowheads="1"/>
          </p:cNvSpPr>
          <p:nvPr/>
        </p:nvSpPr>
        <p:spPr bwMode="auto">
          <a:xfrm>
            <a:off x="4168170" y="4399652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775" name="그룹 1774"/>
          <p:cNvGrpSpPr/>
          <p:nvPr/>
        </p:nvGrpSpPr>
        <p:grpSpPr>
          <a:xfrm>
            <a:off x="4046220" y="3764705"/>
            <a:ext cx="148636" cy="422586"/>
            <a:chOff x="4773900" y="4724474"/>
            <a:chExt cx="148636" cy="422586"/>
          </a:xfrm>
        </p:grpSpPr>
        <p:grpSp>
          <p:nvGrpSpPr>
            <p:cNvPr id="1313" name="Group 1324"/>
            <p:cNvGrpSpPr>
              <a:grpSpLocks/>
            </p:cNvGrpSpPr>
            <p:nvPr/>
          </p:nvGrpSpPr>
          <p:grpSpPr bwMode="auto">
            <a:xfrm>
              <a:off x="4844669" y="5115055"/>
              <a:ext cx="26365" cy="23309"/>
              <a:chOff x="431" y="1979"/>
              <a:chExt cx="65" cy="67"/>
            </a:xfrm>
          </p:grpSpPr>
          <p:sp>
            <p:nvSpPr>
              <p:cNvPr id="1314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15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19" name="Oval 1333"/>
            <p:cNvSpPr>
              <a:spLocks noChangeArrowheads="1"/>
            </p:cNvSpPr>
            <p:nvPr/>
          </p:nvSpPr>
          <p:spPr bwMode="auto">
            <a:xfrm>
              <a:off x="4773900" y="4948743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20" name="Oval 1335"/>
            <p:cNvSpPr>
              <a:spLocks noChangeArrowheads="1"/>
            </p:cNvSpPr>
            <p:nvPr/>
          </p:nvSpPr>
          <p:spPr bwMode="auto">
            <a:xfrm>
              <a:off x="4780838" y="4987171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21" name="Freeform 1336"/>
            <p:cNvSpPr>
              <a:spLocks/>
            </p:cNvSpPr>
            <p:nvPr/>
          </p:nvSpPr>
          <p:spPr bwMode="auto">
            <a:xfrm>
              <a:off x="4837037" y="5018039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322" name="Group 1337"/>
            <p:cNvGrpSpPr>
              <a:grpSpLocks/>
            </p:cNvGrpSpPr>
            <p:nvPr/>
          </p:nvGrpSpPr>
          <p:grpSpPr bwMode="auto">
            <a:xfrm>
              <a:off x="4825936" y="4907795"/>
              <a:ext cx="26365" cy="23309"/>
              <a:chOff x="431" y="1979"/>
              <a:chExt cx="65" cy="67"/>
            </a:xfrm>
          </p:grpSpPr>
          <p:sp>
            <p:nvSpPr>
              <p:cNvPr id="132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2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25" name="Group 1343"/>
            <p:cNvGrpSpPr>
              <a:grpSpLocks/>
            </p:cNvGrpSpPr>
            <p:nvPr/>
          </p:nvGrpSpPr>
          <p:grpSpPr bwMode="auto">
            <a:xfrm>
              <a:off x="4807896" y="5051428"/>
              <a:ext cx="25671" cy="23309"/>
              <a:chOff x="431" y="1979"/>
              <a:chExt cx="65" cy="67"/>
            </a:xfrm>
          </p:grpSpPr>
          <p:sp>
            <p:nvSpPr>
              <p:cNvPr id="1326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27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30" name="Oval 1456"/>
            <p:cNvSpPr>
              <a:spLocks noChangeArrowheads="1"/>
            </p:cNvSpPr>
            <p:nvPr/>
          </p:nvSpPr>
          <p:spPr bwMode="auto">
            <a:xfrm>
              <a:off x="4792632" y="4829049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331" name="Group 1458"/>
            <p:cNvGrpSpPr>
              <a:grpSpLocks/>
            </p:cNvGrpSpPr>
            <p:nvPr/>
          </p:nvGrpSpPr>
          <p:grpSpPr bwMode="auto">
            <a:xfrm>
              <a:off x="4844669" y="4788101"/>
              <a:ext cx="26365" cy="23939"/>
              <a:chOff x="431" y="1979"/>
              <a:chExt cx="65" cy="67"/>
            </a:xfrm>
          </p:grpSpPr>
          <p:sp>
            <p:nvSpPr>
              <p:cNvPr id="1332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33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34" name="Group 1461"/>
            <p:cNvGrpSpPr>
              <a:grpSpLocks/>
            </p:cNvGrpSpPr>
            <p:nvPr/>
          </p:nvGrpSpPr>
          <p:grpSpPr bwMode="auto">
            <a:xfrm>
              <a:off x="4807896" y="4724474"/>
              <a:ext cx="25671" cy="23939"/>
              <a:chOff x="431" y="1979"/>
              <a:chExt cx="65" cy="67"/>
            </a:xfrm>
          </p:grpSpPr>
          <p:sp>
            <p:nvSpPr>
              <p:cNvPr id="1335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36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37" name="Group 1477"/>
            <p:cNvGrpSpPr>
              <a:grpSpLocks/>
            </p:cNvGrpSpPr>
            <p:nvPr/>
          </p:nvGrpSpPr>
          <p:grpSpPr bwMode="auto">
            <a:xfrm>
              <a:off x="4775982" y="4892483"/>
              <a:ext cx="26365" cy="23939"/>
              <a:chOff x="431" y="1979"/>
              <a:chExt cx="65" cy="67"/>
            </a:xfrm>
          </p:grpSpPr>
          <p:sp>
            <p:nvSpPr>
              <p:cNvPr id="1338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39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52" name="Oval 1333"/>
            <p:cNvSpPr>
              <a:spLocks noChangeArrowheads="1"/>
            </p:cNvSpPr>
            <p:nvPr/>
          </p:nvSpPr>
          <p:spPr bwMode="auto">
            <a:xfrm>
              <a:off x="4844135" y="512607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355" name="Group 1337"/>
            <p:cNvGrpSpPr>
              <a:grpSpLocks/>
            </p:cNvGrpSpPr>
            <p:nvPr/>
          </p:nvGrpSpPr>
          <p:grpSpPr bwMode="auto">
            <a:xfrm>
              <a:off x="4896171" y="5085131"/>
              <a:ext cx="26365" cy="23309"/>
              <a:chOff x="431" y="1979"/>
              <a:chExt cx="65" cy="67"/>
            </a:xfrm>
          </p:grpSpPr>
          <p:sp>
            <p:nvSpPr>
              <p:cNvPr id="1356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57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63" name="Oval 1456"/>
            <p:cNvSpPr>
              <a:spLocks noChangeArrowheads="1"/>
            </p:cNvSpPr>
            <p:nvPr/>
          </p:nvSpPr>
          <p:spPr bwMode="auto">
            <a:xfrm>
              <a:off x="4862867" y="500638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367" name="Group 1461"/>
            <p:cNvGrpSpPr>
              <a:grpSpLocks/>
            </p:cNvGrpSpPr>
            <p:nvPr/>
          </p:nvGrpSpPr>
          <p:grpSpPr bwMode="auto">
            <a:xfrm>
              <a:off x="4878131" y="4901810"/>
              <a:ext cx="25671" cy="23939"/>
              <a:chOff x="431" y="1979"/>
              <a:chExt cx="65" cy="67"/>
            </a:xfrm>
          </p:grpSpPr>
          <p:sp>
            <p:nvSpPr>
              <p:cNvPr id="1368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69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70" name="Group 1477"/>
            <p:cNvGrpSpPr>
              <a:grpSpLocks/>
            </p:cNvGrpSpPr>
            <p:nvPr/>
          </p:nvGrpSpPr>
          <p:grpSpPr bwMode="auto">
            <a:xfrm>
              <a:off x="4846217" y="5069819"/>
              <a:ext cx="26365" cy="23939"/>
              <a:chOff x="431" y="1979"/>
              <a:chExt cx="65" cy="67"/>
            </a:xfrm>
          </p:grpSpPr>
          <p:sp>
            <p:nvSpPr>
              <p:cNvPr id="137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7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76" name="Oval 1320"/>
            <p:cNvSpPr>
              <a:spLocks noChangeArrowheads="1"/>
            </p:cNvSpPr>
            <p:nvPr/>
          </p:nvSpPr>
          <p:spPr bwMode="auto">
            <a:xfrm>
              <a:off x="4894433" y="5092253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77" name="Oval 1322"/>
            <p:cNvSpPr>
              <a:spLocks noChangeArrowheads="1"/>
            </p:cNvSpPr>
            <p:nvPr/>
          </p:nvSpPr>
          <p:spPr bwMode="auto">
            <a:xfrm>
              <a:off x="4900678" y="5130681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85" name="Oval 1333"/>
            <p:cNvSpPr>
              <a:spLocks noChangeArrowheads="1"/>
            </p:cNvSpPr>
            <p:nvPr/>
          </p:nvSpPr>
          <p:spPr bwMode="auto">
            <a:xfrm>
              <a:off x="4875701" y="4884993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86" name="Oval 1335"/>
            <p:cNvSpPr>
              <a:spLocks noChangeArrowheads="1"/>
            </p:cNvSpPr>
            <p:nvPr/>
          </p:nvSpPr>
          <p:spPr bwMode="auto">
            <a:xfrm>
              <a:off x="4882639" y="4923421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396" name="Oval 1456"/>
            <p:cNvSpPr>
              <a:spLocks noChangeArrowheads="1"/>
            </p:cNvSpPr>
            <p:nvPr/>
          </p:nvSpPr>
          <p:spPr bwMode="auto">
            <a:xfrm>
              <a:off x="4894433" y="4765299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403" name="Group 1477"/>
            <p:cNvGrpSpPr>
              <a:grpSpLocks/>
            </p:cNvGrpSpPr>
            <p:nvPr/>
          </p:nvGrpSpPr>
          <p:grpSpPr bwMode="auto">
            <a:xfrm>
              <a:off x="4877783" y="4828733"/>
              <a:ext cx="26365" cy="23939"/>
              <a:chOff x="431" y="1979"/>
              <a:chExt cx="65" cy="67"/>
            </a:xfrm>
          </p:grpSpPr>
          <p:sp>
            <p:nvSpPr>
              <p:cNvPr id="1404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05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1439" name="Group 1227"/>
          <p:cNvGrpSpPr>
            <a:grpSpLocks/>
          </p:cNvGrpSpPr>
          <p:nvPr/>
        </p:nvGrpSpPr>
        <p:grpSpPr bwMode="auto">
          <a:xfrm>
            <a:off x="4148744" y="4956737"/>
            <a:ext cx="26365" cy="23309"/>
            <a:chOff x="431" y="1979"/>
            <a:chExt cx="65" cy="67"/>
          </a:xfrm>
        </p:grpSpPr>
        <p:sp>
          <p:nvSpPr>
            <p:cNvPr id="1440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41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442" name="Oval 1320"/>
          <p:cNvSpPr>
            <a:spLocks noChangeArrowheads="1"/>
          </p:cNvSpPr>
          <p:nvPr/>
        </p:nvSpPr>
        <p:spPr bwMode="auto">
          <a:xfrm>
            <a:off x="4197310" y="4862872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443" name="Oval 1322"/>
          <p:cNvSpPr>
            <a:spLocks noChangeArrowheads="1"/>
          </p:cNvSpPr>
          <p:nvPr/>
        </p:nvSpPr>
        <p:spPr bwMode="auto">
          <a:xfrm>
            <a:off x="4203555" y="4901300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444" name="Freeform 1323"/>
          <p:cNvSpPr>
            <a:spLocks/>
          </p:cNvSpPr>
          <p:nvPr/>
        </p:nvSpPr>
        <p:spPr bwMode="auto">
          <a:xfrm>
            <a:off x="4260448" y="4932169"/>
            <a:ext cx="19427" cy="1637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445" name="Group 1324"/>
          <p:cNvGrpSpPr>
            <a:grpSpLocks/>
          </p:cNvGrpSpPr>
          <p:nvPr/>
        </p:nvGrpSpPr>
        <p:grpSpPr bwMode="auto">
          <a:xfrm>
            <a:off x="4249347" y="4821924"/>
            <a:ext cx="26365" cy="23309"/>
            <a:chOff x="431" y="1979"/>
            <a:chExt cx="65" cy="67"/>
          </a:xfrm>
        </p:grpSpPr>
        <p:sp>
          <p:nvSpPr>
            <p:cNvPr id="1446" name="Oval 132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47" name="Oval 1326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448" name="Group 1330"/>
          <p:cNvGrpSpPr>
            <a:grpSpLocks/>
          </p:cNvGrpSpPr>
          <p:nvPr/>
        </p:nvGrpSpPr>
        <p:grpSpPr bwMode="auto">
          <a:xfrm>
            <a:off x="4230614" y="4965557"/>
            <a:ext cx="26365" cy="23309"/>
            <a:chOff x="431" y="1979"/>
            <a:chExt cx="65" cy="67"/>
          </a:xfrm>
        </p:grpSpPr>
        <p:sp>
          <p:nvSpPr>
            <p:cNvPr id="1449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50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451" name="Oval 1333"/>
          <p:cNvSpPr>
            <a:spLocks noChangeArrowheads="1"/>
          </p:cNvSpPr>
          <p:nvPr/>
        </p:nvSpPr>
        <p:spPr bwMode="auto">
          <a:xfrm>
            <a:off x="4178578" y="4655612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452" name="Oval 1335"/>
          <p:cNvSpPr>
            <a:spLocks noChangeArrowheads="1"/>
          </p:cNvSpPr>
          <p:nvPr/>
        </p:nvSpPr>
        <p:spPr bwMode="auto">
          <a:xfrm>
            <a:off x="4185516" y="4694040"/>
            <a:ext cx="16652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457" name="Group 1343"/>
          <p:cNvGrpSpPr>
            <a:grpSpLocks/>
          </p:cNvGrpSpPr>
          <p:nvPr/>
        </p:nvGrpSpPr>
        <p:grpSpPr bwMode="auto">
          <a:xfrm>
            <a:off x="4212574" y="4758297"/>
            <a:ext cx="25671" cy="23309"/>
            <a:chOff x="431" y="1979"/>
            <a:chExt cx="65" cy="67"/>
          </a:xfrm>
        </p:grpSpPr>
        <p:sp>
          <p:nvSpPr>
            <p:cNvPr id="1458" name="Oval 1344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59" name="Oval 134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460" name="Oval 1380"/>
          <p:cNvSpPr>
            <a:spLocks noChangeArrowheads="1"/>
          </p:cNvSpPr>
          <p:nvPr/>
        </p:nvSpPr>
        <p:spPr bwMode="auto">
          <a:xfrm>
            <a:off x="4180660" y="4926936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461" name="Oval 1381"/>
          <p:cNvSpPr>
            <a:spLocks noChangeArrowheads="1"/>
          </p:cNvSpPr>
          <p:nvPr/>
        </p:nvSpPr>
        <p:spPr bwMode="auto">
          <a:xfrm>
            <a:off x="4180660" y="4926936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462" name="Oval 1456"/>
          <p:cNvSpPr>
            <a:spLocks noChangeArrowheads="1"/>
          </p:cNvSpPr>
          <p:nvPr/>
        </p:nvSpPr>
        <p:spPr bwMode="auto">
          <a:xfrm>
            <a:off x="4197310" y="4535918"/>
            <a:ext cx="15958" cy="170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469" name="Group 1477"/>
          <p:cNvGrpSpPr>
            <a:grpSpLocks/>
          </p:cNvGrpSpPr>
          <p:nvPr/>
        </p:nvGrpSpPr>
        <p:grpSpPr bwMode="auto">
          <a:xfrm>
            <a:off x="4180660" y="4599352"/>
            <a:ext cx="26365" cy="23939"/>
            <a:chOff x="431" y="1979"/>
            <a:chExt cx="65" cy="67"/>
          </a:xfrm>
        </p:grpSpPr>
        <p:sp>
          <p:nvSpPr>
            <p:cNvPr id="1470" name="Oval 147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71" name="Oval 147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505" name="Group 1227"/>
          <p:cNvGrpSpPr>
            <a:grpSpLocks/>
          </p:cNvGrpSpPr>
          <p:nvPr/>
        </p:nvGrpSpPr>
        <p:grpSpPr bwMode="auto">
          <a:xfrm>
            <a:off x="4263220" y="4968706"/>
            <a:ext cx="26365" cy="23309"/>
            <a:chOff x="431" y="1979"/>
            <a:chExt cx="65" cy="67"/>
          </a:xfrm>
        </p:grpSpPr>
        <p:sp>
          <p:nvSpPr>
            <p:cNvPr id="1506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07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508" name="Oval 1320"/>
          <p:cNvSpPr>
            <a:spLocks noChangeArrowheads="1"/>
          </p:cNvSpPr>
          <p:nvPr/>
        </p:nvSpPr>
        <p:spPr bwMode="auto">
          <a:xfrm>
            <a:off x="4311786" y="4874841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509" name="Oval 1322"/>
          <p:cNvSpPr>
            <a:spLocks noChangeArrowheads="1"/>
          </p:cNvSpPr>
          <p:nvPr/>
        </p:nvSpPr>
        <p:spPr bwMode="auto">
          <a:xfrm>
            <a:off x="4318031" y="4913269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510" name="Freeform 1323"/>
          <p:cNvSpPr>
            <a:spLocks/>
          </p:cNvSpPr>
          <p:nvPr/>
        </p:nvSpPr>
        <p:spPr bwMode="auto">
          <a:xfrm>
            <a:off x="4374924" y="4944138"/>
            <a:ext cx="19427" cy="1637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511" name="Group 1324"/>
          <p:cNvGrpSpPr>
            <a:grpSpLocks/>
          </p:cNvGrpSpPr>
          <p:nvPr/>
        </p:nvGrpSpPr>
        <p:grpSpPr bwMode="auto">
          <a:xfrm>
            <a:off x="4363823" y="4833893"/>
            <a:ext cx="26365" cy="23309"/>
            <a:chOff x="431" y="1979"/>
            <a:chExt cx="65" cy="67"/>
          </a:xfrm>
        </p:grpSpPr>
        <p:sp>
          <p:nvSpPr>
            <p:cNvPr id="1512" name="Oval 132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13" name="Oval 1326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514" name="Group 1330"/>
          <p:cNvGrpSpPr>
            <a:grpSpLocks/>
          </p:cNvGrpSpPr>
          <p:nvPr/>
        </p:nvGrpSpPr>
        <p:grpSpPr bwMode="auto">
          <a:xfrm>
            <a:off x="4345090" y="4977526"/>
            <a:ext cx="26365" cy="23309"/>
            <a:chOff x="431" y="1979"/>
            <a:chExt cx="65" cy="67"/>
          </a:xfrm>
        </p:grpSpPr>
        <p:sp>
          <p:nvSpPr>
            <p:cNvPr id="1515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16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523" name="Group 1343"/>
          <p:cNvGrpSpPr>
            <a:grpSpLocks/>
          </p:cNvGrpSpPr>
          <p:nvPr/>
        </p:nvGrpSpPr>
        <p:grpSpPr bwMode="auto">
          <a:xfrm>
            <a:off x="4327050" y="4770266"/>
            <a:ext cx="25671" cy="23309"/>
            <a:chOff x="431" y="1979"/>
            <a:chExt cx="65" cy="67"/>
          </a:xfrm>
        </p:grpSpPr>
        <p:sp>
          <p:nvSpPr>
            <p:cNvPr id="1524" name="Oval 1344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25" name="Oval 134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526" name="Oval 1380"/>
          <p:cNvSpPr>
            <a:spLocks noChangeArrowheads="1"/>
          </p:cNvSpPr>
          <p:nvPr/>
        </p:nvSpPr>
        <p:spPr bwMode="auto">
          <a:xfrm>
            <a:off x="4295136" y="4938905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527" name="Oval 1381"/>
          <p:cNvSpPr>
            <a:spLocks noChangeArrowheads="1"/>
          </p:cNvSpPr>
          <p:nvPr/>
        </p:nvSpPr>
        <p:spPr bwMode="auto">
          <a:xfrm>
            <a:off x="4295136" y="4938905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571" name="Group 1227"/>
          <p:cNvGrpSpPr>
            <a:grpSpLocks/>
          </p:cNvGrpSpPr>
          <p:nvPr/>
        </p:nvGrpSpPr>
        <p:grpSpPr bwMode="auto">
          <a:xfrm>
            <a:off x="4390191" y="4823621"/>
            <a:ext cx="26365" cy="23309"/>
            <a:chOff x="431" y="1979"/>
            <a:chExt cx="65" cy="67"/>
          </a:xfrm>
        </p:grpSpPr>
        <p:sp>
          <p:nvSpPr>
            <p:cNvPr id="1572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73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575" name="Oval 1322"/>
          <p:cNvSpPr>
            <a:spLocks noChangeArrowheads="1"/>
          </p:cNvSpPr>
          <p:nvPr/>
        </p:nvSpPr>
        <p:spPr bwMode="auto">
          <a:xfrm>
            <a:off x="4445002" y="4768184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576" name="Freeform 1323"/>
          <p:cNvSpPr>
            <a:spLocks/>
          </p:cNvSpPr>
          <p:nvPr/>
        </p:nvSpPr>
        <p:spPr bwMode="auto">
          <a:xfrm>
            <a:off x="4501895" y="4799053"/>
            <a:ext cx="19427" cy="1637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580" name="Group 1330"/>
          <p:cNvGrpSpPr>
            <a:grpSpLocks/>
          </p:cNvGrpSpPr>
          <p:nvPr/>
        </p:nvGrpSpPr>
        <p:grpSpPr bwMode="auto">
          <a:xfrm>
            <a:off x="4472061" y="4832441"/>
            <a:ext cx="26365" cy="23309"/>
            <a:chOff x="431" y="1979"/>
            <a:chExt cx="65" cy="67"/>
          </a:xfrm>
        </p:grpSpPr>
        <p:sp>
          <p:nvSpPr>
            <p:cNvPr id="1581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82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592" name="Oval 1380"/>
          <p:cNvSpPr>
            <a:spLocks noChangeArrowheads="1"/>
          </p:cNvSpPr>
          <p:nvPr/>
        </p:nvSpPr>
        <p:spPr bwMode="auto">
          <a:xfrm>
            <a:off x="4422107" y="4793820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593" name="Oval 1381"/>
          <p:cNvSpPr>
            <a:spLocks noChangeArrowheads="1"/>
          </p:cNvSpPr>
          <p:nvPr/>
        </p:nvSpPr>
        <p:spPr bwMode="auto">
          <a:xfrm>
            <a:off x="4422107" y="4793820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604" name="Group 1227"/>
          <p:cNvGrpSpPr>
            <a:grpSpLocks/>
          </p:cNvGrpSpPr>
          <p:nvPr/>
        </p:nvGrpSpPr>
        <p:grpSpPr bwMode="auto">
          <a:xfrm>
            <a:off x="4516784" y="4620228"/>
            <a:ext cx="26365" cy="23309"/>
            <a:chOff x="431" y="1979"/>
            <a:chExt cx="65" cy="67"/>
          </a:xfrm>
        </p:grpSpPr>
        <p:sp>
          <p:nvSpPr>
            <p:cNvPr id="1605" name="Oval 1228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06" name="Oval 1229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607" name="Oval 1320"/>
          <p:cNvSpPr>
            <a:spLocks noChangeArrowheads="1"/>
          </p:cNvSpPr>
          <p:nvPr/>
        </p:nvSpPr>
        <p:spPr bwMode="auto">
          <a:xfrm>
            <a:off x="4565350" y="4526363"/>
            <a:ext cx="15958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608" name="Oval 1322"/>
          <p:cNvSpPr>
            <a:spLocks noChangeArrowheads="1"/>
          </p:cNvSpPr>
          <p:nvPr/>
        </p:nvSpPr>
        <p:spPr bwMode="auto">
          <a:xfrm>
            <a:off x="4571595" y="4564791"/>
            <a:ext cx="17345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609" name="Freeform 1323"/>
          <p:cNvSpPr>
            <a:spLocks/>
          </p:cNvSpPr>
          <p:nvPr/>
        </p:nvSpPr>
        <p:spPr bwMode="auto">
          <a:xfrm>
            <a:off x="4628488" y="4595660"/>
            <a:ext cx="19427" cy="16379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grpSp>
        <p:nvGrpSpPr>
          <p:cNvPr id="1610" name="Group 1324"/>
          <p:cNvGrpSpPr>
            <a:grpSpLocks/>
          </p:cNvGrpSpPr>
          <p:nvPr/>
        </p:nvGrpSpPr>
        <p:grpSpPr bwMode="auto">
          <a:xfrm>
            <a:off x="4617387" y="4485415"/>
            <a:ext cx="26365" cy="23309"/>
            <a:chOff x="431" y="1979"/>
            <a:chExt cx="65" cy="67"/>
          </a:xfrm>
        </p:grpSpPr>
        <p:sp>
          <p:nvSpPr>
            <p:cNvPr id="1611" name="Oval 132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12" name="Oval 1326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613" name="Group 1330"/>
          <p:cNvGrpSpPr>
            <a:grpSpLocks/>
          </p:cNvGrpSpPr>
          <p:nvPr/>
        </p:nvGrpSpPr>
        <p:grpSpPr bwMode="auto">
          <a:xfrm>
            <a:off x="4598654" y="4629048"/>
            <a:ext cx="26365" cy="23309"/>
            <a:chOff x="431" y="1979"/>
            <a:chExt cx="65" cy="67"/>
          </a:xfrm>
        </p:grpSpPr>
        <p:sp>
          <p:nvSpPr>
            <p:cNvPr id="1614" name="Oval 1331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15" name="Oval 1332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625" name="Oval 1380"/>
          <p:cNvSpPr>
            <a:spLocks noChangeArrowheads="1"/>
          </p:cNvSpPr>
          <p:nvPr/>
        </p:nvSpPr>
        <p:spPr bwMode="auto">
          <a:xfrm>
            <a:off x="4548700" y="4590427"/>
            <a:ext cx="26365" cy="233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626" name="Oval 1381"/>
          <p:cNvSpPr>
            <a:spLocks noChangeArrowheads="1"/>
          </p:cNvSpPr>
          <p:nvPr/>
        </p:nvSpPr>
        <p:spPr bwMode="auto">
          <a:xfrm>
            <a:off x="4548700" y="4590427"/>
            <a:ext cx="26365" cy="233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671" name="Group 1324"/>
          <p:cNvGrpSpPr>
            <a:grpSpLocks/>
          </p:cNvGrpSpPr>
          <p:nvPr/>
        </p:nvGrpSpPr>
        <p:grpSpPr bwMode="auto">
          <a:xfrm>
            <a:off x="4707149" y="4561554"/>
            <a:ext cx="26365" cy="23309"/>
            <a:chOff x="431" y="1979"/>
            <a:chExt cx="65" cy="67"/>
          </a:xfrm>
        </p:grpSpPr>
        <p:sp>
          <p:nvSpPr>
            <p:cNvPr id="1672" name="Oval 1325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73" name="Oval 1326"/>
            <p:cNvSpPr>
              <a:spLocks noChangeArrowheads="1"/>
            </p:cNvSpPr>
            <p:nvPr/>
          </p:nvSpPr>
          <p:spPr bwMode="auto">
            <a:xfrm>
              <a:off x="431" y="1979"/>
              <a:ext cx="65" cy="67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1776" name="그룹 1775"/>
          <p:cNvGrpSpPr/>
          <p:nvPr/>
        </p:nvGrpSpPr>
        <p:grpSpPr>
          <a:xfrm>
            <a:off x="4532742" y="3885675"/>
            <a:ext cx="387081" cy="582644"/>
            <a:chOff x="5242355" y="4642340"/>
            <a:chExt cx="387081" cy="582644"/>
          </a:xfrm>
        </p:grpSpPr>
        <p:sp>
          <p:nvSpPr>
            <p:cNvPr id="1543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544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154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4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47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1548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49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52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553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1554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55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56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155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5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62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1563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64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65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1566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67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16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17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18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619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1620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21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22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162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2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2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62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162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3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31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1632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33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34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1635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36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37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1638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39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40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41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42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643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1644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45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4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1647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48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49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50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51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652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165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5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55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1656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57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58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59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60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661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1662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63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64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1665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66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6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1668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69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74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167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7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77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1678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79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8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8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9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69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69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69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69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169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9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697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98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699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0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1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2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3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4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5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6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07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08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09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10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711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1712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13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714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1715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16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717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18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19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20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721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1722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23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724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1725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26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sp>
        <p:nvSpPr>
          <p:cNvPr id="1731" name="Oval 1243"/>
          <p:cNvSpPr>
            <a:spLocks noChangeArrowheads="1"/>
          </p:cNvSpPr>
          <p:nvPr/>
        </p:nvSpPr>
        <p:spPr bwMode="auto">
          <a:xfrm>
            <a:off x="4539708" y="4545148"/>
            <a:ext cx="13182" cy="1637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732" name="Oval 1244"/>
          <p:cNvSpPr>
            <a:spLocks noChangeArrowheads="1"/>
          </p:cNvSpPr>
          <p:nvPr/>
        </p:nvSpPr>
        <p:spPr bwMode="auto">
          <a:xfrm>
            <a:off x="4539708" y="4545148"/>
            <a:ext cx="13182" cy="1637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733" name="Oval 1245"/>
          <p:cNvSpPr>
            <a:spLocks noChangeArrowheads="1"/>
          </p:cNvSpPr>
          <p:nvPr/>
        </p:nvSpPr>
        <p:spPr bwMode="auto">
          <a:xfrm>
            <a:off x="4535545" y="4566567"/>
            <a:ext cx="17345" cy="17009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1734" name="Oval 1246"/>
          <p:cNvSpPr>
            <a:spLocks noChangeArrowheads="1"/>
          </p:cNvSpPr>
          <p:nvPr/>
        </p:nvSpPr>
        <p:spPr bwMode="auto">
          <a:xfrm>
            <a:off x="4535545" y="4566567"/>
            <a:ext cx="17345" cy="17009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1774" name="그룹 1773"/>
          <p:cNvGrpSpPr/>
          <p:nvPr/>
        </p:nvGrpSpPr>
        <p:grpSpPr>
          <a:xfrm>
            <a:off x="4219696" y="3758452"/>
            <a:ext cx="340984" cy="859058"/>
            <a:chOff x="4909697" y="4660724"/>
            <a:chExt cx="340984" cy="859058"/>
          </a:xfrm>
        </p:grpSpPr>
        <p:sp>
          <p:nvSpPr>
            <p:cNvPr id="1345" name="Freeform 1323"/>
            <p:cNvSpPr>
              <a:spLocks/>
            </p:cNvSpPr>
            <p:nvPr/>
          </p:nvSpPr>
          <p:spPr bwMode="auto">
            <a:xfrm>
              <a:off x="4926005" y="540263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346" name="Group 1324"/>
            <p:cNvGrpSpPr>
              <a:grpSpLocks/>
            </p:cNvGrpSpPr>
            <p:nvPr/>
          </p:nvGrpSpPr>
          <p:grpSpPr bwMode="auto">
            <a:xfrm>
              <a:off x="4914904" y="5292391"/>
              <a:ext cx="26365" cy="23309"/>
              <a:chOff x="431" y="1979"/>
              <a:chExt cx="65" cy="67"/>
            </a:xfrm>
          </p:grpSpPr>
          <p:sp>
            <p:nvSpPr>
              <p:cNvPr id="134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4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64" name="Group 1458"/>
            <p:cNvGrpSpPr>
              <a:grpSpLocks/>
            </p:cNvGrpSpPr>
            <p:nvPr/>
          </p:nvGrpSpPr>
          <p:grpSpPr bwMode="auto">
            <a:xfrm>
              <a:off x="4914904" y="4965437"/>
              <a:ext cx="26365" cy="23939"/>
              <a:chOff x="431" y="1979"/>
              <a:chExt cx="65" cy="67"/>
            </a:xfrm>
          </p:grpSpPr>
          <p:sp>
            <p:nvSpPr>
              <p:cNvPr id="136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6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78" name="Freeform 1323"/>
            <p:cNvSpPr>
              <a:spLocks/>
            </p:cNvSpPr>
            <p:nvPr/>
          </p:nvSpPr>
          <p:spPr bwMode="auto">
            <a:xfrm>
              <a:off x="4957571" y="5161550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379" name="Group 1324"/>
            <p:cNvGrpSpPr>
              <a:grpSpLocks/>
            </p:cNvGrpSpPr>
            <p:nvPr/>
          </p:nvGrpSpPr>
          <p:grpSpPr bwMode="auto">
            <a:xfrm>
              <a:off x="4946470" y="5051305"/>
              <a:ext cx="26365" cy="23309"/>
              <a:chOff x="431" y="1979"/>
              <a:chExt cx="65" cy="67"/>
            </a:xfrm>
          </p:grpSpPr>
          <p:sp>
            <p:nvSpPr>
              <p:cNvPr id="1380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81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82" name="Group 1330"/>
            <p:cNvGrpSpPr>
              <a:grpSpLocks/>
            </p:cNvGrpSpPr>
            <p:nvPr/>
          </p:nvGrpSpPr>
          <p:grpSpPr bwMode="auto">
            <a:xfrm>
              <a:off x="4927737" y="5194938"/>
              <a:ext cx="26365" cy="23309"/>
              <a:chOff x="431" y="1979"/>
              <a:chExt cx="65" cy="67"/>
            </a:xfrm>
          </p:grpSpPr>
          <p:sp>
            <p:nvSpPr>
              <p:cNvPr id="1383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84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387" name="Freeform 1336"/>
            <p:cNvSpPr>
              <a:spLocks/>
            </p:cNvSpPr>
            <p:nvPr/>
          </p:nvSpPr>
          <p:spPr bwMode="auto">
            <a:xfrm>
              <a:off x="4938838" y="4954289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388" name="Group 1337"/>
            <p:cNvGrpSpPr>
              <a:grpSpLocks/>
            </p:cNvGrpSpPr>
            <p:nvPr/>
          </p:nvGrpSpPr>
          <p:grpSpPr bwMode="auto">
            <a:xfrm>
              <a:off x="4927737" y="4844045"/>
              <a:ext cx="26365" cy="23309"/>
              <a:chOff x="431" y="1979"/>
              <a:chExt cx="65" cy="67"/>
            </a:xfrm>
          </p:grpSpPr>
          <p:sp>
            <p:nvSpPr>
              <p:cNvPr id="138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9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91" name="Group 1343"/>
            <p:cNvGrpSpPr>
              <a:grpSpLocks/>
            </p:cNvGrpSpPr>
            <p:nvPr/>
          </p:nvGrpSpPr>
          <p:grpSpPr bwMode="auto">
            <a:xfrm>
              <a:off x="4909697" y="4987678"/>
              <a:ext cx="25671" cy="23309"/>
              <a:chOff x="431" y="1979"/>
              <a:chExt cx="65" cy="67"/>
            </a:xfrm>
          </p:grpSpPr>
          <p:sp>
            <p:nvSpPr>
              <p:cNvPr id="1392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93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397" name="Group 1458"/>
            <p:cNvGrpSpPr>
              <a:grpSpLocks/>
            </p:cNvGrpSpPr>
            <p:nvPr/>
          </p:nvGrpSpPr>
          <p:grpSpPr bwMode="auto">
            <a:xfrm>
              <a:off x="4946470" y="4724351"/>
              <a:ext cx="26365" cy="23939"/>
              <a:chOff x="431" y="1979"/>
              <a:chExt cx="65" cy="67"/>
            </a:xfrm>
          </p:grpSpPr>
          <p:sp>
            <p:nvSpPr>
              <p:cNvPr id="1398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399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00" name="Group 1461"/>
            <p:cNvGrpSpPr>
              <a:grpSpLocks/>
            </p:cNvGrpSpPr>
            <p:nvPr/>
          </p:nvGrpSpPr>
          <p:grpSpPr bwMode="auto">
            <a:xfrm>
              <a:off x="4909697" y="4660724"/>
              <a:ext cx="25671" cy="23939"/>
              <a:chOff x="431" y="1979"/>
              <a:chExt cx="65" cy="67"/>
            </a:xfrm>
          </p:grpSpPr>
          <p:sp>
            <p:nvSpPr>
              <p:cNvPr id="1401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02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06" name="Group 1227"/>
            <p:cNvGrpSpPr>
              <a:grpSpLocks/>
            </p:cNvGrpSpPr>
            <p:nvPr/>
          </p:nvGrpSpPr>
          <p:grpSpPr bwMode="auto">
            <a:xfrm>
              <a:off x="4940919" y="5268836"/>
              <a:ext cx="26365" cy="23309"/>
              <a:chOff x="431" y="1979"/>
              <a:chExt cx="65" cy="67"/>
            </a:xfrm>
          </p:grpSpPr>
          <p:sp>
            <p:nvSpPr>
              <p:cNvPr id="1407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08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09" name="Oval 1320"/>
            <p:cNvSpPr>
              <a:spLocks noChangeArrowheads="1"/>
            </p:cNvSpPr>
            <p:nvPr/>
          </p:nvSpPr>
          <p:spPr bwMode="auto">
            <a:xfrm>
              <a:off x="4989485" y="5174971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10" name="Oval 1322"/>
            <p:cNvSpPr>
              <a:spLocks noChangeArrowheads="1"/>
            </p:cNvSpPr>
            <p:nvPr/>
          </p:nvSpPr>
          <p:spPr bwMode="auto">
            <a:xfrm>
              <a:off x="4995730" y="5213399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11" name="Freeform 1323"/>
            <p:cNvSpPr>
              <a:spLocks/>
            </p:cNvSpPr>
            <p:nvPr/>
          </p:nvSpPr>
          <p:spPr bwMode="auto">
            <a:xfrm>
              <a:off x="5052623" y="5244268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412" name="Group 1324"/>
            <p:cNvGrpSpPr>
              <a:grpSpLocks/>
            </p:cNvGrpSpPr>
            <p:nvPr/>
          </p:nvGrpSpPr>
          <p:grpSpPr bwMode="auto">
            <a:xfrm>
              <a:off x="5041522" y="5134023"/>
              <a:ext cx="26365" cy="23309"/>
              <a:chOff x="431" y="1979"/>
              <a:chExt cx="65" cy="67"/>
            </a:xfrm>
          </p:grpSpPr>
          <p:sp>
            <p:nvSpPr>
              <p:cNvPr id="141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1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15" name="Group 1330"/>
            <p:cNvGrpSpPr>
              <a:grpSpLocks/>
            </p:cNvGrpSpPr>
            <p:nvPr/>
          </p:nvGrpSpPr>
          <p:grpSpPr bwMode="auto">
            <a:xfrm>
              <a:off x="5022789" y="5277656"/>
              <a:ext cx="26365" cy="23309"/>
              <a:chOff x="431" y="1979"/>
              <a:chExt cx="65" cy="67"/>
            </a:xfrm>
          </p:grpSpPr>
          <p:sp>
            <p:nvSpPr>
              <p:cNvPr id="1416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17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18" name="Oval 1333"/>
            <p:cNvSpPr>
              <a:spLocks noChangeArrowheads="1"/>
            </p:cNvSpPr>
            <p:nvPr/>
          </p:nvSpPr>
          <p:spPr bwMode="auto">
            <a:xfrm>
              <a:off x="4970753" y="4967711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19" name="Oval 1335"/>
            <p:cNvSpPr>
              <a:spLocks noChangeArrowheads="1"/>
            </p:cNvSpPr>
            <p:nvPr/>
          </p:nvSpPr>
          <p:spPr bwMode="auto">
            <a:xfrm>
              <a:off x="4977691" y="5006139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20" name="Freeform 1336"/>
            <p:cNvSpPr>
              <a:spLocks/>
            </p:cNvSpPr>
            <p:nvPr/>
          </p:nvSpPr>
          <p:spPr bwMode="auto">
            <a:xfrm>
              <a:off x="5033890" y="5037007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421" name="Group 1337"/>
            <p:cNvGrpSpPr>
              <a:grpSpLocks/>
            </p:cNvGrpSpPr>
            <p:nvPr/>
          </p:nvGrpSpPr>
          <p:grpSpPr bwMode="auto">
            <a:xfrm>
              <a:off x="5022789" y="4926763"/>
              <a:ext cx="26365" cy="23309"/>
              <a:chOff x="431" y="1979"/>
              <a:chExt cx="65" cy="67"/>
            </a:xfrm>
          </p:grpSpPr>
          <p:sp>
            <p:nvSpPr>
              <p:cNvPr id="1422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23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24" name="Group 1343"/>
            <p:cNvGrpSpPr>
              <a:grpSpLocks/>
            </p:cNvGrpSpPr>
            <p:nvPr/>
          </p:nvGrpSpPr>
          <p:grpSpPr bwMode="auto">
            <a:xfrm>
              <a:off x="5004749" y="5070396"/>
              <a:ext cx="25671" cy="23309"/>
              <a:chOff x="431" y="1979"/>
              <a:chExt cx="65" cy="67"/>
            </a:xfrm>
          </p:grpSpPr>
          <p:sp>
            <p:nvSpPr>
              <p:cNvPr id="1425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26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27" name="Oval 1380"/>
            <p:cNvSpPr>
              <a:spLocks noChangeArrowheads="1"/>
            </p:cNvSpPr>
            <p:nvPr/>
          </p:nvSpPr>
          <p:spPr bwMode="auto">
            <a:xfrm>
              <a:off x="4972835" y="5239035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28" name="Oval 1381"/>
            <p:cNvSpPr>
              <a:spLocks noChangeArrowheads="1"/>
            </p:cNvSpPr>
            <p:nvPr/>
          </p:nvSpPr>
          <p:spPr bwMode="auto">
            <a:xfrm>
              <a:off x="4972835" y="5239035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29" name="Oval 1456"/>
            <p:cNvSpPr>
              <a:spLocks noChangeArrowheads="1"/>
            </p:cNvSpPr>
            <p:nvPr/>
          </p:nvSpPr>
          <p:spPr bwMode="auto">
            <a:xfrm>
              <a:off x="4989485" y="4848017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430" name="Group 1458"/>
            <p:cNvGrpSpPr>
              <a:grpSpLocks/>
            </p:cNvGrpSpPr>
            <p:nvPr/>
          </p:nvGrpSpPr>
          <p:grpSpPr bwMode="auto">
            <a:xfrm>
              <a:off x="5041522" y="4807069"/>
              <a:ext cx="26365" cy="23939"/>
              <a:chOff x="431" y="1979"/>
              <a:chExt cx="65" cy="67"/>
            </a:xfrm>
          </p:grpSpPr>
          <p:sp>
            <p:nvSpPr>
              <p:cNvPr id="143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3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33" name="Group 1461"/>
            <p:cNvGrpSpPr>
              <a:grpSpLocks/>
            </p:cNvGrpSpPr>
            <p:nvPr/>
          </p:nvGrpSpPr>
          <p:grpSpPr bwMode="auto">
            <a:xfrm>
              <a:off x="5004749" y="4743442"/>
              <a:ext cx="25671" cy="23939"/>
              <a:chOff x="431" y="1979"/>
              <a:chExt cx="65" cy="67"/>
            </a:xfrm>
          </p:grpSpPr>
          <p:sp>
            <p:nvSpPr>
              <p:cNvPr id="1434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35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36" name="Group 1477"/>
            <p:cNvGrpSpPr>
              <a:grpSpLocks/>
            </p:cNvGrpSpPr>
            <p:nvPr/>
          </p:nvGrpSpPr>
          <p:grpSpPr bwMode="auto">
            <a:xfrm>
              <a:off x="4972835" y="4911451"/>
              <a:ext cx="26365" cy="23939"/>
              <a:chOff x="431" y="1979"/>
              <a:chExt cx="65" cy="67"/>
            </a:xfrm>
          </p:grpSpPr>
          <p:sp>
            <p:nvSpPr>
              <p:cNvPr id="143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3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53" name="Freeform 1336"/>
            <p:cNvSpPr>
              <a:spLocks/>
            </p:cNvSpPr>
            <p:nvPr/>
          </p:nvSpPr>
          <p:spPr bwMode="auto">
            <a:xfrm>
              <a:off x="4951328" y="5481573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454" name="Group 1337"/>
            <p:cNvGrpSpPr>
              <a:grpSpLocks/>
            </p:cNvGrpSpPr>
            <p:nvPr/>
          </p:nvGrpSpPr>
          <p:grpSpPr bwMode="auto">
            <a:xfrm>
              <a:off x="4940227" y="5371329"/>
              <a:ext cx="26365" cy="23309"/>
              <a:chOff x="431" y="1979"/>
              <a:chExt cx="65" cy="67"/>
            </a:xfrm>
          </p:grpSpPr>
          <p:sp>
            <p:nvSpPr>
              <p:cNvPr id="145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5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63" name="Group 1458"/>
            <p:cNvGrpSpPr>
              <a:grpSpLocks/>
            </p:cNvGrpSpPr>
            <p:nvPr/>
          </p:nvGrpSpPr>
          <p:grpSpPr bwMode="auto">
            <a:xfrm>
              <a:off x="4958960" y="5251635"/>
              <a:ext cx="26365" cy="23939"/>
              <a:chOff x="431" y="1979"/>
              <a:chExt cx="65" cy="67"/>
            </a:xfrm>
          </p:grpSpPr>
          <p:sp>
            <p:nvSpPr>
              <p:cNvPr id="1464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65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66" name="Group 1461"/>
            <p:cNvGrpSpPr>
              <a:grpSpLocks/>
            </p:cNvGrpSpPr>
            <p:nvPr/>
          </p:nvGrpSpPr>
          <p:grpSpPr bwMode="auto">
            <a:xfrm>
              <a:off x="4922187" y="5188008"/>
              <a:ext cx="25671" cy="23939"/>
              <a:chOff x="431" y="1979"/>
              <a:chExt cx="65" cy="67"/>
            </a:xfrm>
          </p:grpSpPr>
          <p:sp>
            <p:nvSpPr>
              <p:cNvPr id="146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6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72" name="Group 1227"/>
            <p:cNvGrpSpPr>
              <a:grpSpLocks/>
            </p:cNvGrpSpPr>
            <p:nvPr/>
          </p:nvGrpSpPr>
          <p:grpSpPr bwMode="auto">
            <a:xfrm>
              <a:off x="5055748" y="5204825"/>
              <a:ext cx="26365" cy="23309"/>
              <a:chOff x="431" y="1979"/>
              <a:chExt cx="65" cy="67"/>
            </a:xfrm>
          </p:grpSpPr>
          <p:sp>
            <p:nvSpPr>
              <p:cNvPr id="1473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74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75" name="Oval 1320"/>
            <p:cNvSpPr>
              <a:spLocks noChangeArrowheads="1"/>
            </p:cNvSpPr>
            <p:nvPr/>
          </p:nvSpPr>
          <p:spPr bwMode="auto">
            <a:xfrm>
              <a:off x="5104314" y="5110960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76" name="Oval 1322"/>
            <p:cNvSpPr>
              <a:spLocks noChangeArrowheads="1"/>
            </p:cNvSpPr>
            <p:nvPr/>
          </p:nvSpPr>
          <p:spPr bwMode="auto">
            <a:xfrm>
              <a:off x="5110559" y="5149388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77" name="Freeform 1323"/>
            <p:cNvSpPr>
              <a:spLocks/>
            </p:cNvSpPr>
            <p:nvPr/>
          </p:nvSpPr>
          <p:spPr bwMode="auto">
            <a:xfrm>
              <a:off x="5167452" y="518025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478" name="Group 1324"/>
            <p:cNvGrpSpPr>
              <a:grpSpLocks/>
            </p:cNvGrpSpPr>
            <p:nvPr/>
          </p:nvGrpSpPr>
          <p:grpSpPr bwMode="auto">
            <a:xfrm>
              <a:off x="5156351" y="5070012"/>
              <a:ext cx="26365" cy="23309"/>
              <a:chOff x="431" y="1979"/>
              <a:chExt cx="65" cy="67"/>
            </a:xfrm>
          </p:grpSpPr>
          <p:sp>
            <p:nvSpPr>
              <p:cNvPr id="147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8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81" name="Group 1330"/>
            <p:cNvGrpSpPr>
              <a:grpSpLocks/>
            </p:cNvGrpSpPr>
            <p:nvPr/>
          </p:nvGrpSpPr>
          <p:grpSpPr bwMode="auto">
            <a:xfrm>
              <a:off x="5137618" y="5213645"/>
              <a:ext cx="26365" cy="23309"/>
              <a:chOff x="431" y="1979"/>
              <a:chExt cx="65" cy="67"/>
            </a:xfrm>
          </p:grpSpPr>
          <p:sp>
            <p:nvSpPr>
              <p:cNvPr id="1482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83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84" name="Oval 1333"/>
            <p:cNvSpPr>
              <a:spLocks noChangeArrowheads="1"/>
            </p:cNvSpPr>
            <p:nvPr/>
          </p:nvSpPr>
          <p:spPr bwMode="auto">
            <a:xfrm>
              <a:off x="5085582" y="4903700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85" name="Oval 1335"/>
            <p:cNvSpPr>
              <a:spLocks noChangeArrowheads="1"/>
            </p:cNvSpPr>
            <p:nvPr/>
          </p:nvSpPr>
          <p:spPr bwMode="auto">
            <a:xfrm>
              <a:off x="5092520" y="494212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86" name="Freeform 1336"/>
            <p:cNvSpPr>
              <a:spLocks/>
            </p:cNvSpPr>
            <p:nvPr/>
          </p:nvSpPr>
          <p:spPr bwMode="auto">
            <a:xfrm>
              <a:off x="5148719" y="497299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487" name="Group 1337"/>
            <p:cNvGrpSpPr>
              <a:grpSpLocks/>
            </p:cNvGrpSpPr>
            <p:nvPr/>
          </p:nvGrpSpPr>
          <p:grpSpPr bwMode="auto">
            <a:xfrm>
              <a:off x="5137618" y="4862752"/>
              <a:ext cx="26365" cy="23309"/>
              <a:chOff x="431" y="1979"/>
              <a:chExt cx="65" cy="67"/>
            </a:xfrm>
          </p:grpSpPr>
          <p:sp>
            <p:nvSpPr>
              <p:cNvPr id="1488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89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90" name="Group 1343"/>
            <p:cNvGrpSpPr>
              <a:grpSpLocks/>
            </p:cNvGrpSpPr>
            <p:nvPr/>
          </p:nvGrpSpPr>
          <p:grpSpPr bwMode="auto">
            <a:xfrm>
              <a:off x="5119578" y="5006385"/>
              <a:ext cx="25671" cy="23309"/>
              <a:chOff x="431" y="1979"/>
              <a:chExt cx="65" cy="67"/>
            </a:xfrm>
          </p:grpSpPr>
          <p:sp>
            <p:nvSpPr>
              <p:cNvPr id="149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9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493" name="Oval 1380"/>
            <p:cNvSpPr>
              <a:spLocks noChangeArrowheads="1"/>
            </p:cNvSpPr>
            <p:nvPr/>
          </p:nvSpPr>
          <p:spPr bwMode="auto">
            <a:xfrm>
              <a:off x="5087664" y="5175024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94" name="Oval 1381"/>
            <p:cNvSpPr>
              <a:spLocks noChangeArrowheads="1"/>
            </p:cNvSpPr>
            <p:nvPr/>
          </p:nvSpPr>
          <p:spPr bwMode="auto">
            <a:xfrm>
              <a:off x="5087664" y="5175024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495" name="Oval 1456"/>
            <p:cNvSpPr>
              <a:spLocks noChangeArrowheads="1"/>
            </p:cNvSpPr>
            <p:nvPr/>
          </p:nvSpPr>
          <p:spPr bwMode="auto">
            <a:xfrm>
              <a:off x="5104314" y="47840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496" name="Group 1458"/>
            <p:cNvGrpSpPr>
              <a:grpSpLocks/>
            </p:cNvGrpSpPr>
            <p:nvPr/>
          </p:nvGrpSpPr>
          <p:grpSpPr bwMode="auto">
            <a:xfrm>
              <a:off x="5156351" y="4743058"/>
              <a:ext cx="26365" cy="23939"/>
              <a:chOff x="431" y="1979"/>
              <a:chExt cx="65" cy="67"/>
            </a:xfrm>
          </p:grpSpPr>
          <p:sp>
            <p:nvSpPr>
              <p:cNvPr id="1497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498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499" name="Group 1461"/>
            <p:cNvGrpSpPr>
              <a:grpSpLocks/>
            </p:cNvGrpSpPr>
            <p:nvPr/>
          </p:nvGrpSpPr>
          <p:grpSpPr bwMode="auto">
            <a:xfrm>
              <a:off x="5119578" y="4679431"/>
              <a:ext cx="25671" cy="23939"/>
              <a:chOff x="431" y="1979"/>
              <a:chExt cx="65" cy="67"/>
            </a:xfrm>
          </p:grpSpPr>
          <p:sp>
            <p:nvSpPr>
              <p:cNvPr id="1500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01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02" name="Group 1477"/>
            <p:cNvGrpSpPr>
              <a:grpSpLocks/>
            </p:cNvGrpSpPr>
            <p:nvPr/>
          </p:nvGrpSpPr>
          <p:grpSpPr bwMode="auto">
            <a:xfrm>
              <a:off x="5087664" y="4847440"/>
              <a:ext cx="26365" cy="23939"/>
              <a:chOff x="431" y="1979"/>
              <a:chExt cx="65" cy="67"/>
            </a:xfrm>
          </p:grpSpPr>
          <p:sp>
            <p:nvSpPr>
              <p:cNvPr id="1503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04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17" name="Oval 1333"/>
            <p:cNvSpPr>
              <a:spLocks noChangeArrowheads="1"/>
            </p:cNvSpPr>
            <p:nvPr/>
          </p:nvSpPr>
          <p:spPr bwMode="auto">
            <a:xfrm>
              <a:off x="5002667" y="5424246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18" name="Oval 1335"/>
            <p:cNvSpPr>
              <a:spLocks noChangeArrowheads="1"/>
            </p:cNvSpPr>
            <p:nvPr/>
          </p:nvSpPr>
          <p:spPr bwMode="auto">
            <a:xfrm>
              <a:off x="5009605" y="546267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19" name="Freeform 1336"/>
            <p:cNvSpPr>
              <a:spLocks/>
            </p:cNvSpPr>
            <p:nvPr/>
          </p:nvSpPr>
          <p:spPr bwMode="auto">
            <a:xfrm>
              <a:off x="5065804" y="5493542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520" name="Group 1337"/>
            <p:cNvGrpSpPr>
              <a:grpSpLocks/>
            </p:cNvGrpSpPr>
            <p:nvPr/>
          </p:nvGrpSpPr>
          <p:grpSpPr bwMode="auto">
            <a:xfrm>
              <a:off x="5054703" y="5383298"/>
              <a:ext cx="26365" cy="23309"/>
              <a:chOff x="431" y="1979"/>
              <a:chExt cx="65" cy="67"/>
            </a:xfrm>
          </p:grpSpPr>
          <p:sp>
            <p:nvSpPr>
              <p:cNvPr id="1521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22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28" name="Oval 1456"/>
            <p:cNvSpPr>
              <a:spLocks noChangeArrowheads="1"/>
            </p:cNvSpPr>
            <p:nvPr/>
          </p:nvSpPr>
          <p:spPr bwMode="auto">
            <a:xfrm>
              <a:off x="5021399" y="5304552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529" name="Group 1458"/>
            <p:cNvGrpSpPr>
              <a:grpSpLocks/>
            </p:cNvGrpSpPr>
            <p:nvPr/>
          </p:nvGrpSpPr>
          <p:grpSpPr bwMode="auto">
            <a:xfrm>
              <a:off x="5073436" y="5263604"/>
              <a:ext cx="26365" cy="23939"/>
              <a:chOff x="431" y="1979"/>
              <a:chExt cx="65" cy="67"/>
            </a:xfrm>
          </p:grpSpPr>
          <p:sp>
            <p:nvSpPr>
              <p:cNvPr id="1530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31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32" name="Group 1461"/>
            <p:cNvGrpSpPr>
              <a:grpSpLocks/>
            </p:cNvGrpSpPr>
            <p:nvPr/>
          </p:nvGrpSpPr>
          <p:grpSpPr bwMode="auto">
            <a:xfrm>
              <a:off x="5036663" y="5199977"/>
              <a:ext cx="25671" cy="23939"/>
              <a:chOff x="431" y="1979"/>
              <a:chExt cx="65" cy="67"/>
            </a:xfrm>
          </p:grpSpPr>
          <p:sp>
            <p:nvSpPr>
              <p:cNvPr id="153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3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35" name="Group 1477"/>
            <p:cNvGrpSpPr>
              <a:grpSpLocks/>
            </p:cNvGrpSpPr>
            <p:nvPr/>
          </p:nvGrpSpPr>
          <p:grpSpPr bwMode="auto">
            <a:xfrm>
              <a:off x="5004749" y="5367986"/>
              <a:ext cx="26365" cy="23939"/>
              <a:chOff x="431" y="1979"/>
              <a:chExt cx="65" cy="67"/>
            </a:xfrm>
          </p:grpSpPr>
          <p:sp>
            <p:nvSpPr>
              <p:cNvPr id="1536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37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38" name="Group 1227"/>
            <p:cNvGrpSpPr>
              <a:grpSpLocks/>
            </p:cNvGrpSpPr>
            <p:nvPr/>
          </p:nvGrpSpPr>
          <p:grpSpPr bwMode="auto">
            <a:xfrm>
              <a:off x="5178525" y="5192855"/>
              <a:ext cx="26365" cy="23309"/>
              <a:chOff x="431" y="1979"/>
              <a:chExt cx="65" cy="67"/>
            </a:xfrm>
          </p:grpSpPr>
          <p:sp>
            <p:nvSpPr>
              <p:cNvPr id="1539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40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41" name="Oval 1320"/>
            <p:cNvSpPr>
              <a:spLocks noChangeArrowheads="1"/>
            </p:cNvSpPr>
            <p:nvPr/>
          </p:nvSpPr>
          <p:spPr bwMode="auto">
            <a:xfrm>
              <a:off x="5227091" y="5098990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42" name="Oval 1322"/>
            <p:cNvSpPr>
              <a:spLocks noChangeArrowheads="1"/>
            </p:cNvSpPr>
            <p:nvPr/>
          </p:nvSpPr>
          <p:spPr bwMode="auto">
            <a:xfrm>
              <a:off x="5233336" y="5137418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50" name="Oval 1333"/>
            <p:cNvSpPr>
              <a:spLocks noChangeArrowheads="1"/>
            </p:cNvSpPr>
            <p:nvPr/>
          </p:nvSpPr>
          <p:spPr bwMode="auto">
            <a:xfrm>
              <a:off x="5208359" y="4891730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51" name="Oval 1335"/>
            <p:cNvSpPr>
              <a:spLocks noChangeArrowheads="1"/>
            </p:cNvSpPr>
            <p:nvPr/>
          </p:nvSpPr>
          <p:spPr bwMode="auto">
            <a:xfrm>
              <a:off x="5215297" y="493015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59" name="Oval 1380"/>
            <p:cNvSpPr>
              <a:spLocks noChangeArrowheads="1"/>
            </p:cNvSpPr>
            <p:nvPr/>
          </p:nvSpPr>
          <p:spPr bwMode="auto">
            <a:xfrm>
              <a:off x="5210441" y="5163054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60" name="Oval 1381"/>
            <p:cNvSpPr>
              <a:spLocks noChangeArrowheads="1"/>
            </p:cNvSpPr>
            <p:nvPr/>
          </p:nvSpPr>
          <p:spPr bwMode="auto">
            <a:xfrm>
              <a:off x="5210441" y="5163054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61" name="Oval 1456"/>
            <p:cNvSpPr>
              <a:spLocks noChangeArrowheads="1"/>
            </p:cNvSpPr>
            <p:nvPr/>
          </p:nvSpPr>
          <p:spPr bwMode="auto">
            <a:xfrm>
              <a:off x="5227091" y="477203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568" name="Group 1477"/>
            <p:cNvGrpSpPr>
              <a:grpSpLocks/>
            </p:cNvGrpSpPr>
            <p:nvPr/>
          </p:nvGrpSpPr>
          <p:grpSpPr bwMode="auto">
            <a:xfrm>
              <a:off x="5210441" y="4835470"/>
              <a:ext cx="26365" cy="23939"/>
              <a:chOff x="431" y="1979"/>
              <a:chExt cx="65" cy="67"/>
            </a:xfrm>
          </p:grpSpPr>
          <p:sp>
            <p:nvSpPr>
              <p:cNvPr id="1569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70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74" name="Oval 1320"/>
            <p:cNvSpPr>
              <a:spLocks noChangeArrowheads="1"/>
            </p:cNvSpPr>
            <p:nvPr/>
          </p:nvSpPr>
          <p:spPr bwMode="auto">
            <a:xfrm>
              <a:off x="5148370" y="5486421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577" name="Group 1324"/>
            <p:cNvGrpSpPr>
              <a:grpSpLocks/>
            </p:cNvGrpSpPr>
            <p:nvPr/>
          </p:nvGrpSpPr>
          <p:grpSpPr bwMode="auto">
            <a:xfrm>
              <a:off x="5200407" y="5445473"/>
              <a:ext cx="26365" cy="23309"/>
              <a:chOff x="431" y="1979"/>
              <a:chExt cx="65" cy="67"/>
            </a:xfrm>
          </p:grpSpPr>
          <p:sp>
            <p:nvSpPr>
              <p:cNvPr id="1578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79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83" name="Oval 1333"/>
            <p:cNvSpPr>
              <a:spLocks noChangeArrowheads="1"/>
            </p:cNvSpPr>
            <p:nvPr/>
          </p:nvSpPr>
          <p:spPr bwMode="auto">
            <a:xfrm>
              <a:off x="5129638" y="5279161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84" name="Oval 1335"/>
            <p:cNvSpPr>
              <a:spLocks noChangeArrowheads="1"/>
            </p:cNvSpPr>
            <p:nvPr/>
          </p:nvSpPr>
          <p:spPr bwMode="auto">
            <a:xfrm>
              <a:off x="5136576" y="5317589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585" name="Freeform 1336"/>
            <p:cNvSpPr>
              <a:spLocks/>
            </p:cNvSpPr>
            <p:nvPr/>
          </p:nvSpPr>
          <p:spPr bwMode="auto">
            <a:xfrm>
              <a:off x="5192775" y="5348457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586" name="Group 1337"/>
            <p:cNvGrpSpPr>
              <a:grpSpLocks/>
            </p:cNvGrpSpPr>
            <p:nvPr/>
          </p:nvGrpSpPr>
          <p:grpSpPr bwMode="auto">
            <a:xfrm>
              <a:off x="5181674" y="5238213"/>
              <a:ext cx="26365" cy="23309"/>
              <a:chOff x="431" y="1979"/>
              <a:chExt cx="65" cy="67"/>
            </a:xfrm>
          </p:grpSpPr>
          <p:sp>
            <p:nvSpPr>
              <p:cNvPr id="1587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88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89" name="Group 1343"/>
            <p:cNvGrpSpPr>
              <a:grpSpLocks/>
            </p:cNvGrpSpPr>
            <p:nvPr/>
          </p:nvGrpSpPr>
          <p:grpSpPr bwMode="auto">
            <a:xfrm>
              <a:off x="5163634" y="5381846"/>
              <a:ext cx="25671" cy="23309"/>
              <a:chOff x="431" y="1979"/>
              <a:chExt cx="65" cy="67"/>
            </a:xfrm>
          </p:grpSpPr>
          <p:sp>
            <p:nvSpPr>
              <p:cNvPr id="1590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91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594" name="Oval 1456"/>
            <p:cNvSpPr>
              <a:spLocks noChangeArrowheads="1"/>
            </p:cNvSpPr>
            <p:nvPr/>
          </p:nvSpPr>
          <p:spPr bwMode="auto">
            <a:xfrm>
              <a:off x="5148370" y="5159467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595" name="Group 1458"/>
            <p:cNvGrpSpPr>
              <a:grpSpLocks/>
            </p:cNvGrpSpPr>
            <p:nvPr/>
          </p:nvGrpSpPr>
          <p:grpSpPr bwMode="auto">
            <a:xfrm>
              <a:off x="5200407" y="5118519"/>
              <a:ext cx="26365" cy="23939"/>
              <a:chOff x="431" y="1979"/>
              <a:chExt cx="65" cy="67"/>
            </a:xfrm>
          </p:grpSpPr>
          <p:sp>
            <p:nvSpPr>
              <p:cNvPr id="1596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597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598" name="Group 1461"/>
            <p:cNvGrpSpPr>
              <a:grpSpLocks/>
            </p:cNvGrpSpPr>
            <p:nvPr/>
          </p:nvGrpSpPr>
          <p:grpSpPr bwMode="auto">
            <a:xfrm>
              <a:off x="5163634" y="5054892"/>
              <a:ext cx="25671" cy="23939"/>
              <a:chOff x="431" y="1979"/>
              <a:chExt cx="65" cy="67"/>
            </a:xfrm>
          </p:grpSpPr>
          <p:sp>
            <p:nvSpPr>
              <p:cNvPr id="159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0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601" name="Group 1477"/>
            <p:cNvGrpSpPr>
              <a:grpSpLocks/>
            </p:cNvGrpSpPr>
            <p:nvPr/>
          </p:nvGrpSpPr>
          <p:grpSpPr bwMode="auto">
            <a:xfrm>
              <a:off x="5131720" y="5222901"/>
              <a:ext cx="26365" cy="23939"/>
              <a:chOff x="431" y="1979"/>
              <a:chExt cx="65" cy="67"/>
            </a:xfrm>
          </p:grpSpPr>
          <p:sp>
            <p:nvSpPr>
              <p:cNvPr id="1602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603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727" name="Oval 1237"/>
            <p:cNvSpPr>
              <a:spLocks noChangeArrowheads="1"/>
            </p:cNvSpPr>
            <p:nvPr/>
          </p:nvSpPr>
          <p:spPr bwMode="auto">
            <a:xfrm>
              <a:off x="5095988" y="536103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28" name="Oval 1238"/>
            <p:cNvSpPr>
              <a:spLocks noChangeArrowheads="1"/>
            </p:cNvSpPr>
            <p:nvPr/>
          </p:nvSpPr>
          <p:spPr bwMode="auto">
            <a:xfrm>
              <a:off x="5095988" y="536103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29" name="Oval 1239"/>
            <p:cNvSpPr>
              <a:spLocks noChangeArrowheads="1"/>
            </p:cNvSpPr>
            <p:nvPr/>
          </p:nvSpPr>
          <p:spPr bwMode="auto">
            <a:xfrm>
              <a:off x="5022443" y="544103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30" name="Oval 1240"/>
            <p:cNvSpPr>
              <a:spLocks noChangeArrowheads="1"/>
            </p:cNvSpPr>
            <p:nvPr/>
          </p:nvSpPr>
          <p:spPr bwMode="auto">
            <a:xfrm>
              <a:off x="5022443" y="544103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35" name="Oval 1249"/>
            <p:cNvSpPr>
              <a:spLocks noChangeArrowheads="1"/>
            </p:cNvSpPr>
            <p:nvPr/>
          </p:nvSpPr>
          <p:spPr bwMode="auto">
            <a:xfrm>
              <a:off x="5029382" y="548009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36" name="Oval 1250"/>
            <p:cNvSpPr>
              <a:spLocks noChangeArrowheads="1"/>
            </p:cNvSpPr>
            <p:nvPr/>
          </p:nvSpPr>
          <p:spPr bwMode="auto">
            <a:xfrm>
              <a:off x="5029382" y="548009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37" name="Freeform 1251"/>
            <p:cNvSpPr>
              <a:spLocks/>
            </p:cNvSpPr>
            <p:nvPr/>
          </p:nvSpPr>
          <p:spPr bwMode="auto">
            <a:xfrm>
              <a:off x="5076561" y="548639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38" name="Freeform 1252"/>
            <p:cNvSpPr>
              <a:spLocks/>
            </p:cNvSpPr>
            <p:nvPr/>
          </p:nvSpPr>
          <p:spPr bwMode="auto">
            <a:xfrm>
              <a:off x="5076561" y="548639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39" name="Freeform 1255"/>
            <p:cNvSpPr>
              <a:spLocks/>
            </p:cNvSpPr>
            <p:nvPr/>
          </p:nvSpPr>
          <p:spPr bwMode="auto">
            <a:xfrm>
              <a:off x="5049502" y="550214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40" name="Freeform 1256"/>
            <p:cNvSpPr>
              <a:spLocks/>
            </p:cNvSpPr>
            <p:nvPr/>
          </p:nvSpPr>
          <p:spPr bwMode="auto">
            <a:xfrm>
              <a:off x="5049502" y="550214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741" name="Group 1264"/>
            <p:cNvGrpSpPr>
              <a:grpSpLocks/>
            </p:cNvGrpSpPr>
            <p:nvPr/>
          </p:nvGrpSpPr>
          <p:grpSpPr bwMode="auto">
            <a:xfrm>
              <a:off x="5144555" y="5392529"/>
              <a:ext cx="26365" cy="23939"/>
              <a:chOff x="431" y="1979"/>
              <a:chExt cx="65" cy="67"/>
            </a:xfrm>
          </p:grpSpPr>
          <p:sp>
            <p:nvSpPr>
              <p:cNvPr id="1742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43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744" name="Oval 1346"/>
            <p:cNvSpPr>
              <a:spLocks noChangeArrowheads="1"/>
            </p:cNvSpPr>
            <p:nvPr/>
          </p:nvSpPr>
          <p:spPr bwMode="auto">
            <a:xfrm>
              <a:off x="5151493" y="540890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45" name="Oval 1347"/>
            <p:cNvSpPr>
              <a:spLocks noChangeArrowheads="1"/>
            </p:cNvSpPr>
            <p:nvPr/>
          </p:nvSpPr>
          <p:spPr bwMode="auto">
            <a:xfrm>
              <a:off x="5151493" y="540890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46" name="Oval 1348"/>
            <p:cNvSpPr>
              <a:spLocks noChangeArrowheads="1"/>
            </p:cNvSpPr>
            <p:nvPr/>
          </p:nvSpPr>
          <p:spPr bwMode="auto">
            <a:xfrm>
              <a:off x="5077949" y="548891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47" name="Oval 1349"/>
            <p:cNvSpPr>
              <a:spLocks noChangeArrowheads="1"/>
            </p:cNvSpPr>
            <p:nvPr/>
          </p:nvSpPr>
          <p:spPr bwMode="auto">
            <a:xfrm>
              <a:off x="5077949" y="548891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48" name="Oval 1350"/>
            <p:cNvSpPr>
              <a:spLocks noChangeArrowheads="1"/>
            </p:cNvSpPr>
            <p:nvPr/>
          </p:nvSpPr>
          <p:spPr bwMode="auto">
            <a:xfrm>
              <a:off x="5131372" y="534969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49" name="Oval 1351"/>
            <p:cNvSpPr>
              <a:spLocks noChangeArrowheads="1"/>
            </p:cNvSpPr>
            <p:nvPr/>
          </p:nvSpPr>
          <p:spPr bwMode="auto">
            <a:xfrm>
              <a:off x="5131372" y="534969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0" name="Oval 1352"/>
            <p:cNvSpPr>
              <a:spLocks noChangeArrowheads="1"/>
            </p:cNvSpPr>
            <p:nvPr/>
          </p:nvSpPr>
          <p:spPr bwMode="auto">
            <a:xfrm>
              <a:off x="5060603" y="542528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1" name="Oval 1353"/>
            <p:cNvSpPr>
              <a:spLocks noChangeArrowheads="1"/>
            </p:cNvSpPr>
            <p:nvPr/>
          </p:nvSpPr>
          <p:spPr bwMode="auto">
            <a:xfrm>
              <a:off x="5060603" y="542528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2" name="Oval 1354"/>
            <p:cNvSpPr>
              <a:spLocks noChangeArrowheads="1"/>
            </p:cNvSpPr>
            <p:nvPr/>
          </p:nvSpPr>
          <p:spPr bwMode="auto">
            <a:xfrm>
              <a:off x="5150799" y="547379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3" name="Oval 1355"/>
            <p:cNvSpPr>
              <a:spLocks noChangeArrowheads="1"/>
            </p:cNvSpPr>
            <p:nvPr/>
          </p:nvSpPr>
          <p:spPr bwMode="auto">
            <a:xfrm>
              <a:off x="5150799" y="547379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54" name="Freeform 1356"/>
            <p:cNvSpPr>
              <a:spLocks/>
            </p:cNvSpPr>
            <p:nvPr/>
          </p:nvSpPr>
          <p:spPr bwMode="auto">
            <a:xfrm>
              <a:off x="5197978" y="548009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55" name="Freeform 1357"/>
            <p:cNvSpPr>
              <a:spLocks/>
            </p:cNvSpPr>
            <p:nvPr/>
          </p:nvSpPr>
          <p:spPr bwMode="auto">
            <a:xfrm>
              <a:off x="5197978" y="548009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56" name="Freeform 1358"/>
            <p:cNvSpPr>
              <a:spLocks/>
            </p:cNvSpPr>
            <p:nvPr/>
          </p:nvSpPr>
          <p:spPr bwMode="auto">
            <a:xfrm>
              <a:off x="5171613" y="549584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57" name="Freeform 1359"/>
            <p:cNvSpPr>
              <a:spLocks/>
            </p:cNvSpPr>
            <p:nvPr/>
          </p:nvSpPr>
          <p:spPr bwMode="auto">
            <a:xfrm>
              <a:off x="5171613" y="549584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758" name="Group 1360"/>
            <p:cNvGrpSpPr>
              <a:grpSpLocks/>
            </p:cNvGrpSpPr>
            <p:nvPr/>
          </p:nvGrpSpPr>
          <p:grpSpPr bwMode="auto">
            <a:xfrm>
              <a:off x="5200060" y="5440406"/>
              <a:ext cx="26365" cy="23309"/>
              <a:chOff x="431" y="1979"/>
              <a:chExt cx="65" cy="67"/>
            </a:xfrm>
          </p:grpSpPr>
          <p:sp>
            <p:nvSpPr>
              <p:cNvPr id="1759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60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761" name="Group 1464"/>
            <p:cNvGrpSpPr>
              <a:grpSpLocks/>
            </p:cNvGrpSpPr>
            <p:nvPr/>
          </p:nvGrpSpPr>
          <p:grpSpPr bwMode="auto">
            <a:xfrm>
              <a:off x="5114721" y="5265905"/>
              <a:ext cx="26365" cy="23309"/>
              <a:chOff x="431" y="1979"/>
              <a:chExt cx="65" cy="67"/>
            </a:xfrm>
          </p:grpSpPr>
          <p:sp>
            <p:nvSpPr>
              <p:cNvPr id="1762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63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764" name="Oval 1524"/>
            <p:cNvSpPr>
              <a:spLocks noChangeArrowheads="1"/>
            </p:cNvSpPr>
            <p:nvPr/>
          </p:nvSpPr>
          <p:spPr bwMode="auto">
            <a:xfrm>
              <a:off x="5175083" y="530181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65" name="Oval 1525"/>
            <p:cNvSpPr>
              <a:spLocks noChangeArrowheads="1"/>
            </p:cNvSpPr>
            <p:nvPr/>
          </p:nvSpPr>
          <p:spPr bwMode="auto">
            <a:xfrm>
              <a:off x="5175083" y="530181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66" name="Oval 1526"/>
            <p:cNvSpPr>
              <a:spLocks noChangeArrowheads="1"/>
            </p:cNvSpPr>
            <p:nvPr/>
          </p:nvSpPr>
          <p:spPr bwMode="auto">
            <a:xfrm>
              <a:off x="5170920" y="532323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67" name="Oval 1527"/>
            <p:cNvSpPr>
              <a:spLocks noChangeArrowheads="1"/>
            </p:cNvSpPr>
            <p:nvPr/>
          </p:nvSpPr>
          <p:spPr bwMode="auto">
            <a:xfrm>
              <a:off x="5170920" y="532323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768" name="Group 1528"/>
            <p:cNvGrpSpPr>
              <a:grpSpLocks/>
            </p:cNvGrpSpPr>
            <p:nvPr/>
          </p:nvGrpSpPr>
          <p:grpSpPr bwMode="auto">
            <a:xfrm>
              <a:off x="5040483" y="5265905"/>
              <a:ext cx="26365" cy="23309"/>
              <a:chOff x="431" y="1979"/>
              <a:chExt cx="65" cy="67"/>
            </a:xfrm>
          </p:grpSpPr>
          <p:sp>
            <p:nvSpPr>
              <p:cNvPr id="176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7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771" name="Group 1531"/>
            <p:cNvGrpSpPr>
              <a:grpSpLocks/>
            </p:cNvGrpSpPr>
            <p:nvPr/>
          </p:nvGrpSpPr>
          <p:grpSpPr bwMode="auto">
            <a:xfrm>
              <a:off x="5095988" y="5313153"/>
              <a:ext cx="27059" cy="23939"/>
              <a:chOff x="431" y="1979"/>
              <a:chExt cx="65" cy="67"/>
            </a:xfrm>
          </p:grpSpPr>
          <p:sp>
            <p:nvSpPr>
              <p:cNvPr id="1772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773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1779" name="그룹 1778"/>
          <p:cNvGrpSpPr/>
          <p:nvPr/>
        </p:nvGrpSpPr>
        <p:grpSpPr>
          <a:xfrm>
            <a:off x="4143273" y="4205592"/>
            <a:ext cx="146395" cy="190881"/>
            <a:chOff x="4755220" y="4156290"/>
            <a:chExt cx="146395" cy="190881"/>
          </a:xfrm>
        </p:grpSpPr>
        <p:sp>
          <p:nvSpPr>
            <p:cNvPr id="1780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1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2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83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84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85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86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7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8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89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0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1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2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3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4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5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796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97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98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799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1800" name="그룹 1799"/>
          <p:cNvGrpSpPr/>
          <p:nvPr/>
        </p:nvGrpSpPr>
        <p:grpSpPr>
          <a:xfrm>
            <a:off x="4225940" y="4477767"/>
            <a:ext cx="146395" cy="190881"/>
            <a:chOff x="4755220" y="4156290"/>
            <a:chExt cx="146395" cy="190881"/>
          </a:xfrm>
        </p:grpSpPr>
        <p:sp>
          <p:nvSpPr>
            <p:cNvPr id="1801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02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03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04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05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06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07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08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09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0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1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2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3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4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5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6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17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18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19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20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1821" name="그룹 1820"/>
          <p:cNvGrpSpPr/>
          <p:nvPr/>
        </p:nvGrpSpPr>
        <p:grpSpPr>
          <a:xfrm>
            <a:off x="4365377" y="4148486"/>
            <a:ext cx="146395" cy="190881"/>
            <a:chOff x="4755220" y="4156290"/>
            <a:chExt cx="146395" cy="190881"/>
          </a:xfrm>
        </p:grpSpPr>
        <p:sp>
          <p:nvSpPr>
            <p:cNvPr id="1822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23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24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25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26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27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28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29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0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1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2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3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4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5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6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7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38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39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0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1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1842" name="그룹 1841"/>
          <p:cNvGrpSpPr/>
          <p:nvPr/>
        </p:nvGrpSpPr>
        <p:grpSpPr>
          <a:xfrm>
            <a:off x="4276567" y="3669264"/>
            <a:ext cx="146395" cy="190881"/>
            <a:chOff x="4755220" y="4156290"/>
            <a:chExt cx="146395" cy="190881"/>
          </a:xfrm>
        </p:grpSpPr>
        <p:sp>
          <p:nvSpPr>
            <p:cNvPr id="1843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44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45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6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7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8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49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0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1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2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3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4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5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6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7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8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59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60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61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862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1863" name="그룹 1862"/>
          <p:cNvGrpSpPr/>
          <p:nvPr/>
        </p:nvGrpSpPr>
        <p:grpSpPr>
          <a:xfrm>
            <a:off x="4196118" y="4152374"/>
            <a:ext cx="387081" cy="582644"/>
            <a:chOff x="5242355" y="4642340"/>
            <a:chExt cx="387081" cy="582644"/>
          </a:xfrm>
        </p:grpSpPr>
        <p:sp>
          <p:nvSpPr>
            <p:cNvPr id="1864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65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198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8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66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198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8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67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68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198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8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69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198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8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70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197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8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71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197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7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72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73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74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75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197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7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76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197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7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7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87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197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7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79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196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7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80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196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6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81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1965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66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82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83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84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85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196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6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8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196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6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87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88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89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890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195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6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91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195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5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892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93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894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895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195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5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96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195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5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9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195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5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98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194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5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899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194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4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90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0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1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1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1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91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194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4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915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6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7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8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19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0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1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2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3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4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25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26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27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1928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929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1943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44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30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1941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42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931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32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33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34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1935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193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4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36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1937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1938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1989" name="그룹 1988"/>
          <p:cNvGrpSpPr/>
          <p:nvPr/>
        </p:nvGrpSpPr>
        <p:grpSpPr>
          <a:xfrm>
            <a:off x="4195674" y="3473383"/>
            <a:ext cx="387081" cy="582644"/>
            <a:chOff x="5242355" y="4642340"/>
            <a:chExt cx="387081" cy="582644"/>
          </a:xfrm>
        </p:grpSpPr>
        <p:sp>
          <p:nvSpPr>
            <p:cNvPr id="1990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991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211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1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92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211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1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993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1994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210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1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95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210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0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96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210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0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1997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210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0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1998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1999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00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01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2101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02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02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2099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100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03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004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2097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98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05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2095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96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06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2093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94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07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2091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92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08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09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10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11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208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9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12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2087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88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13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14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15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16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208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8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17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208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8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18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19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20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021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208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8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22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207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8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23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207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7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24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207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7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25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207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7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26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27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28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29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0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1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2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3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4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5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36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37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38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39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40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2071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72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41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2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3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4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5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6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7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8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49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50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51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52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53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054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055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2069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70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56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2067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68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057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58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59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060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061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2065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66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062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2063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064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2115" name="그룹 2114"/>
          <p:cNvGrpSpPr/>
          <p:nvPr/>
        </p:nvGrpSpPr>
        <p:grpSpPr>
          <a:xfrm>
            <a:off x="4048140" y="4216961"/>
            <a:ext cx="146395" cy="190881"/>
            <a:chOff x="4755220" y="4156290"/>
            <a:chExt cx="146395" cy="190881"/>
          </a:xfrm>
        </p:grpSpPr>
        <p:sp>
          <p:nvSpPr>
            <p:cNvPr id="2116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17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18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19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20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21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22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3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4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5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6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7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8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29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30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31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32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33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34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35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136" name="그룹 2135"/>
          <p:cNvGrpSpPr/>
          <p:nvPr/>
        </p:nvGrpSpPr>
        <p:grpSpPr>
          <a:xfrm>
            <a:off x="3750718" y="3934162"/>
            <a:ext cx="146395" cy="190881"/>
            <a:chOff x="4755220" y="4156290"/>
            <a:chExt cx="146395" cy="190881"/>
          </a:xfrm>
        </p:grpSpPr>
        <p:sp>
          <p:nvSpPr>
            <p:cNvPr id="2137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38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39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40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41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42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43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4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5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6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7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8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49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50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51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52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53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54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55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56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157" name="그룹 2156"/>
          <p:cNvGrpSpPr/>
          <p:nvPr/>
        </p:nvGrpSpPr>
        <p:grpSpPr>
          <a:xfrm>
            <a:off x="3914317" y="3931459"/>
            <a:ext cx="146395" cy="190881"/>
            <a:chOff x="4755220" y="4156290"/>
            <a:chExt cx="146395" cy="190881"/>
          </a:xfrm>
        </p:grpSpPr>
        <p:sp>
          <p:nvSpPr>
            <p:cNvPr id="2158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59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0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61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62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63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64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5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6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7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8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69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70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71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72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73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174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75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76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177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199" name="그룹 2198"/>
          <p:cNvGrpSpPr/>
          <p:nvPr/>
        </p:nvGrpSpPr>
        <p:grpSpPr>
          <a:xfrm>
            <a:off x="3826383" y="3764705"/>
            <a:ext cx="146395" cy="190881"/>
            <a:chOff x="4755220" y="4156290"/>
            <a:chExt cx="146395" cy="190881"/>
          </a:xfrm>
        </p:grpSpPr>
        <p:sp>
          <p:nvSpPr>
            <p:cNvPr id="2200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1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2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03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04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05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06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7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8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09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0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1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2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3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4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5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16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17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18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19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220" name="그룹 2219"/>
          <p:cNvGrpSpPr/>
          <p:nvPr/>
        </p:nvGrpSpPr>
        <p:grpSpPr>
          <a:xfrm>
            <a:off x="4202168" y="3774341"/>
            <a:ext cx="146395" cy="190881"/>
            <a:chOff x="4755220" y="4156290"/>
            <a:chExt cx="146395" cy="190881"/>
          </a:xfrm>
        </p:grpSpPr>
        <p:sp>
          <p:nvSpPr>
            <p:cNvPr id="2221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22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23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24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25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26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27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28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29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0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1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2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3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4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5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6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37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38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39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40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241" name="그룹 2240"/>
          <p:cNvGrpSpPr/>
          <p:nvPr/>
        </p:nvGrpSpPr>
        <p:grpSpPr>
          <a:xfrm>
            <a:off x="4448124" y="4029602"/>
            <a:ext cx="146395" cy="190881"/>
            <a:chOff x="4755220" y="4156290"/>
            <a:chExt cx="146395" cy="190881"/>
          </a:xfrm>
        </p:grpSpPr>
        <p:sp>
          <p:nvSpPr>
            <p:cNvPr id="2242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43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44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45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46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47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48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49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0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1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2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3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4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5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6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7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58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59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0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1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262" name="그룹 2261"/>
          <p:cNvGrpSpPr/>
          <p:nvPr/>
        </p:nvGrpSpPr>
        <p:grpSpPr>
          <a:xfrm>
            <a:off x="3679988" y="3626040"/>
            <a:ext cx="146395" cy="190881"/>
            <a:chOff x="4755220" y="4156290"/>
            <a:chExt cx="146395" cy="190881"/>
          </a:xfrm>
        </p:grpSpPr>
        <p:sp>
          <p:nvSpPr>
            <p:cNvPr id="2263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64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65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6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7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8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69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0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1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2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3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4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5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6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7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8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79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0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1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2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283" name="그룹 2282"/>
          <p:cNvGrpSpPr/>
          <p:nvPr/>
        </p:nvGrpSpPr>
        <p:grpSpPr>
          <a:xfrm>
            <a:off x="4599575" y="3703356"/>
            <a:ext cx="146395" cy="190881"/>
            <a:chOff x="4755220" y="4156290"/>
            <a:chExt cx="146395" cy="190881"/>
          </a:xfrm>
        </p:grpSpPr>
        <p:sp>
          <p:nvSpPr>
            <p:cNvPr id="2284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85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86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7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8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89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290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1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2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3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4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5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6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7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8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299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00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1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2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3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304" name="그룹 2303"/>
          <p:cNvGrpSpPr/>
          <p:nvPr/>
        </p:nvGrpSpPr>
        <p:grpSpPr>
          <a:xfrm>
            <a:off x="4453674" y="4606788"/>
            <a:ext cx="146395" cy="190881"/>
            <a:chOff x="4755220" y="4156290"/>
            <a:chExt cx="146395" cy="190881"/>
          </a:xfrm>
        </p:grpSpPr>
        <p:sp>
          <p:nvSpPr>
            <p:cNvPr id="2305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06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07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8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09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10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11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2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3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4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5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6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7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8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19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20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21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22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23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24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sp>
        <p:nvSpPr>
          <p:cNvPr id="171" name="Rectangle 1273"/>
          <p:cNvSpPr>
            <a:spLocks noChangeArrowheads="1"/>
          </p:cNvSpPr>
          <p:nvPr/>
        </p:nvSpPr>
        <p:spPr bwMode="auto">
          <a:xfrm>
            <a:off x="3617597" y="2847417"/>
            <a:ext cx="1344840" cy="170592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Plastic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66" name="Rectangle 1534"/>
          <p:cNvSpPr>
            <a:spLocks noChangeArrowheads="1"/>
          </p:cNvSpPr>
          <p:nvPr/>
        </p:nvSpPr>
        <p:spPr bwMode="auto">
          <a:xfrm>
            <a:off x="3612390" y="2857664"/>
            <a:ext cx="1345153" cy="1669536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374" name="Rectangle 1543"/>
          <p:cNvSpPr>
            <a:spLocks noChangeArrowheads="1"/>
          </p:cNvSpPr>
          <p:nvPr/>
        </p:nvSpPr>
        <p:spPr bwMode="auto">
          <a:xfrm>
            <a:off x="4088001" y="5039466"/>
            <a:ext cx="319859" cy="542033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2327" name="그룹 2326"/>
          <p:cNvGrpSpPr/>
          <p:nvPr/>
        </p:nvGrpSpPr>
        <p:grpSpPr>
          <a:xfrm>
            <a:off x="4548700" y="3604795"/>
            <a:ext cx="387081" cy="582644"/>
            <a:chOff x="5242355" y="4642340"/>
            <a:chExt cx="387081" cy="582644"/>
          </a:xfrm>
        </p:grpSpPr>
        <p:sp>
          <p:nvSpPr>
            <p:cNvPr id="2328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29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2451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52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30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2449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50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31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32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2447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48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33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2445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46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34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2443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44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35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2441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42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36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37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38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39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243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4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40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243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3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41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342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243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3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43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243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3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44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243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3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45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2429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30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46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47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48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49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242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2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50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242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2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51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52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53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54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242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2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55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242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2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56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57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58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359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241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2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60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241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1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61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2415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16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62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241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1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63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2411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12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64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5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6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7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8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69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0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1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2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3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74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75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76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77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78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2409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10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79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0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1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2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3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4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5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6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7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8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89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90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91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392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393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2407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08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394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2405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06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395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96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97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398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399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2403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04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00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2401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402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2453" name="그룹 2452"/>
          <p:cNvGrpSpPr/>
          <p:nvPr/>
        </p:nvGrpSpPr>
        <p:grpSpPr>
          <a:xfrm>
            <a:off x="4499992" y="3789040"/>
            <a:ext cx="387081" cy="582644"/>
            <a:chOff x="5242355" y="4642340"/>
            <a:chExt cx="387081" cy="582644"/>
          </a:xfrm>
        </p:grpSpPr>
        <p:sp>
          <p:nvSpPr>
            <p:cNvPr id="2454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55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257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7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56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257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7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57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58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257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7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59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257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7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60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256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7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61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256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6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62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63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64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65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256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6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66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256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6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6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46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256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6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69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255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6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70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255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5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71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2555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56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72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73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74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75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255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5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7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255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5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77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78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79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480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254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5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81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254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4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82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83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84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485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254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4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86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254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4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8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254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4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88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253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4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489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253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3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49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49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0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0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0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0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50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253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3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505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06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07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08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09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0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1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2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3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4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15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16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17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18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519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2533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34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520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2531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32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521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22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23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24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525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252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3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526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2527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2528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2579" name="그룹 2578"/>
          <p:cNvGrpSpPr/>
          <p:nvPr/>
        </p:nvGrpSpPr>
        <p:grpSpPr>
          <a:xfrm>
            <a:off x="3832388" y="3778440"/>
            <a:ext cx="146395" cy="190881"/>
            <a:chOff x="4755220" y="4156290"/>
            <a:chExt cx="146395" cy="190881"/>
          </a:xfrm>
        </p:grpSpPr>
        <p:sp>
          <p:nvSpPr>
            <p:cNvPr id="2580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1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2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83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84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85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86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7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8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89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0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1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2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3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4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5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596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97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98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599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600" name="그룹 2599"/>
          <p:cNvGrpSpPr/>
          <p:nvPr/>
        </p:nvGrpSpPr>
        <p:grpSpPr>
          <a:xfrm>
            <a:off x="3984788" y="3930840"/>
            <a:ext cx="146395" cy="190881"/>
            <a:chOff x="4755220" y="4156290"/>
            <a:chExt cx="146395" cy="190881"/>
          </a:xfrm>
        </p:grpSpPr>
        <p:sp>
          <p:nvSpPr>
            <p:cNvPr id="2601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02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03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04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05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06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07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08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09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0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1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2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3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4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5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6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17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18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19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20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621" name="그룹 2620"/>
          <p:cNvGrpSpPr/>
          <p:nvPr/>
        </p:nvGrpSpPr>
        <p:grpSpPr>
          <a:xfrm>
            <a:off x="4366443" y="3968479"/>
            <a:ext cx="146395" cy="190881"/>
            <a:chOff x="4755220" y="4156290"/>
            <a:chExt cx="146395" cy="190881"/>
          </a:xfrm>
        </p:grpSpPr>
        <p:sp>
          <p:nvSpPr>
            <p:cNvPr id="2622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23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24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25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26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27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28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29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0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1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2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3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4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5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6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7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38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39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0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1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642" name="그룹 2641"/>
          <p:cNvGrpSpPr/>
          <p:nvPr/>
        </p:nvGrpSpPr>
        <p:grpSpPr>
          <a:xfrm>
            <a:off x="4726483" y="4256511"/>
            <a:ext cx="146395" cy="190881"/>
            <a:chOff x="4755220" y="4156290"/>
            <a:chExt cx="146395" cy="190881"/>
          </a:xfrm>
        </p:grpSpPr>
        <p:sp>
          <p:nvSpPr>
            <p:cNvPr id="2643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44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45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6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7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8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49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0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1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2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3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4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5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6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7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8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59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0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1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2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663" name="그룹 2662"/>
          <p:cNvGrpSpPr/>
          <p:nvPr/>
        </p:nvGrpSpPr>
        <p:grpSpPr>
          <a:xfrm>
            <a:off x="4726483" y="3896471"/>
            <a:ext cx="146395" cy="190881"/>
            <a:chOff x="4755220" y="4156290"/>
            <a:chExt cx="146395" cy="190881"/>
          </a:xfrm>
        </p:grpSpPr>
        <p:sp>
          <p:nvSpPr>
            <p:cNvPr id="2664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65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66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7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8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69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70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1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2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3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4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5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6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7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8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79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80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81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82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83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2684" name="그룹 2683"/>
          <p:cNvGrpSpPr/>
          <p:nvPr/>
        </p:nvGrpSpPr>
        <p:grpSpPr>
          <a:xfrm>
            <a:off x="4654475" y="3536431"/>
            <a:ext cx="146395" cy="190881"/>
            <a:chOff x="4755220" y="4156290"/>
            <a:chExt cx="146395" cy="190881"/>
          </a:xfrm>
        </p:grpSpPr>
        <p:sp>
          <p:nvSpPr>
            <p:cNvPr id="2685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86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87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88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89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90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691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2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3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4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5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6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7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8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699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00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01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02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03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04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sp>
        <p:nvSpPr>
          <p:cNvPr id="2706" name="AutoShape 1648"/>
          <p:cNvSpPr>
            <a:spLocks noChangeArrowheads="1"/>
          </p:cNvSpPr>
          <p:nvPr/>
        </p:nvSpPr>
        <p:spPr bwMode="auto">
          <a:xfrm>
            <a:off x="3050823" y="2509856"/>
            <a:ext cx="379516" cy="30542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2 w 21600"/>
              <a:gd name="T13" fmla="*/ 4492 h 21600"/>
              <a:gd name="T14" fmla="*/ 17098 w 21600"/>
              <a:gd name="T15" fmla="*/ 17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AEB690">
              <a:alpha val="34901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3A3632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120" name="AutoShape 2351"/>
          <p:cNvSpPr>
            <a:spLocks noChangeArrowheads="1"/>
          </p:cNvSpPr>
          <p:nvPr/>
        </p:nvSpPr>
        <p:spPr bwMode="auto">
          <a:xfrm rot="10800000">
            <a:off x="6035225" y="1615068"/>
            <a:ext cx="388536" cy="221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038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310" y="0"/>
                </a:moveTo>
                <a:lnTo>
                  <a:pt x="15020" y="0"/>
                </a:lnTo>
                <a:lnTo>
                  <a:pt x="15020" y="15020"/>
                </a:lnTo>
                <a:lnTo>
                  <a:pt x="0" y="1502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69" name="AutoShape 1538"/>
          <p:cNvSpPr>
            <a:spLocks noChangeArrowheads="1"/>
          </p:cNvSpPr>
          <p:nvPr/>
        </p:nvSpPr>
        <p:spPr bwMode="auto">
          <a:xfrm rot="10800000">
            <a:off x="4442922" y="2284757"/>
            <a:ext cx="961626" cy="549201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7229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414" y="0"/>
                </a:moveTo>
                <a:lnTo>
                  <a:pt x="17228" y="0"/>
                </a:lnTo>
                <a:lnTo>
                  <a:pt x="17228" y="17228"/>
                </a:lnTo>
                <a:lnTo>
                  <a:pt x="0" y="1722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70" name="AutoShape 1539"/>
          <p:cNvSpPr>
            <a:spLocks noChangeArrowheads="1"/>
          </p:cNvSpPr>
          <p:nvPr/>
        </p:nvSpPr>
        <p:spPr bwMode="auto">
          <a:xfrm>
            <a:off x="4974542" y="2584576"/>
            <a:ext cx="611785" cy="51837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253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933" y="0"/>
                </a:moveTo>
                <a:lnTo>
                  <a:pt x="18266" y="0"/>
                </a:lnTo>
                <a:lnTo>
                  <a:pt x="18266" y="18266"/>
                </a:lnTo>
                <a:lnTo>
                  <a:pt x="0" y="1826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84" name="Rectangle 1572"/>
          <p:cNvSpPr>
            <a:spLocks noChangeArrowheads="1"/>
          </p:cNvSpPr>
          <p:nvPr/>
        </p:nvSpPr>
        <p:spPr bwMode="auto">
          <a:xfrm>
            <a:off x="5817508" y="2609327"/>
            <a:ext cx="573784" cy="18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800" dirty="0">
                <a:solidFill>
                  <a:srgbClr val="000000"/>
                </a:solidFill>
                <a:latin typeface="Times New Roman" pitchFamily="18" charset="0"/>
              </a:rPr>
              <a:t>Cyclone</a:t>
            </a:r>
            <a:endParaRPr lang="en-US" altLang="ko-KR" sz="800" dirty="0">
              <a:latin typeface="Times New Roman" pitchFamily="18" charset="0"/>
            </a:endParaRPr>
          </a:p>
        </p:txBody>
      </p:sp>
      <p:sp>
        <p:nvSpPr>
          <p:cNvPr id="394" name="AutoShape 1585"/>
          <p:cNvSpPr>
            <a:spLocks noChangeArrowheads="1"/>
          </p:cNvSpPr>
          <p:nvPr/>
        </p:nvSpPr>
        <p:spPr bwMode="auto">
          <a:xfrm rot="10800000">
            <a:off x="5499600" y="1961587"/>
            <a:ext cx="388536" cy="221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038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310" y="0"/>
                </a:moveTo>
                <a:lnTo>
                  <a:pt x="15020" y="0"/>
                </a:lnTo>
                <a:lnTo>
                  <a:pt x="15020" y="15020"/>
                </a:lnTo>
                <a:lnTo>
                  <a:pt x="0" y="1502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96" name="AutoShape 1587"/>
          <p:cNvSpPr>
            <a:spLocks noChangeArrowheads="1"/>
          </p:cNvSpPr>
          <p:nvPr/>
        </p:nvSpPr>
        <p:spPr bwMode="auto">
          <a:xfrm rot="10800000">
            <a:off x="4448472" y="2284757"/>
            <a:ext cx="961626" cy="549201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7229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414" y="0"/>
                </a:moveTo>
                <a:lnTo>
                  <a:pt x="17228" y="0"/>
                </a:lnTo>
                <a:lnTo>
                  <a:pt x="17228" y="17228"/>
                </a:lnTo>
                <a:lnTo>
                  <a:pt x="0" y="1722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397" name="AutoShape 1588"/>
          <p:cNvSpPr>
            <a:spLocks noChangeArrowheads="1"/>
          </p:cNvSpPr>
          <p:nvPr/>
        </p:nvSpPr>
        <p:spPr bwMode="auto">
          <a:xfrm>
            <a:off x="4961956" y="2586004"/>
            <a:ext cx="628623" cy="51837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253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9933" y="0"/>
                </a:moveTo>
                <a:lnTo>
                  <a:pt x="18266" y="0"/>
                </a:lnTo>
                <a:lnTo>
                  <a:pt x="18266" y="18266"/>
                </a:lnTo>
                <a:lnTo>
                  <a:pt x="0" y="1826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423" name="Rectangle 1654"/>
          <p:cNvSpPr>
            <a:spLocks noChangeArrowheads="1"/>
          </p:cNvSpPr>
          <p:nvPr/>
        </p:nvSpPr>
        <p:spPr bwMode="auto">
          <a:xfrm>
            <a:off x="6194802" y="2260473"/>
            <a:ext cx="722260" cy="18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131888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1318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800">
                <a:solidFill>
                  <a:srgbClr val="000000"/>
                </a:solidFill>
                <a:latin typeface="Times New Roman" pitchFamily="18" charset="0"/>
              </a:rPr>
              <a:t>Bag house</a:t>
            </a:r>
            <a:endParaRPr lang="en-US" altLang="ko-KR" sz="800">
              <a:latin typeface="Times New Roman" pitchFamily="18" charset="0"/>
            </a:endParaRPr>
          </a:p>
        </p:txBody>
      </p:sp>
      <p:sp>
        <p:nvSpPr>
          <p:cNvPr id="424" name="AutoShape 1571"/>
          <p:cNvSpPr>
            <a:spLocks noChangeArrowheads="1"/>
          </p:cNvSpPr>
          <p:nvPr/>
        </p:nvSpPr>
        <p:spPr bwMode="auto">
          <a:xfrm rot="5400000">
            <a:off x="5307591" y="2263948"/>
            <a:ext cx="495028" cy="333031"/>
          </a:xfrm>
          <a:prstGeom prst="homePlate">
            <a:avLst>
              <a:gd name="adj" fmla="val 27604"/>
            </a:avLst>
          </a:prstGeom>
          <a:solidFill>
            <a:srgbClr val="6666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6699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25" name="AutoShape 1651"/>
          <p:cNvSpPr>
            <a:spLocks noChangeArrowheads="1"/>
          </p:cNvSpPr>
          <p:nvPr/>
        </p:nvSpPr>
        <p:spPr bwMode="auto">
          <a:xfrm rot="5400000">
            <a:off x="5307471" y="2262894"/>
            <a:ext cx="495962" cy="332337"/>
          </a:xfrm>
          <a:prstGeom prst="homePlate">
            <a:avLst>
              <a:gd name="adj" fmla="val 27714"/>
            </a:avLst>
          </a:prstGeom>
          <a:solidFill>
            <a:srgbClr val="CC99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26" name="AutoShape 1652"/>
          <p:cNvSpPr>
            <a:spLocks noChangeArrowheads="1"/>
          </p:cNvSpPr>
          <p:nvPr/>
        </p:nvSpPr>
        <p:spPr bwMode="auto">
          <a:xfrm rot="10800000">
            <a:off x="5501682" y="1963455"/>
            <a:ext cx="388536" cy="221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038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310" y="0"/>
                </a:moveTo>
                <a:lnTo>
                  <a:pt x="15020" y="0"/>
                </a:lnTo>
                <a:lnTo>
                  <a:pt x="15020" y="15020"/>
                </a:lnTo>
                <a:lnTo>
                  <a:pt x="0" y="1502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427" name="AutoShape 1653"/>
          <p:cNvSpPr>
            <a:spLocks noChangeArrowheads="1"/>
          </p:cNvSpPr>
          <p:nvPr/>
        </p:nvSpPr>
        <p:spPr bwMode="auto">
          <a:xfrm rot="5400000">
            <a:off x="5809285" y="1920110"/>
            <a:ext cx="505303" cy="332337"/>
          </a:xfrm>
          <a:prstGeom prst="homePlate">
            <a:avLst>
              <a:gd name="adj" fmla="val 28236"/>
            </a:avLst>
          </a:prstGeom>
          <a:solidFill>
            <a:srgbClr val="6666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66699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428" name="Group 1655"/>
          <p:cNvGrpSpPr>
            <a:grpSpLocks/>
          </p:cNvGrpSpPr>
          <p:nvPr/>
        </p:nvGrpSpPr>
        <p:grpSpPr bwMode="auto">
          <a:xfrm>
            <a:off x="5897156" y="1833627"/>
            <a:ext cx="333725" cy="505303"/>
            <a:chOff x="6373" y="-261"/>
            <a:chExt cx="816" cy="970"/>
          </a:xfrm>
        </p:grpSpPr>
        <p:sp>
          <p:nvSpPr>
            <p:cNvPr id="464" name="AutoShape 1656"/>
            <p:cNvSpPr>
              <a:spLocks noChangeArrowheads="1"/>
            </p:cNvSpPr>
            <p:nvPr/>
          </p:nvSpPr>
          <p:spPr bwMode="auto">
            <a:xfrm rot="5400000">
              <a:off x="6296" y="-184"/>
              <a:ext cx="970" cy="816"/>
            </a:xfrm>
            <a:prstGeom prst="homePlate">
              <a:avLst>
                <a:gd name="adj" fmla="val 29718"/>
              </a:avLst>
            </a:prstGeom>
            <a:gradFill rotWithShape="1">
              <a:gsLst>
                <a:gs pos="0">
                  <a:srgbClr val="FF99FF"/>
                </a:gs>
                <a:gs pos="100000">
                  <a:srgbClr val="FFFFFF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rgbClr val="FF99FF"/>
              </a:extrusionClr>
            </a:sp3d>
          </p:spPr>
          <p:txBody>
            <a:bodyPr wrap="none" anchor="ctr">
              <a:flatTx/>
            </a:bodyPr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65" name="Rectangle 1657"/>
            <p:cNvSpPr>
              <a:spLocks noChangeArrowheads="1"/>
            </p:cNvSpPr>
            <p:nvPr/>
          </p:nvSpPr>
          <p:spPr bwMode="auto">
            <a:xfrm>
              <a:off x="6511" y="1"/>
              <a:ext cx="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131888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131888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ko-KR" sz="800">
                <a:latin typeface="Times New Roman" pitchFamily="18" charset="0"/>
              </a:endParaRPr>
            </a:p>
          </p:txBody>
        </p:sp>
      </p:grpSp>
      <p:sp>
        <p:nvSpPr>
          <p:cNvPr id="462" name="AutoShape 1659"/>
          <p:cNvSpPr>
            <a:spLocks noChangeArrowheads="1"/>
          </p:cNvSpPr>
          <p:nvPr/>
        </p:nvSpPr>
        <p:spPr bwMode="auto">
          <a:xfrm flipV="1">
            <a:off x="6804858" y="1974597"/>
            <a:ext cx="297993" cy="47061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987 h 21600"/>
              <a:gd name="T20" fmla="*/ 1773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5612"/>
                </a:lnTo>
                <a:lnTo>
                  <a:pt x="13124" y="5612"/>
                </a:lnTo>
                <a:lnTo>
                  <a:pt x="13124" y="15986"/>
                </a:lnTo>
                <a:lnTo>
                  <a:pt x="0" y="15986"/>
                </a:lnTo>
                <a:lnTo>
                  <a:pt x="0" y="21600"/>
                </a:lnTo>
                <a:lnTo>
                  <a:pt x="17733" y="21600"/>
                </a:lnTo>
                <a:lnTo>
                  <a:pt x="17733" y="5612"/>
                </a:lnTo>
                <a:lnTo>
                  <a:pt x="21600" y="5612"/>
                </a:lnTo>
                <a:close/>
              </a:path>
            </a:pathLst>
          </a:custGeom>
          <a:gradFill rotWithShape="1">
            <a:gsLst>
              <a:gs pos="0">
                <a:srgbClr val="FF99FF">
                  <a:alpha val="50000"/>
                </a:srgbClr>
              </a:gs>
              <a:gs pos="100000">
                <a:srgbClr val="FFFFFF"/>
              </a:gs>
            </a:gsLst>
            <a:lin ang="0" scaled="1"/>
          </a:gra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FF99FF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454" name="Rectangle 2343"/>
          <p:cNvSpPr>
            <a:spLocks noChangeArrowheads="1"/>
          </p:cNvSpPr>
          <p:nvPr/>
        </p:nvSpPr>
        <p:spPr bwMode="auto">
          <a:xfrm>
            <a:off x="6375194" y="1979334"/>
            <a:ext cx="352457" cy="65381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55" name="AutoShape 2344"/>
          <p:cNvSpPr>
            <a:spLocks noChangeArrowheads="1"/>
          </p:cNvSpPr>
          <p:nvPr/>
        </p:nvSpPr>
        <p:spPr bwMode="auto">
          <a:xfrm rot="10800000">
            <a:off x="6375194" y="1616936"/>
            <a:ext cx="312910" cy="415637"/>
          </a:xfrm>
          <a:prstGeom prst="flowChartMagneticTape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56" name="Oval 2345"/>
          <p:cNvSpPr>
            <a:spLocks noChangeArrowheads="1"/>
          </p:cNvSpPr>
          <p:nvPr/>
        </p:nvSpPr>
        <p:spPr bwMode="auto">
          <a:xfrm>
            <a:off x="6455676" y="1810277"/>
            <a:ext cx="97134" cy="96204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57" name="Rectangle 2346"/>
          <p:cNvSpPr>
            <a:spLocks noChangeArrowheads="1"/>
          </p:cNvSpPr>
          <p:nvPr/>
        </p:nvSpPr>
        <p:spPr bwMode="auto">
          <a:xfrm>
            <a:off x="6375194" y="1984004"/>
            <a:ext cx="351764" cy="64447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58" name="AutoShape 2347"/>
          <p:cNvSpPr>
            <a:spLocks noChangeArrowheads="1"/>
          </p:cNvSpPr>
          <p:nvPr/>
        </p:nvSpPr>
        <p:spPr bwMode="auto">
          <a:xfrm rot="10800000">
            <a:off x="6375194" y="1616936"/>
            <a:ext cx="312910" cy="415637"/>
          </a:xfrm>
          <a:prstGeom prst="flowChartMagneticTape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59" name="Oval 2348"/>
          <p:cNvSpPr>
            <a:spLocks noChangeArrowheads="1"/>
          </p:cNvSpPr>
          <p:nvPr/>
        </p:nvSpPr>
        <p:spPr bwMode="auto">
          <a:xfrm>
            <a:off x="6450126" y="1814947"/>
            <a:ext cx="97134" cy="96204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460" name="AutoShape 2349"/>
          <p:cNvSpPr>
            <a:spLocks noChangeArrowheads="1"/>
          </p:cNvSpPr>
          <p:nvPr/>
        </p:nvSpPr>
        <p:spPr bwMode="auto">
          <a:xfrm rot="10800000">
            <a:off x="6035225" y="1615068"/>
            <a:ext cx="388536" cy="22136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5038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310" y="0"/>
                </a:moveTo>
                <a:lnTo>
                  <a:pt x="15020" y="0"/>
                </a:lnTo>
                <a:lnTo>
                  <a:pt x="15020" y="15020"/>
                </a:lnTo>
                <a:lnTo>
                  <a:pt x="0" y="1502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 wrap="none" anchor="ctr">
            <a:flatTx/>
          </a:bodyPr>
          <a:lstStyle/>
          <a:p>
            <a:endParaRPr lang="ko-KR" altLang="en-US" sz="900"/>
          </a:p>
        </p:txBody>
      </p:sp>
      <p:sp>
        <p:nvSpPr>
          <p:cNvPr id="2708" name="Oval 1615"/>
          <p:cNvSpPr>
            <a:spLocks noChangeArrowheads="1"/>
          </p:cNvSpPr>
          <p:nvPr/>
        </p:nvSpPr>
        <p:spPr bwMode="auto">
          <a:xfrm>
            <a:off x="3139593" y="2399797"/>
            <a:ext cx="16652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09" name="Oval 1616"/>
          <p:cNvSpPr>
            <a:spLocks noChangeArrowheads="1"/>
          </p:cNvSpPr>
          <p:nvPr/>
        </p:nvSpPr>
        <p:spPr bwMode="auto">
          <a:xfrm>
            <a:off x="3139593" y="2399797"/>
            <a:ext cx="16652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0" name="Oval 1617"/>
          <p:cNvSpPr>
            <a:spLocks noChangeArrowheads="1"/>
          </p:cNvSpPr>
          <p:nvPr/>
        </p:nvSpPr>
        <p:spPr bwMode="auto">
          <a:xfrm>
            <a:off x="3132655" y="2439026"/>
            <a:ext cx="16652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70C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1" name="Oval 1618"/>
          <p:cNvSpPr>
            <a:spLocks noChangeArrowheads="1"/>
          </p:cNvSpPr>
          <p:nvPr/>
        </p:nvSpPr>
        <p:spPr bwMode="auto">
          <a:xfrm>
            <a:off x="3132655" y="2439026"/>
            <a:ext cx="16652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2" name="Oval 1619"/>
          <p:cNvSpPr>
            <a:spLocks noChangeArrowheads="1"/>
          </p:cNvSpPr>
          <p:nvPr/>
        </p:nvSpPr>
        <p:spPr bwMode="auto">
          <a:xfrm>
            <a:off x="3094495" y="2355898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3" name="Oval 1620"/>
          <p:cNvSpPr>
            <a:spLocks noChangeArrowheads="1"/>
          </p:cNvSpPr>
          <p:nvPr/>
        </p:nvSpPr>
        <p:spPr bwMode="auto">
          <a:xfrm>
            <a:off x="3094495" y="2355898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4" name="Oval 1625"/>
          <p:cNvSpPr>
            <a:spLocks noChangeArrowheads="1"/>
          </p:cNvSpPr>
          <p:nvPr/>
        </p:nvSpPr>
        <p:spPr bwMode="auto">
          <a:xfrm>
            <a:off x="3777665" y="2983436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5" name="Oval 1626"/>
          <p:cNvSpPr>
            <a:spLocks noChangeArrowheads="1"/>
          </p:cNvSpPr>
          <p:nvPr/>
        </p:nvSpPr>
        <p:spPr bwMode="auto">
          <a:xfrm>
            <a:off x="3115310" y="2344690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8" name="Oval 1629"/>
          <p:cNvSpPr>
            <a:spLocks noChangeArrowheads="1"/>
          </p:cNvSpPr>
          <p:nvPr/>
        </p:nvSpPr>
        <p:spPr bwMode="auto">
          <a:xfrm>
            <a:off x="3139593" y="2496001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19" name="Oval 1630"/>
          <p:cNvSpPr>
            <a:spLocks noChangeArrowheads="1"/>
          </p:cNvSpPr>
          <p:nvPr/>
        </p:nvSpPr>
        <p:spPr bwMode="auto">
          <a:xfrm>
            <a:off x="3139593" y="2496001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20" name="Freeform 1633"/>
          <p:cNvSpPr>
            <a:spLocks/>
          </p:cNvSpPr>
          <p:nvPr/>
        </p:nvSpPr>
        <p:spPr bwMode="auto">
          <a:xfrm>
            <a:off x="3186079" y="2505341"/>
            <a:ext cx="19427" cy="26152"/>
          </a:xfrm>
          <a:custGeom>
            <a:avLst/>
            <a:gdLst>
              <a:gd name="T0" fmla="*/ 0 w 134"/>
              <a:gd name="T1" fmla="*/ 0 h 135"/>
              <a:gd name="T2" fmla="*/ 0 w 134"/>
              <a:gd name="T3" fmla="*/ 0 h 135"/>
              <a:gd name="T4" fmla="*/ 0 w 134"/>
              <a:gd name="T5" fmla="*/ 0 h 135"/>
              <a:gd name="T6" fmla="*/ 0 w 134"/>
              <a:gd name="T7" fmla="*/ 0 h 135"/>
              <a:gd name="T8" fmla="*/ 0 w 134"/>
              <a:gd name="T9" fmla="*/ 0 h 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5"/>
              <a:gd name="T17" fmla="*/ 134 w 134"/>
              <a:gd name="T18" fmla="*/ 135 h 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5">
                <a:moveTo>
                  <a:pt x="107" y="28"/>
                </a:moveTo>
                <a:cubicBezTo>
                  <a:pt x="82" y="3"/>
                  <a:pt x="44" y="0"/>
                  <a:pt x="22" y="22"/>
                </a:cubicBezTo>
                <a:cubicBezTo>
                  <a:pt x="0" y="44"/>
                  <a:pt x="2" y="82"/>
                  <a:pt x="27" y="107"/>
                </a:cubicBezTo>
                <a:cubicBezTo>
                  <a:pt x="52" y="132"/>
                  <a:pt x="90" y="135"/>
                  <a:pt x="112" y="113"/>
                </a:cubicBezTo>
                <a:cubicBezTo>
                  <a:pt x="134" y="91"/>
                  <a:pt x="131" y="53"/>
                  <a:pt x="107" y="28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21" name="Freeform 1634"/>
          <p:cNvSpPr>
            <a:spLocks/>
          </p:cNvSpPr>
          <p:nvPr/>
        </p:nvSpPr>
        <p:spPr bwMode="auto">
          <a:xfrm>
            <a:off x="3186079" y="2505341"/>
            <a:ext cx="19427" cy="26152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1"/>
                </a:moveTo>
                <a:cubicBezTo>
                  <a:pt x="29" y="1"/>
                  <a:pt x="16" y="0"/>
                  <a:pt x="8" y="8"/>
                </a:cubicBezTo>
                <a:cubicBezTo>
                  <a:pt x="0" y="16"/>
                  <a:pt x="1" y="31"/>
                  <a:pt x="10" y="40"/>
                </a:cubicBezTo>
                <a:cubicBezTo>
                  <a:pt x="19" y="49"/>
                  <a:pt x="32" y="50"/>
                  <a:pt x="40" y="42"/>
                </a:cubicBezTo>
                <a:cubicBezTo>
                  <a:pt x="48" y="34"/>
                  <a:pt x="47" y="20"/>
                  <a:pt x="38" y="11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22" name="Freeform 1637"/>
          <p:cNvSpPr>
            <a:spLocks/>
          </p:cNvSpPr>
          <p:nvPr/>
        </p:nvSpPr>
        <p:spPr bwMode="auto">
          <a:xfrm>
            <a:off x="3159714" y="2529625"/>
            <a:ext cx="19427" cy="25218"/>
          </a:xfrm>
          <a:custGeom>
            <a:avLst/>
            <a:gdLst>
              <a:gd name="T0" fmla="*/ 0 w 134"/>
              <a:gd name="T1" fmla="*/ 0 h 135"/>
              <a:gd name="T2" fmla="*/ 0 w 134"/>
              <a:gd name="T3" fmla="*/ 0 h 135"/>
              <a:gd name="T4" fmla="*/ 0 w 134"/>
              <a:gd name="T5" fmla="*/ 0 h 135"/>
              <a:gd name="T6" fmla="*/ 0 w 134"/>
              <a:gd name="T7" fmla="*/ 0 h 135"/>
              <a:gd name="T8" fmla="*/ 0 w 134"/>
              <a:gd name="T9" fmla="*/ 0 h 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5"/>
              <a:gd name="T17" fmla="*/ 134 w 134"/>
              <a:gd name="T18" fmla="*/ 135 h 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5">
                <a:moveTo>
                  <a:pt x="107" y="28"/>
                </a:moveTo>
                <a:cubicBezTo>
                  <a:pt x="82" y="3"/>
                  <a:pt x="44" y="0"/>
                  <a:pt x="22" y="22"/>
                </a:cubicBezTo>
                <a:cubicBezTo>
                  <a:pt x="0" y="44"/>
                  <a:pt x="3" y="82"/>
                  <a:pt x="28" y="107"/>
                </a:cubicBezTo>
                <a:cubicBezTo>
                  <a:pt x="52" y="132"/>
                  <a:pt x="90" y="135"/>
                  <a:pt x="112" y="113"/>
                </a:cubicBezTo>
                <a:cubicBezTo>
                  <a:pt x="134" y="91"/>
                  <a:pt x="132" y="53"/>
                  <a:pt x="107" y="28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23" name="Freeform 1638"/>
          <p:cNvSpPr>
            <a:spLocks/>
          </p:cNvSpPr>
          <p:nvPr/>
        </p:nvSpPr>
        <p:spPr bwMode="auto">
          <a:xfrm>
            <a:off x="3159714" y="2529625"/>
            <a:ext cx="19427" cy="25218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1"/>
                </a:moveTo>
                <a:cubicBezTo>
                  <a:pt x="29" y="1"/>
                  <a:pt x="16" y="0"/>
                  <a:pt x="8" y="8"/>
                </a:cubicBezTo>
                <a:cubicBezTo>
                  <a:pt x="0" y="17"/>
                  <a:pt x="1" y="31"/>
                  <a:pt x="10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4"/>
                  <a:pt x="47" y="20"/>
                  <a:pt x="38" y="11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24" name="Freeform 1639"/>
          <p:cNvSpPr>
            <a:spLocks/>
          </p:cNvSpPr>
          <p:nvPr/>
        </p:nvSpPr>
        <p:spPr bwMode="auto">
          <a:xfrm>
            <a:off x="3195098" y="2540833"/>
            <a:ext cx="20121" cy="26152"/>
          </a:xfrm>
          <a:custGeom>
            <a:avLst/>
            <a:gdLst>
              <a:gd name="T0" fmla="*/ 0 w 134"/>
              <a:gd name="T1" fmla="*/ 0 h 134"/>
              <a:gd name="T2" fmla="*/ 0 w 134"/>
              <a:gd name="T3" fmla="*/ 0 h 134"/>
              <a:gd name="T4" fmla="*/ 0 w 134"/>
              <a:gd name="T5" fmla="*/ 0 h 134"/>
              <a:gd name="T6" fmla="*/ 0 w 134"/>
              <a:gd name="T7" fmla="*/ 0 h 134"/>
              <a:gd name="T8" fmla="*/ 0 w 134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4"/>
              <a:gd name="T17" fmla="*/ 134 w 134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4">
                <a:moveTo>
                  <a:pt x="106" y="27"/>
                </a:moveTo>
                <a:cubicBezTo>
                  <a:pt x="81" y="2"/>
                  <a:pt x="43" y="0"/>
                  <a:pt x="21" y="22"/>
                </a:cubicBezTo>
                <a:cubicBezTo>
                  <a:pt x="0" y="44"/>
                  <a:pt x="2" y="82"/>
                  <a:pt x="27" y="107"/>
                </a:cubicBezTo>
                <a:cubicBezTo>
                  <a:pt x="52" y="132"/>
                  <a:pt x="90" y="134"/>
                  <a:pt x="112" y="112"/>
                </a:cubicBezTo>
                <a:cubicBezTo>
                  <a:pt x="134" y="90"/>
                  <a:pt x="131" y="52"/>
                  <a:pt x="106" y="27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25" name="Freeform 1640"/>
          <p:cNvSpPr>
            <a:spLocks/>
          </p:cNvSpPr>
          <p:nvPr/>
        </p:nvSpPr>
        <p:spPr bwMode="auto">
          <a:xfrm>
            <a:off x="3195098" y="2540833"/>
            <a:ext cx="20121" cy="26152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26" name="Oval 1615"/>
          <p:cNvSpPr>
            <a:spLocks noChangeArrowheads="1"/>
          </p:cNvSpPr>
          <p:nvPr/>
        </p:nvSpPr>
        <p:spPr bwMode="auto">
          <a:xfrm>
            <a:off x="3139593" y="2399797"/>
            <a:ext cx="16652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27" name="Oval 1616"/>
          <p:cNvSpPr>
            <a:spLocks noChangeArrowheads="1"/>
          </p:cNvSpPr>
          <p:nvPr/>
        </p:nvSpPr>
        <p:spPr bwMode="auto">
          <a:xfrm>
            <a:off x="3139593" y="2399797"/>
            <a:ext cx="16652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28" name="Oval 1617"/>
          <p:cNvSpPr>
            <a:spLocks noChangeArrowheads="1"/>
          </p:cNvSpPr>
          <p:nvPr/>
        </p:nvSpPr>
        <p:spPr bwMode="auto">
          <a:xfrm>
            <a:off x="3132655" y="2439026"/>
            <a:ext cx="16652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29" name="Oval 1618"/>
          <p:cNvSpPr>
            <a:spLocks noChangeArrowheads="1"/>
          </p:cNvSpPr>
          <p:nvPr/>
        </p:nvSpPr>
        <p:spPr bwMode="auto">
          <a:xfrm>
            <a:off x="3132655" y="2439026"/>
            <a:ext cx="16652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0" name="Oval 1619"/>
          <p:cNvSpPr>
            <a:spLocks noChangeArrowheads="1"/>
          </p:cNvSpPr>
          <p:nvPr/>
        </p:nvSpPr>
        <p:spPr bwMode="auto">
          <a:xfrm>
            <a:off x="3094495" y="2355898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1" name="Oval 1620"/>
          <p:cNvSpPr>
            <a:spLocks noChangeArrowheads="1"/>
          </p:cNvSpPr>
          <p:nvPr/>
        </p:nvSpPr>
        <p:spPr bwMode="auto">
          <a:xfrm>
            <a:off x="3094495" y="2355898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2" name="Oval 1625"/>
          <p:cNvSpPr>
            <a:spLocks noChangeArrowheads="1"/>
          </p:cNvSpPr>
          <p:nvPr/>
        </p:nvSpPr>
        <p:spPr bwMode="auto">
          <a:xfrm>
            <a:off x="3115310" y="2344690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3" name="Oval 1626"/>
          <p:cNvSpPr>
            <a:spLocks noChangeArrowheads="1"/>
          </p:cNvSpPr>
          <p:nvPr/>
        </p:nvSpPr>
        <p:spPr bwMode="auto">
          <a:xfrm>
            <a:off x="3115310" y="2344690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2750" name="그룹 2749"/>
          <p:cNvGrpSpPr/>
          <p:nvPr/>
        </p:nvGrpSpPr>
        <p:grpSpPr>
          <a:xfrm>
            <a:off x="2920587" y="2184818"/>
            <a:ext cx="170679" cy="257788"/>
            <a:chOff x="3630200" y="2941483"/>
            <a:chExt cx="170679" cy="257788"/>
          </a:xfrm>
        </p:grpSpPr>
        <p:sp>
          <p:nvSpPr>
            <p:cNvPr id="430" name="Oval 1615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31" name="Oval 1616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32" name="Oval 1617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33" name="Oval 1618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34" name="Oval 1619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35" name="Oval 1620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0" name="Oval 1625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1" name="Oval 1626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2" name="Oval 1627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3" name="Oval 1628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4" name="Oval 1629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5" name="Oval 1630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46" name="Freeform 1633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47" name="Freeform 1634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48" name="Freeform 1635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0 h 134"/>
                <a:gd name="T4" fmla="*/ 0 w 135"/>
                <a:gd name="T5" fmla="*/ 0 h 134"/>
                <a:gd name="T6" fmla="*/ 0 w 135"/>
                <a:gd name="T7" fmla="*/ 0 h 134"/>
                <a:gd name="T8" fmla="*/ 0 w 13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34"/>
                <a:gd name="T17" fmla="*/ 135 w 13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34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3" y="132"/>
                    <a:pt x="91" y="134"/>
                    <a:pt x="113" y="112"/>
                  </a:cubicBezTo>
                  <a:cubicBezTo>
                    <a:pt x="135" y="90"/>
                    <a:pt x="132" y="52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49" name="Freeform 1636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5" y="0"/>
                    <a:pt x="7" y="9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50" name="Freeform 1637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51" name="Freeform 1638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52" name="Freeform 1639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0 w 134"/>
                <a:gd name="T1" fmla="*/ 0 h 134"/>
                <a:gd name="T2" fmla="*/ 0 w 134"/>
                <a:gd name="T3" fmla="*/ 0 h 134"/>
                <a:gd name="T4" fmla="*/ 0 w 134"/>
                <a:gd name="T5" fmla="*/ 0 h 134"/>
                <a:gd name="T6" fmla="*/ 0 w 134"/>
                <a:gd name="T7" fmla="*/ 0 h 134"/>
                <a:gd name="T8" fmla="*/ 0 w 134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4"/>
                <a:gd name="T17" fmla="*/ 134 w 13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4">
                  <a:moveTo>
                    <a:pt x="106" y="27"/>
                  </a:moveTo>
                  <a:cubicBezTo>
                    <a:pt x="81" y="2"/>
                    <a:pt x="43" y="0"/>
                    <a:pt x="21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4"/>
                    <a:pt x="112" y="112"/>
                  </a:cubicBezTo>
                  <a:cubicBezTo>
                    <a:pt x="134" y="90"/>
                    <a:pt x="131" y="52"/>
                    <a:pt x="106" y="27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53" name="Freeform 1640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16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17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34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35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2736" name="Oval 1629"/>
          <p:cNvSpPr>
            <a:spLocks noChangeArrowheads="1"/>
          </p:cNvSpPr>
          <p:nvPr/>
        </p:nvSpPr>
        <p:spPr bwMode="auto">
          <a:xfrm>
            <a:off x="3139593" y="2496001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7" name="Oval 1630"/>
          <p:cNvSpPr>
            <a:spLocks noChangeArrowheads="1"/>
          </p:cNvSpPr>
          <p:nvPr/>
        </p:nvSpPr>
        <p:spPr bwMode="auto">
          <a:xfrm>
            <a:off x="3139593" y="2496001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38" name="Freeform 1633"/>
          <p:cNvSpPr>
            <a:spLocks/>
          </p:cNvSpPr>
          <p:nvPr/>
        </p:nvSpPr>
        <p:spPr bwMode="auto">
          <a:xfrm>
            <a:off x="3186079" y="2505341"/>
            <a:ext cx="19427" cy="26152"/>
          </a:xfrm>
          <a:custGeom>
            <a:avLst/>
            <a:gdLst>
              <a:gd name="T0" fmla="*/ 0 w 134"/>
              <a:gd name="T1" fmla="*/ 0 h 135"/>
              <a:gd name="T2" fmla="*/ 0 w 134"/>
              <a:gd name="T3" fmla="*/ 0 h 135"/>
              <a:gd name="T4" fmla="*/ 0 w 134"/>
              <a:gd name="T5" fmla="*/ 0 h 135"/>
              <a:gd name="T6" fmla="*/ 0 w 134"/>
              <a:gd name="T7" fmla="*/ 0 h 135"/>
              <a:gd name="T8" fmla="*/ 0 w 134"/>
              <a:gd name="T9" fmla="*/ 0 h 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5"/>
              <a:gd name="T17" fmla="*/ 134 w 134"/>
              <a:gd name="T18" fmla="*/ 135 h 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5">
                <a:moveTo>
                  <a:pt x="107" y="28"/>
                </a:moveTo>
                <a:cubicBezTo>
                  <a:pt x="82" y="3"/>
                  <a:pt x="44" y="0"/>
                  <a:pt x="22" y="22"/>
                </a:cubicBezTo>
                <a:cubicBezTo>
                  <a:pt x="0" y="44"/>
                  <a:pt x="2" y="82"/>
                  <a:pt x="27" y="107"/>
                </a:cubicBezTo>
                <a:cubicBezTo>
                  <a:pt x="52" y="132"/>
                  <a:pt x="90" y="135"/>
                  <a:pt x="112" y="113"/>
                </a:cubicBezTo>
                <a:cubicBezTo>
                  <a:pt x="134" y="91"/>
                  <a:pt x="131" y="53"/>
                  <a:pt x="107" y="28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39" name="Freeform 1634"/>
          <p:cNvSpPr>
            <a:spLocks/>
          </p:cNvSpPr>
          <p:nvPr/>
        </p:nvSpPr>
        <p:spPr bwMode="auto">
          <a:xfrm>
            <a:off x="3186079" y="2505341"/>
            <a:ext cx="19427" cy="26152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1"/>
                </a:moveTo>
                <a:cubicBezTo>
                  <a:pt x="29" y="1"/>
                  <a:pt x="16" y="0"/>
                  <a:pt x="8" y="8"/>
                </a:cubicBezTo>
                <a:cubicBezTo>
                  <a:pt x="0" y="16"/>
                  <a:pt x="1" y="31"/>
                  <a:pt x="10" y="40"/>
                </a:cubicBezTo>
                <a:cubicBezTo>
                  <a:pt x="19" y="49"/>
                  <a:pt x="32" y="50"/>
                  <a:pt x="40" y="42"/>
                </a:cubicBezTo>
                <a:cubicBezTo>
                  <a:pt x="48" y="34"/>
                  <a:pt x="47" y="20"/>
                  <a:pt x="38" y="11"/>
                </a:cubicBezTo>
              </a:path>
            </a:pathLst>
          </a:custGeom>
          <a:noFill/>
          <a:ln w="7938" cap="rnd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40" name="Freeform 1637"/>
          <p:cNvSpPr>
            <a:spLocks/>
          </p:cNvSpPr>
          <p:nvPr/>
        </p:nvSpPr>
        <p:spPr bwMode="auto">
          <a:xfrm>
            <a:off x="3159714" y="2529625"/>
            <a:ext cx="19427" cy="25218"/>
          </a:xfrm>
          <a:custGeom>
            <a:avLst/>
            <a:gdLst>
              <a:gd name="T0" fmla="*/ 0 w 134"/>
              <a:gd name="T1" fmla="*/ 0 h 135"/>
              <a:gd name="T2" fmla="*/ 0 w 134"/>
              <a:gd name="T3" fmla="*/ 0 h 135"/>
              <a:gd name="T4" fmla="*/ 0 w 134"/>
              <a:gd name="T5" fmla="*/ 0 h 135"/>
              <a:gd name="T6" fmla="*/ 0 w 134"/>
              <a:gd name="T7" fmla="*/ 0 h 135"/>
              <a:gd name="T8" fmla="*/ 0 w 134"/>
              <a:gd name="T9" fmla="*/ 0 h 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5"/>
              <a:gd name="T17" fmla="*/ 134 w 134"/>
              <a:gd name="T18" fmla="*/ 135 h 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5">
                <a:moveTo>
                  <a:pt x="107" y="28"/>
                </a:moveTo>
                <a:cubicBezTo>
                  <a:pt x="82" y="3"/>
                  <a:pt x="44" y="0"/>
                  <a:pt x="22" y="22"/>
                </a:cubicBezTo>
                <a:cubicBezTo>
                  <a:pt x="0" y="44"/>
                  <a:pt x="3" y="82"/>
                  <a:pt x="28" y="107"/>
                </a:cubicBezTo>
                <a:cubicBezTo>
                  <a:pt x="52" y="132"/>
                  <a:pt x="90" y="135"/>
                  <a:pt x="112" y="113"/>
                </a:cubicBezTo>
                <a:cubicBezTo>
                  <a:pt x="134" y="91"/>
                  <a:pt x="132" y="53"/>
                  <a:pt x="107" y="28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41" name="Freeform 1638"/>
          <p:cNvSpPr>
            <a:spLocks/>
          </p:cNvSpPr>
          <p:nvPr/>
        </p:nvSpPr>
        <p:spPr bwMode="auto">
          <a:xfrm>
            <a:off x="3159714" y="2529625"/>
            <a:ext cx="19427" cy="25218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1"/>
                </a:moveTo>
                <a:cubicBezTo>
                  <a:pt x="29" y="1"/>
                  <a:pt x="16" y="0"/>
                  <a:pt x="8" y="8"/>
                </a:cubicBezTo>
                <a:cubicBezTo>
                  <a:pt x="0" y="17"/>
                  <a:pt x="1" y="31"/>
                  <a:pt x="10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4"/>
                  <a:pt x="47" y="20"/>
                  <a:pt x="38" y="11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42" name="Freeform 1639"/>
          <p:cNvSpPr>
            <a:spLocks/>
          </p:cNvSpPr>
          <p:nvPr/>
        </p:nvSpPr>
        <p:spPr bwMode="auto">
          <a:xfrm>
            <a:off x="3195098" y="2540833"/>
            <a:ext cx="20121" cy="26152"/>
          </a:xfrm>
          <a:custGeom>
            <a:avLst/>
            <a:gdLst>
              <a:gd name="T0" fmla="*/ 0 w 134"/>
              <a:gd name="T1" fmla="*/ 0 h 134"/>
              <a:gd name="T2" fmla="*/ 0 w 134"/>
              <a:gd name="T3" fmla="*/ 0 h 134"/>
              <a:gd name="T4" fmla="*/ 0 w 134"/>
              <a:gd name="T5" fmla="*/ 0 h 134"/>
              <a:gd name="T6" fmla="*/ 0 w 134"/>
              <a:gd name="T7" fmla="*/ 0 h 134"/>
              <a:gd name="T8" fmla="*/ 0 w 134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4"/>
              <a:gd name="T16" fmla="*/ 0 h 134"/>
              <a:gd name="T17" fmla="*/ 134 w 134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4" h="134">
                <a:moveTo>
                  <a:pt x="106" y="27"/>
                </a:moveTo>
                <a:cubicBezTo>
                  <a:pt x="81" y="2"/>
                  <a:pt x="43" y="0"/>
                  <a:pt x="21" y="22"/>
                </a:cubicBezTo>
                <a:cubicBezTo>
                  <a:pt x="0" y="44"/>
                  <a:pt x="2" y="82"/>
                  <a:pt x="27" y="107"/>
                </a:cubicBezTo>
                <a:cubicBezTo>
                  <a:pt x="52" y="132"/>
                  <a:pt x="90" y="134"/>
                  <a:pt x="112" y="112"/>
                </a:cubicBezTo>
                <a:cubicBezTo>
                  <a:pt x="134" y="90"/>
                  <a:pt x="131" y="52"/>
                  <a:pt x="106" y="27"/>
                </a:cubicBezTo>
              </a:path>
            </a:pathLst>
          </a:cu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900"/>
          </a:p>
        </p:txBody>
      </p:sp>
      <p:sp>
        <p:nvSpPr>
          <p:cNvPr id="2743" name="Freeform 1640"/>
          <p:cNvSpPr>
            <a:spLocks/>
          </p:cNvSpPr>
          <p:nvPr/>
        </p:nvSpPr>
        <p:spPr bwMode="auto">
          <a:xfrm>
            <a:off x="3195098" y="2540833"/>
            <a:ext cx="20121" cy="26152"/>
          </a:xfrm>
          <a:custGeom>
            <a:avLst/>
            <a:gdLst>
              <a:gd name="T0" fmla="*/ 1 w 48"/>
              <a:gd name="T1" fmla="*/ 1 h 50"/>
              <a:gd name="T2" fmla="*/ 1 w 48"/>
              <a:gd name="T3" fmla="*/ 1 h 50"/>
              <a:gd name="T4" fmla="*/ 1 w 48"/>
              <a:gd name="T5" fmla="*/ 1 h 50"/>
              <a:gd name="T6" fmla="*/ 1 w 48"/>
              <a:gd name="T7" fmla="*/ 1 h 50"/>
              <a:gd name="T8" fmla="*/ 1 w 48"/>
              <a:gd name="T9" fmla="*/ 1 h 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50"/>
              <a:gd name="T17" fmla="*/ 48 w 48"/>
              <a:gd name="T18" fmla="*/ 50 h 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50">
                <a:moveTo>
                  <a:pt x="38" y="10"/>
                </a:moveTo>
                <a:cubicBezTo>
                  <a:pt x="29" y="1"/>
                  <a:pt x="15" y="0"/>
                  <a:pt x="7" y="8"/>
                </a:cubicBezTo>
                <a:cubicBezTo>
                  <a:pt x="0" y="16"/>
                  <a:pt x="0" y="30"/>
                  <a:pt x="9" y="40"/>
                </a:cubicBezTo>
                <a:cubicBezTo>
                  <a:pt x="18" y="49"/>
                  <a:pt x="32" y="50"/>
                  <a:pt x="40" y="42"/>
                </a:cubicBezTo>
                <a:cubicBezTo>
                  <a:pt x="48" y="33"/>
                  <a:pt x="47" y="19"/>
                  <a:pt x="38" y="10"/>
                </a:cubicBezTo>
              </a:path>
            </a:pathLst>
          </a:cu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900"/>
          </a:p>
        </p:txBody>
      </p:sp>
      <p:sp>
        <p:nvSpPr>
          <p:cNvPr id="2744" name="Oval 1619"/>
          <p:cNvSpPr>
            <a:spLocks noChangeArrowheads="1"/>
          </p:cNvSpPr>
          <p:nvPr/>
        </p:nvSpPr>
        <p:spPr bwMode="auto">
          <a:xfrm>
            <a:off x="3246895" y="2508298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45" name="Oval 1620"/>
          <p:cNvSpPr>
            <a:spLocks noChangeArrowheads="1"/>
          </p:cNvSpPr>
          <p:nvPr/>
        </p:nvSpPr>
        <p:spPr bwMode="auto">
          <a:xfrm>
            <a:off x="3246895" y="2508298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46" name="Oval 1625"/>
          <p:cNvSpPr>
            <a:spLocks noChangeArrowheads="1"/>
          </p:cNvSpPr>
          <p:nvPr/>
        </p:nvSpPr>
        <p:spPr bwMode="auto">
          <a:xfrm>
            <a:off x="3267710" y="2497090"/>
            <a:ext cx="15958" cy="24284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47" name="Oval 1626"/>
          <p:cNvSpPr>
            <a:spLocks noChangeArrowheads="1"/>
          </p:cNvSpPr>
          <p:nvPr/>
        </p:nvSpPr>
        <p:spPr bwMode="auto">
          <a:xfrm>
            <a:off x="3267710" y="2497090"/>
            <a:ext cx="15958" cy="24284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48" name="Oval 1627"/>
          <p:cNvSpPr>
            <a:spLocks noChangeArrowheads="1"/>
          </p:cNvSpPr>
          <p:nvPr/>
        </p:nvSpPr>
        <p:spPr bwMode="auto">
          <a:xfrm>
            <a:off x="3225387" y="2489618"/>
            <a:ext cx="17345" cy="25218"/>
          </a:xfrm>
          <a:prstGeom prst="ellipse">
            <a:avLst/>
          </a:prstGeom>
          <a:solidFill>
            <a:srgbClr val="4D4D4D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sp>
        <p:nvSpPr>
          <p:cNvPr id="2749" name="Oval 1628"/>
          <p:cNvSpPr>
            <a:spLocks noChangeArrowheads="1"/>
          </p:cNvSpPr>
          <p:nvPr/>
        </p:nvSpPr>
        <p:spPr bwMode="auto">
          <a:xfrm>
            <a:off x="3225387" y="2489618"/>
            <a:ext cx="17345" cy="25218"/>
          </a:xfrm>
          <a:prstGeom prst="ellipse">
            <a:avLst/>
          </a:prstGeom>
          <a:noFill/>
          <a:ln w="793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800"/>
          </a:p>
        </p:txBody>
      </p:sp>
      <p:grpSp>
        <p:nvGrpSpPr>
          <p:cNvPr id="2751" name="그룹 2750"/>
          <p:cNvGrpSpPr/>
          <p:nvPr/>
        </p:nvGrpSpPr>
        <p:grpSpPr>
          <a:xfrm>
            <a:off x="3714581" y="2914751"/>
            <a:ext cx="170679" cy="257788"/>
            <a:chOff x="3630200" y="2941483"/>
            <a:chExt cx="170679" cy="257788"/>
          </a:xfrm>
        </p:grpSpPr>
        <p:sp>
          <p:nvSpPr>
            <p:cNvPr id="2752" name="Oval 1615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3" name="Oval 1616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4" name="Oval 1617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5" name="Oval 1618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6" name="Oval 1619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7" name="Oval 1620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8" name="Oval 1625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59" name="Oval 1626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0" name="Oval 1627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1" name="Oval 1628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2" name="Oval 1629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3" name="Oval 1630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64" name="Freeform 1633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65" name="Freeform 1634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66" name="Freeform 1635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0 h 134"/>
                <a:gd name="T4" fmla="*/ 0 w 135"/>
                <a:gd name="T5" fmla="*/ 0 h 134"/>
                <a:gd name="T6" fmla="*/ 0 w 135"/>
                <a:gd name="T7" fmla="*/ 0 h 134"/>
                <a:gd name="T8" fmla="*/ 0 w 13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34"/>
                <a:gd name="T17" fmla="*/ 135 w 13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34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3" y="132"/>
                    <a:pt x="91" y="134"/>
                    <a:pt x="113" y="112"/>
                  </a:cubicBezTo>
                  <a:cubicBezTo>
                    <a:pt x="135" y="90"/>
                    <a:pt x="132" y="52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67" name="Freeform 1636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5" y="0"/>
                    <a:pt x="7" y="9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68" name="Freeform 1637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69" name="Freeform 1638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70" name="Freeform 1639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0 w 134"/>
                <a:gd name="T1" fmla="*/ 0 h 134"/>
                <a:gd name="T2" fmla="*/ 0 w 134"/>
                <a:gd name="T3" fmla="*/ 0 h 134"/>
                <a:gd name="T4" fmla="*/ 0 w 134"/>
                <a:gd name="T5" fmla="*/ 0 h 134"/>
                <a:gd name="T6" fmla="*/ 0 w 134"/>
                <a:gd name="T7" fmla="*/ 0 h 134"/>
                <a:gd name="T8" fmla="*/ 0 w 134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4"/>
                <a:gd name="T17" fmla="*/ 134 w 13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4">
                  <a:moveTo>
                    <a:pt x="106" y="27"/>
                  </a:moveTo>
                  <a:cubicBezTo>
                    <a:pt x="81" y="2"/>
                    <a:pt x="43" y="0"/>
                    <a:pt x="21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4"/>
                    <a:pt x="112" y="112"/>
                  </a:cubicBezTo>
                  <a:cubicBezTo>
                    <a:pt x="134" y="90"/>
                    <a:pt x="131" y="52"/>
                    <a:pt x="106" y="27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71" name="Freeform 1640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72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73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74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75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grpSp>
        <p:nvGrpSpPr>
          <p:cNvPr id="2802" name="그룹 2801"/>
          <p:cNvGrpSpPr/>
          <p:nvPr/>
        </p:nvGrpSpPr>
        <p:grpSpPr>
          <a:xfrm>
            <a:off x="3866981" y="3067151"/>
            <a:ext cx="170679" cy="257788"/>
            <a:chOff x="3630200" y="2941483"/>
            <a:chExt cx="170679" cy="257788"/>
          </a:xfrm>
        </p:grpSpPr>
        <p:sp>
          <p:nvSpPr>
            <p:cNvPr id="2803" name="Oval 1615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4" name="Oval 1616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5" name="Oval 1617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6" name="Oval 1618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7" name="Oval 1619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8" name="Oval 1620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9" name="Oval 1625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0" name="Oval 1626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1" name="Oval 1627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2" name="Oval 1628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3" name="Oval 1629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4" name="Oval 1630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15" name="Freeform 1633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16" name="Freeform 1634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17" name="Freeform 1635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0 h 134"/>
                <a:gd name="T4" fmla="*/ 0 w 135"/>
                <a:gd name="T5" fmla="*/ 0 h 134"/>
                <a:gd name="T6" fmla="*/ 0 w 135"/>
                <a:gd name="T7" fmla="*/ 0 h 134"/>
                <a:gd name="T8" fmla="*/ 0 w 13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34"/>
                <a:gd name="T17" fmla="*/ 135 w 13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34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3" y="132"/>
                    <a:pt x="91" y="134"/>
                    <a:pt x="113" y="112"/>
                  </a:cubicBezTo>
                  <a:cubicBezTo>
                    <a:pt x="135" y="90"/>
                    <a:pt x="132" y="52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18" name="Freeform 1636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5" y="0"/>
                    <a:pt x="7" y="9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19" name="Freeform 1637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20" name="Freeform 1638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21" name="Freeform 1639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0 w 134"/>
                <a:gd name="T1" fmla="*/ 0 h 134"/>
                <a:gd name="T2" fmla="*/ 0 w 134"/>
                <a:gd name="T3" fmla="*/ 0 h 134"/>
                <a:gd name="T4" fmla="*/ 0 w 134"/>
                <a:gd name="T5" fmla="*/ 0 h 134"/>
                <a:gd name="T6" fmla="*/ 0 w 134"/>
                <a:gd name="T7" fmla="*/ 0 h 134"/>
                <a:gd name="T8" fmla="*/ 0 w 134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4"/>
                <a:gd name="T17" fmla="*/ 134 w 13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4">
                  <a:moveTo>
                    <a:pt x="106" y="27"/>
                  </a:moveTo>
                  <a:cubicBezTo>
                    <a:pt x="81" y="2"/>
                    <a:pt x="43" y="0"/>
                    <a:pt x="21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4"/>
                    <a:pt x="112" y="112"/>
                  </a:cubicBezTo>
                  <a:cubicBezTo>
                    <a:pt x="134" y="90"/>
                    <a:pt x="131" y="52"/>
                    <a:pt x="106" y="27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22" name="Freeform 1640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823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24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25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26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2877" name="모서리가 둥근 사각형 설명선 2876"/>
          <p:cNvSpPr/>
          <p:nvPr/>
        </p:nvSpPr>
        <p:spPr>
          <a:xfrm>
            <a:off x="5641189" y="3608439"/>
            <a:ext cx="750898" cy="386940"/>
          </a:xfrm>
          <a:prstGeom prst="wedgeRoundRectCallout">
            <a:avLst>
              <a:gd name="adj1" fmla="val -147263"/>
              <a:gd name="adj2" fmla="val 642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8" name="제목 1"/>
          <p:cNvSpPr txBox="1">
            <a:spLocks/>
          </p:cNvSpPr>
          <p:nvPr/>
        </p:nvSpPr>
        <p:spPr>
          <a:xfrm>
            <a:off x="5759438" y="3677339"/>
            <a:ext cx="514400" cy="29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Sand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83" name="자유형 2882"/>
          <p:cNvSpPr/>
          <p:nvPr/>
        </p:nvSpPr>
        <p:spPr>
          <a:xfrm>
            <a:off x="3037952" y="2242564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4" name="자유형 2883"/>
          <p:cNvSpPr/>
          <p:nvPr/>
        </p:nvSpPr>
        <p:spPr>
          <a:xfrm>
            <a:off x="4803729" y="4381530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6" name="제목 1"/>
          <p:cNvSpPr txBox="1">
            <a:spLocks/>
          </p:cNvSpPr>
          <p:nvPr/>
        </p:nvSpPr>
        <p:spPr>
          <a:xfrm>
            <a:off x="1250111" y="1311480"/>
            <a:ext cx="514400" cy="29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</a:rPr>
              <a:t>Fuel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89" name="자유형 2888"/>
          <p:cNvSpPr/>
          <p:nvPr/>
        </p:nvSpPr>
        <p:spPr>
          <a:xfrm>
            <a:off x="3793623" y="3007720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0" name="자유형 2889"/>
          <p:cNvSpPr/>
          <p:nvPr/>
        </p:nvSpPr>
        <p:spPr>
          <a:xfrm>
            <a:off x="3906535" y="3212976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1" name="자유형 2890"/>
          <p:cNvSpPr/>
          <p:nvPr/>
        </p:nvSpPr>
        <p:spPr>
          <a:xfrm>
            <a:off x="4009585" y="3429000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2" name="자유형 2891"/>
          <p:cNvSpPr/>
          <p:nvPr/>
        </p:nvSpPr>
        <p:spPr>
          <a:xfrm>
            <a:off x="4456896" y="4412339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3" name="자유형 2892"/>
          <p:cNvSpPr/>
          <p:nvPr/>
        </p:nvSpPr>
        <p:spPr>
          <a:xfrm>
            <a:off x="4283523" y="3919170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4" name="자유형 2893"/>
          <p:cNvSpPr/>
          <p:nvPr/>
        </p:nvSpPr>
        <p:spPr>
          <a:xfrm>
            <a:off x="4798890" y="3424204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6" name="자유형 2895"/>
          <p:cNvSpPr/>
          <p:nvPr/>
        </p:nvSpPr>
        <p:spPr>
          <a:xfrm>
            <a:off x="4009585" y="3896117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7" name="자유형 2896"/>
          <p:cNvSpPr/>
          <p:nvPr/>
        </p:nvSpPr>
        <p:spPr>
          <a:xfrm>
            <a:off x="4339941" y="4234020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8" name="자유형 2897"/>
          <p:cNvSpPr/>
          <p:nvPr/>
        </p:nvSpPr>
        <p:spPr>
          <a:xfrm>
            <a:off x="4552890" y="4617966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9" name="자유형 2898"/>
          <p:cNvSpPr/>
          <p:nvPr/>
        </p:nvSpPr>
        <p:spPr>
          <a:xfrm>
            <a:off x="4129461" y="4610141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0" name="자유형 2899"/>
          <p:cNvSpPr/>
          <p:nvPr/>
        </p:nvSpPr>
        <p:spPr>
          <a:xfrm>
            <a:off x="3495152" y="2699764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1" name="자유형 2900"/>
          <p:cNvSpPr/>
          <p:nvPr/>
        </p:nvSpPr>
        <p:spPr>
          <a:xfrm flipH="1">
            <a:off x="3842076" y="4366509"/>
            <a:ext cx="45719" cy="14795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2" name="자유형 2901"/>
          <p:cNvSpPr/>
          <p:nvPr/>
        </p:nvSpPr>
        <p:spPr>
          <a:xfrm>
            <a:off x="3924198" y="4472039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3" name="갈매기형 수장 2902"/>
          <p:cNvSpPr/>
          <p:nvPr/>
        </p:nvSpPr>
        <p:spPr>
          <a:xfrm flipH="1">
            <a:off x="5951838" y="5049574"/>
            <a:ext cx="161000" cy="311463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04" name="갈매기형 수장 2903"/>
          <p:cNvSpPr/>
          <p:nvPr/>
        </p:nvSpPr>
        <p:spPr>
          <a:xfrm flipH="1">
            <a:off x="6112838" y="5049574"/>
            <a:ext cx="161000" cy="311463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05" name="갈매기형 수장 2904"/>
          <p:cNvSpPr/>
          <p:nvPr/>
        </p:nvSpPr>
        <p:spPr>
          <a:xfrm flipH="1">
            <a:off x="5790837" y="5049574"/>
            <a:ext cx="161000" cy="311463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06" name="갈매기형 수장 2905"/>
          <p:cNvSpPr/>
          <p:nvPr/>
        </p:nvSpPr>
        <p:spPr>
          <a:xfrm flipH="1">
            <a:off x="6273838" y="5049574"/>
            <a:ext cx="161000" cy="311463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907" name="TextBox 2906"/>
          <p:cNvSpPr txBox="1"/>
          <p:nvPr/>
        </p:nvSpPr>
        <p:spPr>
          <a:xfrm>
            <a:off x="5210726" y="543268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Fluidizing gas</a:t>
            </a:r>
            <a:endParaRPr lang="ko-KR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77" name="그룹 2776"/>
          <p:cNvGrpSpPr/>
          <p:nvPr/>
        </p:nvGrpSpPr>
        <p:grpSpPr>
          <a:xfrm>
            <a:off x="4170910" y="3548445"/>
            <a:ext cx="170679" cy="257788"/>
            <a:chOff x="3630200" y="2941483"/>
            <a:chExt cx="170679" cy="257788"/>
          </a:xfrm>
        </p:grpSpPr>
        <p:sp>
          <p:nvSpPr>
            <p:cNvPr id="2778" name="Oval 1615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79" name="Oval 1616"/>
            <p:cNvSpPr>
              <a:spLocks noChangeArrowheads="1"/>
            </p:cNvSpPr>
            <p:nvPr/>
          </p:nvSpPr>
          <p:spPr bwMode="auto">
            <a:xfrm>
              <a:off x="3696806" y="3004062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0" name="Oval 1617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1" name="Oval 1618"/>
            <p:cNvSpPr>
              <a:spLocks noChangeArrowheads="1"/>
            </p:cNvSpPr>
            <p:nvPr/>
          </p:nvSpPr>
          <p:spPr bwMode="auto">
            <a:xfrm>
              <a:off x="3689868" y="3043291"/>
              <a:ext cx="16652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2" name="Oval 1619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3" name="Oval 1620"/>
            <p:cNvSpPr>
              <a:spLocks noChangeArrowheads="1"/>
            </p:cNvSpPr>
            <p:nvPr/>
          </p:nvSpPr>
          <p:spPr bwMode="auto">
            <a:xfrm>
              <a:off x="3651708" y="2960163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4" name="Oval 1625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5" name="Oval 1626"/>
            <p:cNvSpPr>
              <a:spLocks noChangeArrowheads="1"/>
            </p:cNvSpPr>
            <p:nvPr/>
          </p:nvSpPr>
          <p:spPr bwMode="auto">
            <a:xfrm>
              <a:off x="3672523" y="2948955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6" name="Oval 1627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7" name="Oval 1628"/>
            <p:cNvSpPr>
              <a:spLocks noChangeArrowheads="1"/>
            </p:cNvSpPr>
            <p:nvPr/>
          </p:nvSpPr>
          <p:spPr bwMode="auto">
            <a:xfrm>
              <a:off x="3630200" y="29414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8" name="Oval 1629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89" name="Oval 1630"/>
            <p:cNvSpPr>
              <a:spLocks noChangeArrowheads="1"/>
            </p:cNvSpPr>
            <p:nvPr/>
          </p:nvSpPr>
          <p:spPr bwMode="auto">
            <a:xfrm>
              <a:off x="3696806" y="3100266"/>
              <a:ext cx="15958" cy="24284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90" name="Freeform 1633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1" name="Freeform 1634"/>
            <p:cNvSpPr>
              <a:spLocks/>
            </p:cNvSpPr>
            <p:nvPr/>
          </p:nvSpPr>
          <p:spPr bwMode="auto">
            <a:xfrm>
              <a:off x="3743292" y="3109606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2" name="Freeform 1635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0 w 135"/>
                <a:gd name="T1" fmla="*/ 0 h 134"/>
                <a:gd name="T2" fmla="*/ 0 w 135"/>
                <a:gd name="T3" fmla="*/ 0 h 134"/>
                <a:gd name="T4" fmla="*/ 0 w 135"/>
                <a:gd name="T5" fmla="*/ 0 h 134"/>
                <a:gd name="T6" fmla="*/ 0 w 135"/>
                <a:gd name="T7" fmla="*/ 0 h 134"/>
                <a:gd name="T8" fmla="*/ 0 w 13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"/>
                <a:gd name="T16" fmla="*/ 0 h 134"/>
                <a:gd name="T17" fmla="*/ 135 w 13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" h="134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3" y="132"/>
                    <a:pt x="91" y="134"/>
                    <a:pt x="113" y="112"/>
                  </a:cubicBezTo>
                  <a:cubicBezTo>
                    <a:pt x="135" y="90"/>
                    <a:pt x="132" y="52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3" name="Freeform 1636"/>
            <p:cNvSpPr>
              <a:spLocks/>
            </p:cNvSpPr>
            <p:nvPr/>
          </p:nvSpPr>
          <p:spPr bwMode="auto">
            <a:xfrm>
              <a:off x="3781452" y="3173119"/>
              <a:ext cx="19427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5" y="0"/>
                    <a:pt x="7" y="9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4" name="Freeform 1637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5" name="Freeform 1638"/>
            <p:cNvSpPr>
              <a:spLocks/>
            </p:cNvSpPr>
            <p:nvPr/>
          </p:nvSpPr>
          <p:spPr bwMode="auto">
            <a:xfrm>
              <a:off x="3716927" y="3133890"/>
              <a:ext cx="19427" cy="25218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6" name="Freeform 1639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0 w 134"/>
                <a:gd name="T1" fmla="*/ 0 h 134"/>
                <a:gd name="T2" fmla="*/ 0 w 134"/>
                <a:gd name="T3" fmla="*/ 0 h 134"/>
                <a:gd name="T4" fmla="*/ 0 w 134"/>
                <a:gd name="T5" fmla="*/ 0 h 134"/>
                <a:gd name="T6" fmla="*/ 0 w 134"/>
                <a:gd name="T7" fmla="*/ 0 h 134"/>
                <a:gd name="T8" fmla="*/ 0 w 134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4"/>
                <a:gd name="T17" fmla="*/ 134 w 13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4">
                  <a:moveTo>
                    <a:pt x="106" y="27"/>
                  </a:moveTo>
                  <a:cubicBezTo>
                    <a:pt x="81" y="2"/>
                    <a:pt x="43" y="0"/>
                    <a:pt x="21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4"/>
                    <a:pt x="112" y="112"/>
                  </a:cubicBezTo>
                  <a:cubicBezTo>
                    <a:pt x="134" y="90"/>
                    <a:pt x="131" y="52"/>
                    <a:pt x="106" y="27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7" name="Freeform 1640"/>
            <p:cNvSpPr>
              <a:spLocks/>
            </p:cNvSpPr>
            <p:nvPr/>
          </p:nvSpPr>
          <p:spPr bwMode="auto">
            <a:xfrm>
              <a:off x="3752311" y="3145098"/>
              <a:ext cx="20121" cy="26152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2798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799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0" name="Oval 1627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801" name="Oval 1628"/>
            <p:cNvSpPr>
              <a:spLocks noChangeArrowheads="1"/>
            </p:cNvSpPr>
            <p:nvPr/>
          </p:nvSpPr>
          <p:spPr bwMode="auto">
            <a:xfrm>
              <a:off x="3782600" y="3093883"/>
              <a:ext cx="17345" cy="25218"/>
            </a:xfrm>
            <a:prstGeom prst="ellipse">
              <a:avLst/>
            </a:prstGeom>
            <a:noFill/>
            <a:ln w="7938" cap="rnd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</p:grpSp>
      <p:sp>
        <p:nvSpPr>
          <p:cNvPr id="143" name="모서리가 둥근 사각형 설명선 142"/>
          <p:cNvSpPr/>
          <p:nvPr/>
        </p:nvSpPr>
        <p:spPr>
          <a:xfrm>
            <a:off x="1043609" y="2609326"/>
            <a:ext cx="1450120" cy="365797"/>
          </a:xfrm>
          <a:prstGeom prst="wedgeRoundRectCallout">
            <a:avLst>
              <a:gd name="adj1" fmla="val 102494"/>
              <a:gd name="adj2" fmla="val -10902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</a:t>
            </a:r>
            <a:endParaRPr lang="ko-KR" altLang="en-US" sz="2400" dirty="0"/>
          </a:p>
        </p:txBody>
      </p:sp>
      <p:sp>
        <p:nvSpPr>
          <p:cNvPr id="2887" name="제목 1"/>
          <p:cNvSpPr txBox="1">
            <a:spLocks/>
          </p:cNvSpPr>
          <p:nvPr/>
        </p:nvSpPr>
        <p:spPr>
          <a:xfrm>
            <a:off x="947304" y="2652485"/>
            <a:ext cx="1544942" cy="2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Metal, </a:t>
            </a:r>
            <a:r>
              <a:rPr lang="en-US" altLang="ko-KR" sz="1800" b="1" dirty="0">
                <a:solidFill>
                  <a:srgbClr val="FF0000"/>
                </a:solidFill>
              </a:rPr>
              <a:t>gravel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2953" name="그룹 2952"/>
          <p:cNvGrpSpPr/>
          <p:nvPr/>
        </p:nvGrpSpPr>
        <p:grpSpPr>
          <a:xfrm>
            <a:off x="4184636" y="4762265"/>
            <a:ext cx="210762" cy="396503"/>
            <a:chOff x="5242355" y="4642340"/>
            <a:chExt cx="387081" cy="582644"/>
          </a:xfrm>
        </p:grpSpPr>
        <p:sp>
          <p:nvSpPr>
            <p:cNvPr id="2954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55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307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7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56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307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7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57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58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307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7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59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307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7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60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306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7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61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306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6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62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63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64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65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306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6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66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306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6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6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96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306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6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69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305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6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70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305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5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71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3055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56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72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73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74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75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305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5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7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305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5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77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78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79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2980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304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5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81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304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4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82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83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84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2985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304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4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86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304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4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8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304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4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88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303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4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2989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303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3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299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299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0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0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0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00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303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3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005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6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7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8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09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0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1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2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3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4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15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16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17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18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019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3033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34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020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3031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32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021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22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23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24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025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302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3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026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3027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028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3079" name="그룹 3078"/>
          <p:cNvGrpSpPr/>
          <p:nvPr/>
        </p:nvGrpSpPr>
        <p:grpSpPr>
          <a:xfrm>
            <a:off x="3823916" y="4094202"/>
            <a:ext cx="146395" cy="190881"/>
            <a:chOff x="4755220" y="4156290"/>
            <a:chExt cx="146395" cy="190881"/>
          </a:xfrm>
        </p:grpSpPr>
        <p:sp>
          <p:nvSpPr>
            <p:cNvPr id="3080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1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2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83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84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85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86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7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8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89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0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1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2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3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4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5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096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97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98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099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100" name="그룹 3099"/>
          <p:cNvGrpSpPr/>
          <p:nvPr/>
        </p:nvGrpSpPr>
        <p:grpSpPr>
          <a:xfrm>
            <a:off x="3976316" y="4246602"/>
            <a:ext cx="146395" cy="190881"/>
            <a:chOff x="4755220" y="4156290"/>
            <a:chExt cx="146395" cy="190881"/>
          </a:xfrm>
        </p:grpSpPr>
        <p:sp>
          <p:nvSpPr>
            <p:cNvPr id="3101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02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03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04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05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06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07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08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09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0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1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2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3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4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5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6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17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18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19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0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121" name="그룹 3120"/>
          <p:cNvGrpSpPr/>
          <p:nvPr/>
        </p:nvGrpSpPr>
        <p:grpSpPr>
          <a:xfrm>
            <a:off x="4128716" y="4399002"/>
            <a:ext cx="146395" cy="190881"/>
            <a:chOff x="4755220" y="4156290"/>
            <a:chExt cx="146395" cy="190881"/>
          </a:xfrm>
        </p:grpSpPr>
        <p:sp>
          <p:nvSpPr>
            <p:cNvPr id="3122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23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24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5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6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7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28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29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0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1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2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3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4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5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6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7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38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39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0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1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142" name="그룹 3141"/>
          <p:cNvGrpSpPr/>
          <p:nvPr/>
        </p:nvGrpSpPr>
        <p:grpSpPr>
          <a:xfrm>
            <a:off x="4265279" y="4343671"/>
            <a:ext cx="146395" cy="190881"/>
            <a:chOff x="4755220" y="4156290"/>
            <a:chExt cx="146395" cy="190881"/>
          </a:xfrm>
        </p:grpSpPr>
        <p:sp>
          <p:nvSpPr>
            <p:cNvPr id="3143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44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45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6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7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8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49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0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1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2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3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4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5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6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7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8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59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0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1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2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163" name="그룹 3162"/>
          <p:cNvGrpSpPr/>
          <p:nvPr/>
        </p:nvGrpSpPr>
        <p:grpSpPr>
          <a:xfrm>
            <a:off x="4751498" y="3791217"/>
            <a:ext cx="146395" cy="190881"/>
            <a:chOff x="4755220" y="4156290"/>
            <a:chExt cx="146395" cy="190881"/>
          </a:xfrm>
        </p:grpSpPr>
        <p:sp>
          <p:nvSpPr>
            <p:cNvPr id="3164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65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66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7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8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69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70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1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2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3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4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5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6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7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8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79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80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81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82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83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184" name="그룹 3183"/>
          <p:cNvGrpSpPr/>
          <p:nvPr/>
        </p:nvGrpSpPr>
        <p:grpSpPr>
          <a:xfrm>
            <a:off x="4479692" y="3957097"/>
            <a:ext cx="146395" cy="190881"/>
            <a:chOff x="4755220" y="4156290"/>
            <a:chExt cx="146395" cy="190881"/>
          </a:xfrm>
        </p:grpSpPr>
        <p:sp>
          <p:nvSpPr>
            <p:cNvPr id="3185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86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87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88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89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90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191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2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3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4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5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6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7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8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199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00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01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02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03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04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205" name="그룹 3204"/>
          <p:cNvGrpSpPr/>
          <p:nvPr/>
        </p:nvGrpSpPr>
        <p:grpSpPr>
          <a:xfrm>
            <a:off x="4229242" y="4765034"/>
            <a:ext cx="146395" cy="190881"/>
            <a:chOff x="4755220" y="4156290"/>
            <a:chExt cx="146395" cy="190881"/>
          </a:xfrm>
        </p:grpSpPr>
        <p:sp>
          <p:nvSpPr>
            <p:cNvPr id="3206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07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08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09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10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11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12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3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4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5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6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7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8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19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20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21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222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23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24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225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353" name="그룹 3352"/>
          <p:cNvGrpSpPr/>
          <p:nvPr/>
        </p:nvGrpSpPr>
        <p:grpSpPr>
          <a:xfrm>
            <a:off x="4206362" y="4518614"/>
            <a:ext cx="237694" cy="432510"/>
            <a:chOff x="5242355" y="4642340"/>
            <a:chExt cx="387081" cy="582644"/>
          </a:xfrm>
        </p:grpSpPr>
        <p:sp>
          <p:nvSpPr>
            <p:cNvPr id="3354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355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347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7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56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347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7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57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358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347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7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59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347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7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60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346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7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61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346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6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62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63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64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365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346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6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66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346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6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6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36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346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6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69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345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6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70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345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5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71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3455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56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72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73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74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375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345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5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7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345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5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77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78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79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380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344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5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81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344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4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82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83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84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385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344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4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86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344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4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8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344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4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88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343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4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389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343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3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39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39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0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0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0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40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343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3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405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6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7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8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09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0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1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2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3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4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15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16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17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18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419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3433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34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420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3431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32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421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22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23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24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425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342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3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426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3427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428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3479" name="그룹 3478"/>
          <p:cNvGrpSpPr/>
          <p:nvPr/>
        </p:nvGrpSpPr>
        <p:grpSpPr>
          <a:xfrm>
            <a:off x="4097936" y="4806853"/>
            <a:ext cx="89896" cy="141695"/>
            <a:chOff x="4755220" y="4156290"/>
            <a:chExt cx="146395" cy="190881"/>
          </a:xfrm>
        </p:grpSpPr>
        <p:sp>
          <p:nvSpPr>
            <p:cNvPr id="3480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81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82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83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84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85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86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87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88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89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0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1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2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3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4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5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496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97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98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499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501" name="그룹 3500"/>
          <p:cNvGrpSpPr/>
          <p:nvPr/>
        </p:nvGrpSpPr>
        <p:grpSpPr>
          <a:xfrm>
            <a:off x="4662375" y="3425725"/>
            <a:ext cx="276119" cy="470392"/>
            <a:chOff x="5242355" y="4642340"/>
            <a:chExt cx="387081" cy="582644"/>
          </a:xfrm>
        </p:grpSpPr>
        <p:sp>
          <p:nvSpPr>
            <p:cNvPr id="3502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03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362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2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04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3623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24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05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06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3621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22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07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3619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20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08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3617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18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09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3615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16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10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11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12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13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361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1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14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361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1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15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516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360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1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17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360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0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18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3605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06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19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3603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04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20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21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22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23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3601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02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24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3599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600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25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26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27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28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3597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98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29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3595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96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30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31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32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533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3593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94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34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3591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92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35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3589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90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36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358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8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37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358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8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38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39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0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1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2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3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4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5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6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7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48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49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50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51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52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3583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84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53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4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5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6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7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8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59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60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61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62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63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64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65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566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567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3581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82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68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3579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80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569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70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71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572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573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3577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78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574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3575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576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3754" name="그룹 3753"/>
          <p:cNvGrpSpPr/>
          <p:nvPr/>
        </p:nvGrpSpPr>
        <p:grpSpPr>
          <a:xfrm>
            <a:off x="4260448" y="4599053"/>
            <a:ext cx="146395" cy="190881"/>
            <a:chOff x="4755220" y="4156290"/>
            <a:chExt cx="146395" cy="190881"/>
          </a:xfrm>
        </p:grpSpPr>
        <p:sp>
          <p:nvSpPr>
            <p:cNvPr id="3755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56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57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58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59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60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61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2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3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4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5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6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7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8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69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70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71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72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73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74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776" name="그룹 3775"/>
          <p:cNvGrpSpPr/>
          <p:nvPr/>
        </p:nvGrpSpPr>
        <p:grpSpPr>
          <a:xfrm>
            <a:off x="4535545" y="4556045"/>
            <a:ext cx="146395" cy="190881"/>
            <a:chOff x="4755220" y="4156290"/>
            <a:chExt cx="146395" cy="190881"/>
          </a:xfrm>
        </p:grpSpPr>
        <p:sp>
          <p:nvSpPr>
            <p:cNvPr id="3777" name="Oval 1294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78" name="Oval 1295"/>
            <p:cNvSpPr>
              <a:spLocks noChangeArrowheads="1"/>
            </p:cNvSpPr>
            <p:nvPr/>
          </p:nvSpPr>
          <p:spPr bwMode="auto">
            <a:xfrm>
              <a:off x="4835009" y="415629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79" name="Freeform 1296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80" name="Freeform 1297"/>
            <p:cNvSpPr>
              <a:spLocks/>
            </p:cNvSpPr>
            <p:nvPr/>
          </p:nvSpPr>
          <p:spPr bwMode="auto">
            <a:xfrm>
              <a:off x="4882188" y="4163220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81" name="Freeform 1298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82" name="Freeform 1299"/>
            <p:cNvSpPr>
              <a:spLocks/>
            </p:cNvSpPr>
            <p:nvPr/>
          </p:nvSpPr>
          <p:spPr bwMode="auto">
            <a:xfrm>
              <a:off x="4855823" y="4178969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83" name="Oval 1394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4" name="Oval 1395"/>
            <p:cNvSpPr>
              <a:spLocks noChangeArrowheads="1"/>
            </p:cNvSpPr>
            <p:nvPr/>
          </p:nvSpPr>
          <p:spPr bwMode="auto">
            <a:xfrm>
              <a:off x="4863455" y="4287324"/>
              <a:ext cx="20121" cy="176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5" name="Oval 1396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6" name="Oval 1397"/>
            <p:cNvSpPr>
              <a:spLocks noChangeArrowheads="1"/>
            </p:cNvSpPr>
            <p:nvPr/>
          </p:nvSpPr>
          <p:spPr bwMode="auto">
            <a:xfrm>
              <a:off x="4855130" y="4284174"/>
              <a:ext cx="26365" cy="2393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7" name="Oval 1398"/>
            <p:cNvSpPr>
              <a:spLocks noChangeArrowheads="1"/>
            </p:cNvSpPr>
            <p:nvPr/>
          </p:nvSpPr>
          <p:spPr bwMode="auto">
            <a:xfrm>
              <a:off x="4804481" y="4298034"/>
              <a:ext cx="25671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8" name="Oval 1399"/>
            <p:cNvSpPr>
              <a:spLocks noChangeArrowheads="1"/>
            </p:cNvSpPr>
            <p:nvPr/>
          </p:nvSpPr>
          <p:spPr bwMode="auto">
            <a:xfrm>
              <a:off x="4858599" y="4228737"/>
              <a:ext cx="26365" cy="226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89" name="Oval 1400"/>
            <p:cNvSpPr>
              <a:spLocks noChangeArrowheads="1"/>
            </p:cNvSpPr>
            <p:nvPr/>
          </p:nvSpPr>
          <p:spPr bwMode="auto">
            <a:xfrm>
              <a:off x="4755220" y="4301813"/>
              <a:ext cx="26365" cy="2393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90" name="Oval 1401"/>
            <p:cNvSpPr>
              <a:spLocks noChangeArrowheads="1"/>
            </p:cNvSpPr>
            <p:nvPr/>
          </p:nvSpPr>
          <p:spPr bwMode="auto">
            <a:xfrm>
              <a:off x="4829459" y="4323862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91" name="Oval 1447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92" name="Oval 1448"/>
            <p:cNvSpPr>
              <a:spLocks noChangeArrowheads="1"/>
            </p:cNvSpPr>
            <p:nvPr/>
          </p:nvSpPr>
          <p:spPr bwMode="auto">
            <a:xfrm>
              <a:off x="4772566" y="4220547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793" name="Freeform 1449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94" name="Freeform 1450"/>
            <p:cNvSpPr>
              <a:spLocks/>
            </p:cNvSpPr>
            <p:nvPr/>
          </p:nvSpPr>
          <p:spPr bwMode="auto">
            <a:xfrm>
              <a:off x="4818358" y="4226847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95" name="Freeform 1451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796" name="Freeform 1452"/>
            <p:cNvSpPr>
              <a:spLocks/>
            </p:cNvSpPr>
            <p:nvPr/>
          </p:nvSpPr>
          <p:spPr bwMode="auto">
            <a:xfrm>
              <a:off x="4792686" y="4242596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</p:grpSp>
      <p:grpSp>
        <p:nvGrpSpPr>
          <p:cNvPr id="3797" name="그룹 3796"/>
          <p:cNvGrpSpPr/>
          <p:nvPr/>
        </p:nvGrpSpPr>
        <p:grpSpPr>
          <a:xfrm>
            <a:off x="4234043" y="4743908"/>
            <a:ext cx="190326" cy="336728"/>
            <a:chOff x="5242355" y="4642340"/>
            <a:chExt cx="387081" cy="582644"/>
          </a:xfrm>
        </p:grpSpPr>
        <p:sp>
          <p:nvSpPr>
            <p:cNvPr id="3798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799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3921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22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00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3919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20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01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02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3917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18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03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3915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16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04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3913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14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05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3911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12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06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07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08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09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390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1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10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390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0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11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812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390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0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13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390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0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14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390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0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15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3899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00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16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17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18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19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389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9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20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389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9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21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22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23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24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389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9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25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389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9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26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27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28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829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388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9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30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388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8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31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3885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86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32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388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8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33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3881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82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34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35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36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37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38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39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40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41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42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43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44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45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46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47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48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3879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80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49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0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1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2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3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4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5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6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7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8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59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60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61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862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863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3877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78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64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3875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76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865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66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67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868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869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3873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74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870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3871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872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3923" name="그룹 3922"/>
          <p:cNvGrpSpPr/>
          <p:nvPr/>
        </p:nvGrpSpPr>
        <p:grpSpPr>
          <a:xfrm>
            <a:off x="4653882" y="4279831"/>
            <a:ext cx="194268" cy="286259"/>
            <a:chOff x="5242355" y="4642340"/>
            <a:chExt cx="387081" cy="582644"/>
          </a:xfrm>
        </p:grpSpPr>
        <p:sp>
          <p:nvSpPr>
            <p:cNvPr id="3924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25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404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4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26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4045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46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27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28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4043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44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29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4041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42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30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4039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40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31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4037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38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32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33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34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35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403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3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36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403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3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37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938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403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3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39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402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3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40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402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2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41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4025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26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42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43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44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45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402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2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46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402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2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47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48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49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50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401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2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51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401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1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52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53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54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955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401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1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56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401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1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57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4011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12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58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400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1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59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4007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08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60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1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2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3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4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5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6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7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8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69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70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71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72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73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74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4005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06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75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76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77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78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79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0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1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2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3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4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85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86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87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3988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3989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4003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04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90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4001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02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3991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92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93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3994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3995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3999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000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3996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3997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3998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grpSp>
        <p:nvGrpSpPr>
          <p:cNvPr id="4049" name="그룹 4048"/>
          <p:cNvGrpSpPr/>
          <p:nvPr/>
        </p:nvGrpSpPr>
        <p:grpSpPr>
          <a:xfrm>
            <a:off x="3864935" y="3531126"/>
            <a:ext cx="187422" cy="291055"/>
            <a:chOff x="5242355" y="4642340"/>
            <a:chExt cx="387081" cy="582644"/>
          </a:xfrm>
        </p:grpSpPr>
        <p:sp>
          <p:nvSpPr>
            <p:cNvPr id="4050" name="Freeform 1323"/>
            <p:cNvSpPr>
              <a:spLocks/>
            </p:cNvSpPr>
            <p:nvPr/>
          </p:nvSpPr>
          <p:spPr bwMode="auto">
            <a:xfrm>
              <a:off x="5290229" y="5168287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051" name="Group 1324"/>
            <p:cNvGrpSpPr>
              <a:grpSpLocks/>
            </p:cNvGrpSpPr>
            <p:nvPr/>
          </p:nvGrpSpPr>
          <p:grpSpPr bwMode="auto">
            <a:xfrm>
              <a:off x="5279128" y="5058042"/>
              <a:ext cx="26365" cy="23309"/>
              <a:chOff x="431" y="1979"/>
              <a:chExt cx="65" cy="67"/>
            </a:xfrm>
          </p:grpSpPr>
          <p:sp>
            <p:nvSpPr>
              <p:cNvPr id="417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7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52" name="Group 1330"/>
            <p:cNvGrpSpPr>
              <a:grpSpLocks/>
            </p:cNvGrpSpPr>
            <p:nvPr/>
          </p:nvGrpSpPr>
          <p:grpSpPr bwMode="auto">
            <a:xfrm>
              <a:off x="5260395" y="5201675"/>
              <a:ext cx="26365" cy="23309"/>
              <a:chOff x="431" y="1979"/>
              <a:chExt cx="65" cy="67"/>
            </a:xfrm>
          </p:grpSpPr>
          <p:sp>
            <p:nvSpPr>
              <p:cNvPr id="4171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72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53" name="Freeform 1336"/>
            <p:cNvSpPr>
              <a:spLocks/>
            </p:cNvSpPr>
            <p:nvPr/>
          </p:nvSpPr>
          <p:spPr bwMode="auto">
            <a:xfrm>
              <a:off x="5271496" y="4961026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054" name="Group 1337"/>
            <p:cNvGrpSpPr>
              <a:grpSpLocks/>
            </p:cNvGrpSpPr>
            <p:nvPr/>
          </p:nvGrpSpPr>
          <p:grpSpPr bwMode="auto">
            <a:xfrm>
              <a:off x="5260395" y="4850782"/>
              <a:ext cx="26365" cy="23309"/>
              <a:chOff x="431" y="1979"/>
              <a:chExt cx="65" cy="67"/>
            </a:xfrm>
          </p:grpSpPr>
          <p:sp>
            <p:nvSpPr>
              <p:cNvPr id="4169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70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55" name="Group 1343"/>
            <p:cNvGrpSpPr>
              <a:grpSpLocks/>
            </p:cNvGrpSpPr>
            <p:nvPr/>
          </p:nvGrpSpPr>
          <p:grpSpPr bwMode="auto">
            <a:xfrm>
              <a:off x="5242355" y="4994415"/>
              <a:ext cx="25671" cy="23309"/>
              <a:chOff x="431" y="1979"/>
              <a:chExt cx="65" cy="67"/>
            </a:xfrm>
          </p:grpSpPr>
          <p:sp>
            <p:nvSpPr>
              <p:cNvPr id="4167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68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56" name="Group 1458"/>
            <p:cNvGrpSpPr>
              <a:grpSpLocks/>
            </p:cNvGrpSpPr>
            <p:nvPr/>
          </p:nvGrpSpPr>
          <p:grpSpPr bwMode="auto">
            <a:xfrm>
              <a:off x="5279128" y="4731088"/>
              <a:ext cx="26365" cy="23939"/>
              <a:chOff x="431" y="1979"/>
              <a:chExt cx="65" cy="67"/>
            </a:xfrm>
          </p:grpSpPr>
          <p:sp>
            <p:nvSpPr>
              <p:cNvPr id="4165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66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57" name="Group 1461"/>
            <p:cNvGrpSpPr>
              <a:grpSpLocks/>
            </p:cNvGrpSpPr>
            <p:nvPr/>
          </p:nvGrpSpPr>
          <p:grpSpPr bwMode="auto">
            <a:xfrm>
              <a:off x="5242355" y="4667461"/>
              <a:ext cx="25671" cy="23939"/>
              <a:chOff x="431" y="1979"/>
              <a:chExt cx="65" cy="67"/>
            </a:xfrm>
          </p:grpSpPr>
          <p:sp>
            <p:nvSpPr>
              <p:cNvPr id="4163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64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58" name="Oval 1333"/>
            <p:cNvSpPr>
              <a:spLocks noChangeArrowheads="1"/>
            </p:cNvSpPr>
            <p:nvPr/>
          </p:nvSpPr>
          <p:spPr bwMode="auto">
            <a:xfrm>
              <a:off x="5256231" y="5075768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59" name="Oval 1335"/>
            <p:cNvSpPr>
              <a:spLocks noChangeArrowheads="1"/>
            </p:cNvSpPr>
            <p:nvPr/>
          </p:nvSpPr>
          <p:spPr bwMode="auto">
            <a:xfrm>
              <a:off x="5263169" y="5114196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60" name="Freeform 1336"/>
            <p:cNvSpPr>
              <a:spLocks/>
            </p:cNvSpPr>
            <p:nvPr/>
          </p:nvSpPr>
          <p:spPr bwMode="auto">
            <a:xfrm>
              <a:off x="5319368" y="5145064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061" name="Group 1337"/>
            <p:cNvGrpSpPr>
              <a:grpSpLocks/>
            </p:cNvGrpSpPr>
            <p:nvPr/>
          </p:nvGrpSpPr>
          <p:grpSpPr bwMode="auto">
            <a:xfrm>
              <a:off x="5308267" y="5034820"/>
              <a:ext cx="26365" cy="23309"/>
              <a:chOff x="431" y="1979"/>
              <a:chExt cx="65" cy="67"/>
            </a:xfrm>
          </p:grpSpPr>
          <p:sp>
            <p:nvSpPr>
              <p:cNvPr id="4161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62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62" name="Group 1343"/>
            <p:cNvGrpSpPr>
              <a:grpSpLocks/>
            </p:cNvGrpSpPr>
            <p:nvPr/>
          </p:nvGrpSpPr>
          <p:grpSpPr bwMode="auto">
            <a:xfrm>
              <a:off x="5290227" y="5178453"/>
              <a:ext cx="25671" cy="23309"/>
              <a:chOff x="431" y="1979"/>
              <a:chExt cx="65" cy="67"/>
            </a:xfrm>
          </p:grpSpPr>
          <p:sp>
            <p:nvSpPr>
              <p:cNvPr id="4159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60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63" name="Oval 1456"/>
            <p:cNvSpPr>
              <a:spLocks noChangeArrowheads="1"/>
            </p:cNvSpPr>
            <p:nvPr/>
          </p:nvSpPr>
          <p:spPr bwMode="auto">
            <a:xfrm>
              <a:off x="5274963" y="4956074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4064" name="Group 1458"/>
            <p:cNvGrpSpPr>
              <a:grpSpLocks/>
            </p:cNvGrpSpPr>
            <p:nvPr/>
          </p:nvGrpSpPr>
          <p:grpSpPr bwMode="auto">
            <a:xfrm>
              <a:off x="5327000" y="4915126"/>
              <a:ext cx="26365" cy="23939"/>
              <a:chOff x="431" y="1979"/>
              <a:chExt cx="65" cy="67"/>
            </a:xfrm>
          </p:grpSpPr>
          <p:sp>
            <p:nvSpPr>
              <p:cNvPr id="4157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58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65" name="Group 1461"/>
            <p:cNvGrpSpPr>
              <a:grpSpLocks/>
            </p:cNvGrpSpPr>
            <p:nvPr/>
          </p:nvGrpSpPr>
          <p:grpSpPr bwMode="auto">
            <a:xfrm>
              <a:off x="5290227" y="4851499"/>
              <a:ext cx="25671" cy="23939"/>
              <a:chOff x="431" y="1979"/>
              <a:chExt cx="65" cy="67"/>
            </a:xfrm>
          </p:grpSpPr>
          <p:sp>
            <p:nvSpPr>
              <p:cNvPr id="4155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56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66" name="Group 1477"/>
            <p:cNvGrpSpPr>
              <a:grpSpLocks/>
            </p:cNvGrpSpPr>
            <p:nvPr/>
          </p:nvGrpSpPr>
          <p:grpSpPr bwMode="auto">
            <a:xfrm>
              <a:off x="5258313" y="5019508"/>
              <a:ext cx="26365" cy="23939"/>
              <a:chOff x="431" y="1979"/>
              <a:chExt cx="65" cy="67"/>
            </a:xfrm>
          </p:grpSpPr>
          <p:sp>
            <p:nvSpPr>
              <p:cNvPr id="4153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54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67" name="Group 1227"/>
            <p:cNvGrpSpPr>
              <a:grpSpLocks/>
            </p:cNvGrpSpPr>
            <p:nvPr/>
          </p:nvGrpSpPr>
          <p:grpSpPr bwMode="auto">
            <a:xfrm>
              <a:off x="5340790" y="5167734"/>
              <a:ext cx="26365" cy="23309"/>
              <a:chOff x="431" y="1979"/>
              <a:chExt cx="65" cy="67"/>
            </a:xfrm>
          </p:grpSpPr>
          <p:sp>
            <p:nvSpPr>
              <p:cNvPr id="4151" name="Oval 122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52" name="Oval 12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68" name="Oval 1320"/>
            <p:cNvSpPr>
              <a:spLocks noChangeArrowheads="1"/>
            </p:cNvSpPr>
            <p:nvPr/>
          </p:nvSpPr>
          <p:spPr bwMode="auto">
            <a:xfrm>
              <a:off x="5389356" y="507386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69" name="Oval 1322"/>
            <p:cNvSpPr>
              <a:spLocks noChangeArrowheads="1"/>
            </p:cNvSpPr>
            <p:nvPr/>
          </p:nvSpPr>
          <p:spPr bwMode="auto">
            <a:xfrm>
              <a:off x="5395601" y="5112297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70" name="Freeform 1323"/>
            <p:cNvSpPr>
              <a:spLocks/>
            </p:cNvSpPr>
            <p:nvPr/>
          </p:nvSpPr>
          <p:spPr bwMode="auto">
            <a:xfrm>
              <a:off x="5452494" y="5143166"/>
              <a:ext cx="19427" cy="1637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071" name="Group 1324"/>
            <p:cNvGrpSpPr>
              <a:grpSpLocks/>
            </p:cNvGrpSpPr>
            <p:nvPr/>
          </p:nvGrpSpPr>
          <p:grpSpPr bwMode="auto">
            <a:xfrm>
              <a:off x="5441393" y="5032921"/>
              <a:ext cx="26365" cy="23309"/>
              <a:chOff x="431" y="1979"/>
              <a:chExt cx="65" cy="67"/>
            </a:xfrm>
          </p:grpSpPr>
          <p:sp>
            <p:nvSpPr>
              <p:cNvPr id="4149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50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72" name="Group 1330"/>
            <p:cNvGrpSpPr>
              <a:grpSpLocks/>
            </p:cNvGrpSpPr>
            <p:nvPr/>
          </p:nvGrpSpPr>
          <p:grpSpPr bwMode="auto">
            <a:xfrm>
              <a:off x="5422660" y="5176554"/>
              <a:ext cx="26365" cy="23309"/>
              <a:chOff x="431" y="1979"/>
              <a:chExt cx="65" cy="67"/>
            </a:xfrm>
          </p:grpSpPr>
          <p:sp>
            <p:nvSpPr>
              <p:cNvPr id="4147" name="Oval 133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48" name="Oval 13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73" name="Oval 1333"/>
            <p:cNvSpPr>
              <a:spLocks noChangeArrowheads="1"/>
            </p:cNvSpPr>
            <p:nvPr/>
          </p:nvSpPr>
          <p:spPr bwMode="auto">
            <a:xfrm>
              <a:off x="5370624" y="4866609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74" name="Oval 1335"/>
            <p:cNvSpPr>
              <a:spLocks noChangeArrowheads="1"/>
            </p:cNvSpPr>
            <p:nvPr/>
          </p:nvSpPr>
          <p:spPr bwMode="auto">
            <a:xfrm>
              <a:off x="5377562" y="490503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75" name="Freeform 1336"/>
            <p:cNvSpPr>
              <a:spLocks/>
            </p:cNvSpPr>
            <p:nvPr/>
          </p:nvSpPr>
          <p:spPr bwMode="auto">
            <a:xfrm>
              <a:off x="5433761" y="4935905"/>
              <a:ext cx="18733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0"/>
                  </a:moveTo>
                  <a:cubicBezTo>
                    <a:pt x="29" y="1"/>
                    <a:pt x="15" y="0"/>
                    <a:pt x="7" y="8"/>
                  </a:cubicBezTo>
                  <a:cubicBezTo>
                    <a:pt x="0" y="16"/>
                    <a:pt x="0" y="30"/>
                    <a:pt x="9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3"/>
                    <a:pt x="47" y="19"/>
                    <a:pt x="38" y="10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076" name="Group 1337"/>
            <p:cNvGrpSpPr>
              <a:grpSpLocks/>
            </p:cNvGrpSpPr>
            <p:nvPr/>
          </p:nvGrpSpPr>
          <p:grpSpPr bwMode="auto">
            <a:xfrm>
              <a:off x="5422660" y="4825661"/>
              <a:ext cx="26365" cy="23309"/>
              <a:chOff x="431" y="1979"/>
              <a:chExt cx="65" cy="67"/>
            </a:xfrm>
          </p:grpSpPr>
          <p:sp>
            <p:nvSpPr>
              <p:cNvPr id="4145" name="Oval 133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46" name="Oval 133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77" name="Group 1343"/>
            <p:cNvGrpSpPr>
              <a:grpSpLocks/>
            </p:cNvGrpSpPr>
            <p:nvPr/>
          </p:nvGrpSpPr>
          <p:grpSpPr bwMode="auto">
            <a:xfrm>
              <a:off x="5404620" y="4969294"/>
              <a:ext cx="25671" cy="23309"/>
              <a:chOff x="431" y="1979"/>
              <a:chExt cx="65" cy="67"/>
            </a:xfrm>
          </p:grpSpPr>
          <p:sp>
            <p:nvSpPr>
              <p:cNvPr id="4143" name="Oval 1344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44" name="Oval 134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78" name="Oval 1380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79" name="Oval 1381"/>
            <p:cNvSpPr>
              <a:spLocks noChangeArrowheads="1"/>
            </p:cNvSpPr>
            <p:nvPr/>
          </p:nvSpPr>
          <p:spPr bwMode="auto">
            <a:xfrm>
              <a:off x="5372706" y="5137933"/>
              <a:ext cx="26365" cy="233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80" name="Oval 1456"/>
            <p:cNvSpPr>
              <a:spLocks noChangeArrowheads="1"/>
            </p:cNvSpPr>
            <p:nvPr/>
          </p:nvSpPr>
          <p:spPr bwMode="auto">
            <a:xfrm>
              <a:off x="5389356" y="4746915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4081" name="Group 1458"/>
            <p:cNvGrpSpPr>
              <a:grpSpLocks/>
            </p:cNvGrpSpPr>
            <p:nvPr/>
          </p:nvGrpSpPr>
          <p:grpSpPr bwMode="auto">
            <a:xfrm>
              <a:off x="5441393" y="4705967"/>
              <a:ext cx="26365" cy="23939"/>
              <a:chOff x="431" y="1979"/>
              <a:chExt cx="65" cy="67"/>
            </a:xfrm>
          </p:grpSpPr>
          <p:sp>
            <p:nvSpPr>
              <p:cNvPr id="4141" name="Oval 145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42" name="Oval 146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82" name="Group 1461"/>
            <p:cNvGrpSpPr>
              <a:grpSpLocks/>
            </p:cNvGrpSpPr>
            <p:nvPr/>
          </p:nvGrpSpPr>
          <p:grpSpPr bwMode="auto">
            <a:xfrm>
              <a:off x="5404620" y="4642340"/>
              <a:ext cx="25671" cy="23939"/>
              <a:chOff x="431" y="1979"/>
              <a:chExt cx="65" cy="67"/>
            </a:xfrm>
          </p:grpSpPr>
          <p:sp>
            <p:nvSpPr>
              <p:cNvPr id="4139" name="Oval 14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40" name="Oval 146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83" name="Group 1477"/>
            <p:cNvGrpSpPr>
              <a:grpSpLocks/>
            </p:cNvGrpSpPr>
            <p:nvPr/>
          </p:nvGrpSpPr>
          <p:grpSpPr bwMode="auto">
            <a:xfrm>
              <a:off x="5372706" y="4810349"/>
              <a:ext cx="26365" cy="23939"/>
              <a:chOff x="431" y="1979"/>
              <a:chExt cx="65" cy="67"/>
            </a:xfrm>
          </p:grpSpPr>
          <p:sp>
            <p:nvSpPr>
              <p:cNvPr id="4137" name="Oval 1478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38" name="Oval 147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84" name="Group 1324"/>
            <p:cNvGrpSpPr>
              <a:grpSpLocks/>
            </p:cNvGrpSpPr>
            <p:nvPr/>
          </p:nvGrpSpPr>
          <p:grpSpPr bwMode="auto">
            <a:xfrm>
              <a:off x="5550196" y="5172066"/>
              <a:ext cx="26365" cy="23309"/>
              <a:chOff x="431" y="1979"/>
              <a:chExt cx="65" cy="67"/>
            </a:xfrm>
          </p:grpSpPr>
          <p:sp>
            <p:nvSpPr>
              <p:cNvPr id="4135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36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085" name="Group 1324"/>
            <p:cNvGrpSpPr>
              <a:grpSpLocks/>
            </p:cNvGrpSpPr>
            <p:nvPr/>
          </p:nvGrpSpPr>
          <p:grpSpPr bwMode="auto">
            <a:xfrm>
              <a:off x="5550196" y="5051427"/>
              <a:ext cx="26365" cy="23309"/>
              <a:chOff x="431" y="1979"/>
              <a:chExt cx="65" cy="67"/>
            </a:xfrm>
          </p:grpSpPr>
          <p:sp>
            <p:nvSpPr>
              <p:cNvPr id="4133" name="Oval 132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34" name="Oval 132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086" name="Oval 1237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87" name="Oval 1238"/>
            <p:cNvSpPr>
              <a:spLocks noChangeArrowheads="1"/>
            </p:cNvSpPr>
            <p:nvPr/>
          </p:nvSpPr>
          <p:spPr bwMode="auto">
            <a:xfrm>
              <a:off x="5462921" y="4872200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88" name="Oval 1239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89" name="Oval 1240"/>
            <p:cNvSpPr>
              <a:spLocks noChangeArrowheads="1"/>
            </p:cNvSpPr>
            <p:nvPr/>
          </p:nvSpPr>
          <p:spPr bwMode="auto">
            <a:xfrm>
              <a:off x="5389376" y="4952206"/>
              <a:ext cx="15958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0" name="Oval 1243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1" name="Oval 1244"/>
            <p:cNvSpPr>
              <a:spLocks noChangeArrowheads="1"/>
            </p:cNvSpPr>
            <p:nvPr/>
          </p:nvSpPr>
          <p:spPr bwMode="auto">
            <a:xfrm>
              <a:off x="5616254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2" name="Oval 1245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3" name="Oval 1246"/>
            <p:cNvSpPr>
              <a:spLocks noChangeArrowheads="1"/>
            </p:cNvSpPr>
            <p:nvPr/>
          </p:nvSpPr>
          <p:spPr bwMode="auto">
            <a:xfrm>
              <a:off x="5612091" y="4834402"/>
              <a:ext cx="17345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4" name="Oval 1249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5" name="Oval 1250"/>
            <p:cNvSpPr>
              <a:spLocks noChangeArrowheads="1"/>
            </p:cNvSpPr>
            <p:nvPr/>
          </p:nvSpPr>
          <p:spPr bwMode="auto">
            <a:xfrm>
              <a:off x="5396315" y="4991264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096" name="Freeform 1251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097" name="Freeform 1252"/>
            <p:cNvSpPr>
              <a:spLocks/>
            </p:cNvSpPr>
            <p:nvPr/>
          </p:nvSpPr>
          <p:spPr bwMode="auto">
            <a:xfrm>
              <a:off x="5443494" y="4997564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098" name="Freeform 1255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099" name="Freeform 1256"/>
            <p:cNvSpPr>
              <a:spLocks/>
            </p:cNvSpPr>
            <p:nvPr/>
          </p:nvSpPr>
          <p:spPr bwMode="auto">
            <a:xfrm>
              <a:off x="5416435" y="5013313"/>
              <a:ext cx="20121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100" name="Group 1264"/>
            <p:cNvGrpSpPr>
              <a:grpSpLocks/>
            </p:cNvGrpSpPr>
            <p:nvPr/>
          </p:nvGrpSpPr>
          <p:grpSpPr bwMode="auto">
            <a:xfrm>
              <a:off x="5511488" y="4903699"/>
              <a:ext cx="26365" cy="23939"/>
              <a:chOff x="431" y="1979"/>
              <a:chExt cx="65" cy="67"/>
            </a:xfrm>
          </p:grpSpPr>
          <p:sp>
            <p:nvSpPr>
              <p:cNvPr id="4131" name="Oval 12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32" name="Oval 12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101" name="Oval 1346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2" name="Oval 1347"/>
            <p:cNvSpPr>
              <a:spLocks noChangeArrowheads="1"/>
            </p:cNvSpPr>
            <p:nvPr/>
          </p:nvSpPr>
          <p:spPr bwMode="auto">
            <a:xfrm>
              <a:off x="5518426" y="4920078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3" name="Oval 1348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4" name="Oval 1349"/>
            <p:cNvSpPr>
              <a:spLocks noChangeArrowheads="1"/>
            </p:cNvSpPr>
            <p:nvPr/>
          </p:nvSpPr>
          <p:spPr bwMode="auto">
            <a:xfrm>
              <a:off x="5444882" y="5000084"/>
              <a:ext cx="15958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5" name="Oval 1350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6" name="Oval 1351"/>
            <p:cNvSpPr>
              <a:spLocks noChangeArrowheads="1"/>
            </p:cNvSpPr>
            <p:nvPr/>
          </p:nvSpPr>
          <p:spPr bwMode="auto">
            <a:xfrm>
              <a:off x="5498305" y="4860861"/>
              <a:ext cx="12489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7" name="Oval 1352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8" name="Oval 1353"/>
            <p:cNvSpPr>
              <a:spLocks noChangeArrowheads="1"/>
            </p:cNvSpPr>
            <p:nvPr/>
          </p:nvSpPr>
          <p:spPr bwMode="auto">
            <a:xfrm>
              <a:off x="5427536" y="4936457"/>
              <a:ext cx="1665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09" name="Oval 1354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10" name="Oval 1355"/>
            <p:cNvSpPr>
              <a:spLocks noChangeArrowheads="1"/>
            </p:cNvSpPr>
            <p:nvPr/>
          </p:nvSpPr>
          <p:spPr bwMode="auto">
            <a:xfrm>
              <a:off x="5517732" y="4984965"/>
              <a:ext cx="17345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11" name="Freeform 1356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2" y="82"/>
                    <a:pt x="27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1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112" name="Freeform 1357"/>
            <p:cNvSpPr>
              <a:spLocks/>
            </p:cNvSpPr>
            <p:nvPr/>
          </p:nvSpPr>
          <p:spPr bwMode="auto">
            <a:xfrm>
              <a:off x="5564911" y="4991264"/>
              <a:ext cx="19427" cy="1700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6"/>
                    <a:pt x="1" y="31"/>
                    <a:pt x="10" y="40"/>
                  </a:cubicBezTo>
                  <a:cubicBezTo>
                    <a:pt x="19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113" name="Freeform 1358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0 w 134"/>
                <a:gd name="T1" fmla="*/ 0 h 135"/>
                <a:gd name="T2" fmla="*/ 0 w 134"/>
                <a:gd name="T3" fmla="*/ 0 h 135"/>
                <a:gd name="T4" fmla="*/ 0 w 134"/>
                <a:gd name="T5" fmla="*/ 0 h 135"/>
                <a:gd name="T6" fmla="*/ 0 w 134"/>
                <a:gd name="T7" fmla="*/ 0 h 135"/>
                <a:gd name="T8" fmla="*/ 0 w 13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35"/>
                <a:gd name="T17" fmla="*/ 134 w 134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35">
                  <a:moveTo>
                    <a:pt x="107" y="28"/>
                  </a:moveTo>
                  <a:cubicBezTo>
                    <a:pt x="82" y="3"/>
                    <a:pt x="44" y="0"/>
                    <a:pt x="22" y="22"/>
                  </a:cubicBezTo>
                  <a:cubicBezTo>
                    <a:pt x="0" y="44"/>
                    <a:pt x="3" y="82"/>
                    <a:pt x="28" y="107"/>
                  </a:cubicBezTo>
                  <a:cubicBezTo>
                    <a:pt x="52" y="132"/>
                    <a:pt x="90" y="135"/>
                    <a:pt x="112" y="113"/>
                  </a:cubicBezTo>
                  <a:cubicBezTo>
                    <a:pt x="134" y="91"/>
                    <a:pt x="132" y="53"/>
                    <a:pt x="107" y="28"/>
                  </a:cubicBezTo>
                </a:path>
              </a:pathLst>
            </a:cu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900"/>
            </a:p>
          </p:txBody>
        </p:sp>
        <p:sp>
          <p:nvSpPr>
            <p:cNvPr id="4114" name="Freeform 1359"/>
            <p:cNvSpPr>
              <a:spLocks/>
            </p:cNvSpPr>
            <p:nvPr/>
          </p:nvSpPr>
          <p:spPr bwMode="auto">
            <a:xfrm>
              <a:off x="5538546" y="5007013"/>
              <a:ext cx="19427" cy="17639"/>
            </a:xfrm>
            <a:custGeom>
              <a:avLst/>
              <a:gdLst>
                <a:gd name="T0" fmla="*/ 1 w 48"/>
                <a:gd name="T1" fmla="*/ 1 h 50"/>
                <a:gd name="T2" fmla="*/ 1 w 48"/>
                <a:gd name="T3" fmla="*/ 1 h 50"/>
                <a:gd name="T4" fmla="*/ 1 w 48"/>
                <a:gd name="T5" fmla="*/ 1 h 50"/>
                <a:gd name="T6" fmla="*/ 1 w 48"/>
                <a:gd name="T7" fmla="*/ 1 h 50"/>
                <a:gd name="T8" fmla="*/ 1 w 48"/>
                <a:gd name="T9" fmla="*/ 1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0"/>
                <a:gd name="T17" fmla="*/ 48 w 48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0">
                  <a:moveTo>
                    <a:pt x="38" y="11"/>
                  </a:moveTo>
                  <a:cubicBezTo>
                    <a:pt x="29" y="1"/>
                    <a:pt x="16" y="0"/>
                    <a:pt x="8" y="8"/>
                  </a:cubicBezTo>
                  <a:cubicBezTo>
                    <a:pt x="0" y="17"/>
                    <a:pt x="1" y="31"/>
                    <a:pt x="10" y="40"/>
                  </a:cubicBezTo>
                  <a:cubicBezTo>
                    <a:pt x="18" y="49"/>
                    <a:pt x="32" y="50"/>
                    <a:pt x="40" y="42"/>
                  </a:cubicBezTo>
                  <a:cubicBezTo>
                    <a:pt x="48" y="34"/>
                    <a:pt x="47" y="20"/>
                    <a:pt x="38" y="11"/>
                  </a:cubicBezTo>
                </a:path>
              </a:pathLst>
            </a:cu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900"/>
            </a:p>
          </p:txBody>
        </p:sp>
        <p:grpSp>
          <p:nvGrpSpPr>
            <p:cNvPr id="4115" name="Group 1360"/>
            <p:cNvGrpSpPr>
              <a:grpSpLocks/>
            </p:cNvGrpSpPr>
            <p:nvPr/>
          </p:nvGrpSpPr>
          <p:grpSpPr bwMode="auto">
            <a:xfrm>
              <a:off x="5566993" y="4951576"/>
              <a:ext cx="26365" cy="23309"/>
              <a:chOff x="431" y="1979"/>
              <a:chExt cx="65" cy="67"/>
            </a:xfrm>
          </p:grpSpPr>
          <p:sp>
            <p:nvSpPr>
              <p:cNvPr id="4129" name="Oval 1361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30" name="Oval 136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116" name="Group 1464"/>
            <p:cNvGrpSpPr>
              <a:grpSpLocks/>
            </p:cNvGrpSpPr>
            <p:nvPr/>
          </p:nvGrpSpPr>
          <p:grpSpPr bwMode="auto">
            <a:xfrm>
              <a:off x="5481654" y="4777075"/>
              <a:ext cx="26365" cy="23309"/>
              <a:chOff x="431" y="1979"/>
              <a:chExt cx="65" cy="67"/>
            </a:xfrm>
          </p:grpSpPr>
          <p:sp>
            <p:nvSpPr>
              <p:cNvPr id="4127" name="Oval 1465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28" name="Oval 1466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sp>
          <p:nvSpPr>
            <p:cNvPr id="4117" name="Oval 1524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18" name="Oval 1525"/>
            <p:cNvSpPr>
              <a:spLocks noChangeArrowheads="1"/>
            </p:cNvSpPr>
            <p:nvPr/>
          </p:nvSpPr>
          <p:spPr bwMode="auto">
            <a:xfrm>
              <a:off x="5542016" y="4812983"/>
              <a:ext cx="13182" cy="1637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19" name="Oval 1526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solidFill>
              <a:srgbClr val="4D4D4D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sp>
          <p:nvSpPr>
            <p:cNvPr id="4120" name="Oval 1527"/>
            <p:cNvSpPr>
              <a:spLocks noChangeArrowheads="1"/>
            </p:cNvSpPr>
            <p:nvPr/>
          </p:nvSpPr>
          <p:spPr bwMode="auto">
            <a:xfrm>
              <a:off x="5537853" y="4834402"/>
              <a:ext cx="16652" cy="17009"/>
            </a:xfrm>
            <a:prstGeom prst="ellips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 sz="800"/>
            </a:p>
          </p:txBody>
        </p:sp>
        <p:grpSp>
          <p:nvGrpSpPr>
            <p:cNvPr id="4121" name="Group 1528"/>
            <p:cNvGrpSpPr>
              <a:grpSpLocks/>
            </p:cNvGrpSpPr>
            <p:nvPr/>
          </p:nvGrpSpPr>
          <p:grpSpPr bwMode="auto">
            <a:xfrm>
              <a:off x="5407416" y="4777075"/>
              <a:ext cx="26365" cy="23309"/>
              <a:chOff x="431" y="1979"/>
              <a:chExt cx="65" cy="67"/>
            </a:xfrm>
          </p:grpSpPr>
          <p:sp>
            <p:nvSpPr>
              <p:cNvPr id="4125" name="Oval 1529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26" name="Oval 1530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  <p:grpSp>
          <p:nvGrpSpPr>
            <p:cNvPr id="4122" name="Group 1531"/>
            <p:cNvGrpSpPr>
              <a:grpSpLocks/>
            </p:cNvGrpSpPr>
            <p:nvPr/>
          </p:nvGrpSpPr>
          <p:grpSpPr bwMode="auto">
            <a:xfrm>
              <a:off x="5462921" y="4824323"/>
              <a:ext cx="27059" cy="23939"/>
              <a:chOff x="431" y="1979"/>
              <a:chExt cx="65" cy="67"/>
            </a:xfrm>
          </p:grpSpPr>
          <p:sp>
            <p:nvSpPr>
              <p:cNvPr id="4123" name="Oval 1532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solidFill>
                <a:srgbClr val="4D4D4D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  <p:sp>
            <p:nvSpPr>
              <p:cNvPr id="4124" name="Oval 1533"/>
              <p:cNvSpPr>
                <a:spLocks noChangeArrowheads="1"/>
              </p:cNvSpPr>
              <p:nvPr/>
            </p:nvSpPr>
            <p:spPr bwMode="auto">
              <a:xfrm>
                <a:off x="431" y="1979"/>
                <a:ext cx="65" cy="67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 sz="800"/>
              </a:p>
            </p:txBody>
          </p:sp>
        </p:grpSp>
      </p:grpSp>
      <p:sp>
        <p:nvSpPr>
          <p:cNvPr id="4175" name="자유형 4174"/>
          <p:cNvSpPr/>
          <p:nvPr/>
        </p:nvSpPr>
        <p:spPr>
          <a:xfrm>
            <a:off x="4874557" y="4182815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6" name="자유형 4175"/>
          <p:cNvSpPr/>
          <p:nvPr/>
        </p:nvSpPr>
        <p:spPr>
          <a:xfrm>
            <a:off x="3875249" y="3677339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77" name="자유형 4176"/>
          <p:cNvSpPr/>
          <p:nvPr/>
        </p:nvSpPr>
        <p:spPr>
          <a:xfrm>
            <a:off x="4609507" y="4080689"/>
            <a:ext cx="89392" cy="102126"/>
          </a:xfrm>
          <a:custGeom>
            <a:avLst/>
            <a:gdLst>
              <a:gd name="connsiteX0" fmla="*/ 0 w 228600"/>
              <a:gd name="connsiteY0" fmla="*/ 6849 h 372609"/>
              <a:gd name="connsiteX1" fmla="*/ 91440 w 228600"/>
              <a:gd name="connsiteY1" fmla="*/ 372609 h 372609"/>
              <a:gd name="connsiteX2" fmla="*/ 91440 w 228600"/>
              <a:gd name="connsiteY2" fmla="*/ 235449 h 372609"/>
              <a:gd name="connsiteX3" fmla="*/ 152400 w 228600"/>
              <a:gd name="connsiteY3" fmla="*/ 204969 h 372609"/>
              <a:gd name="connsiteX4" fmla="*/ 190500 w 228600"/>
              <a:gd name="connsiteY4" fmla="*/ 174489 h 372609"/>
              <a:gd name="connsiteX5" fmla="*/ 205740 w 228600"/>
              <a:gd name="connsiteY5" fmla="*/ 151629 h 372609"/>
              <a:gd name="connsiteX6" fmla="*/ 228600 w 228600"/>
              <a:gd name="connsiteY6" fmla="*/ 128769 h 372609"/>
              <a:gd name="connsiteX7" fmla="*/ 205740 w 228600"/>
              <a:gd name="connsiteY7" fmla="*/ 113529 h 372609"/>
              <a:gd name="connsiteX8" fmla="*/ 152400 w 228600"/>
              <a:gd name="connsiteY8" fmla="*/ 105909 h 372609"/>
              <a:gd name="connsiteX9" fmla="*/ 83820 w 228600"/>
              <a:gd name="connsiteY9" fmla="*/ 90669 h 372609"/>
              <a:gd name="connsiteX10" fmla="*/ 83820 w 228600"/>
              <a:gd name="connsiteY10" fmla="*/ 90669 h 372609"/>
              <a:gd name="connsiteX11" fmla="*/ 0 w 228600"/>
              <a:gd name="connsiteY11" fmla="*/ 6849 h 37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8600" h="372609">
                <a:moveTo>
                  <a:pt x="0" y="6849"/>
                </a:moveTo>
                <a:lnTo>
                  <a:pt x="91440" y="372609"/>
                </a:lnTo>
                <a:lnTo>
                  <a:pt x="91440" y="235449"/>
                </a:lnTo>
                <a:cubicBezTo>
                  <a:pt x="111760" y="225289"/>
                  <a:pt x="133788" y="217997"/>
                  <a:pt x="152400" y="204969"/>
                </a:cubicBezTo>
                <a:cubicBezTo>
                  <a:pt x="215067" y="161102"/>
                  <a:pt x="121263" y="197568"/>
                  <a:pt x="190500" y="174489"/>
                </a:cubicBezTo>
                <a:cubicBezTo>
                  <a:pt x="195580" y="166869"/>
                  <a:pt x="199877" y="158664"/>
                  <a:pt x="205740" y="151629"/>
                </a:cubicBezTo>
                <a:cubicBezTo>
                  <a:pt x="212639" y="143350"/>
                  <a:pt x="228600" y="139545"/>
                  <a:pt x="228600" y="128769"/>
                </a:cubicBezTo>
                <a:cubicBezTo>
                  <a:pt x="228600" y="119611"/>
                  <a:pt x="214512" y="116161"/>
                  <a:pt x="205740" y="113529"/>
                </a:cubicBezTo>
                <a:cubicBezTo>
                  <a:pt x="188537" y="108368"/>
                  <a:pt x="170180" y="108449"/>
                  <a:pt x="152400" y="105909"/>
                </a:cubicBezTo>
                <a:cubicBezTo>
                  <a:pt x="99451" y="88259"/>
                  <a:pt x="122744" y="90669"/>
                  <a:pt x="83820" y="90669"/>
                </a:cubicBezTo>
                <a:lnTo>
                  <a:pt x="83820" y="90669"/>
                </a:lnTo>
                <a:cubicBezTo>
                  <a:pt x="27223" y="9816"/>
                  <a:pt x="44346" y="-13262"/>
                  <a:pt x="0" y="6849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8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1944 L 0.00208 0.05903 L 0.00416 -0.11944 L 0.00642 0.05903 L 0.0085 -0.11944 L 0.01059 0.05903 L 0.01284 -0.11944 L 0.01475 0.05903 L 0.01701 -0.11944 L 0.01927 0.05903 L 0.02118 -0.11944 L 0.02343 0.05903 L 0.02552 -0.11944 L 0.0276 0.05903 L 0.02986 -0.11944 L 0.03194 0.05903 L 0.0342 -0.11944 " pathEditMode="relative" rAng="0" ptsTypes="FFFFFFFFFFFFFFFFF">
                                      <p:cBhvr>
                                        <p:cTn id="22" dur="20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891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-0.00035 0.06042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0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2 -0.10556 L -0.01684 0.08333 L -0.01545 -0.10556 L -0.01423 0.08333 L -0.01267 -0.10556 L -0.01111 0.08333 L -0.00972 -0.10556 L -0.00815 0.08333 L -0.00659 -0.10556 L -0.00503 0.08333 L -0.00347 -0.10556 L -0.00225 0.08333 L -0.00069 -0.10556 L 0.00087 0.08333 L 0.00226 -0.10556 L 0.00382 0.08333 L 0.00539 -0.10556 " pathEditMode="relative" rAng="0" ptsTypes="FFFFFFFFFFFFFFFFF">
                                      <p:cBhvr>
                                        <p:cTn id="26" dur="25000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94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7755 L 0.00469 0.03796 L 0.00278 -0.07755 L 0.00069 0.03796 L -0.00121 -0.07755 L -0.00312 0.03796 L -0.00521 -0.07755 L -0.00694 0.03796 L -0.00903 -0.07755 L -0.01111 0.03796 L -0.01285 -0.07755 L -0.01493 0.03796 L -0.01684 -0.07755 L -0.01875 0.03796 L -0.02083 -0.07755 L -0.02274 0.03796 L -0.02465 -0.07755 " pathEditMode="relative" rAng="0" ptsTypes="FFFFFFFFFFFFFFFFF">
                                      <p:cBhvr>
                                        <p:cTn id="28" dur="10000" fill="hold"/>
                                        <p:tgtEl>
                                          <p:spTgt spid="1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576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618 L 0.00573 0.05695 L 0.00382 -0.0618 L 0.00174 0.05695 L -0.00017 -0.0618 L -0.00208 0.05695 L -0.00417 -0.0618 L -0.0059 0.05695 L -0.00799 -0.0618 L -0.01007 0.05695 L -0.01181 -0.0618 L -0.01389 0.05695 L -0.0158 -0.0618 L -0.01771 0.05695 L -0.01979 -0.0618 L -0.0217 0.05695 L -0.02361 -0.0618 " pathEditMode="relative" rAng="0" ptsTypes="FFFFFFFFFFFFFFFFF">
                                      <p:cBhvr>
                                        <p:cTn id="30" dur="10000" fill="hold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5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4375 L -0.02048 0.06436 L -0.02257 -0.04375 L -0.02482 0.06436 L -0.02691 -0.04375 L -0.02899 0.06436 L -0.03125 -0.04375 L -0.03316 0.06436 L -0.03541 -0.04375 L -0.03767 0.06436 L -0.03958 -0.04375 L -0.04184 0.06436 L -0.04392 -0.04375 L -0.046 0.06436 L -0.04826 -0.04375 L -0.05034 0.06436 L -0.05225 -0.04375 " pathEditMode="relative" rAng="0" ptsTypes="FFFFFFFFFFFFFFFFF">
                                      <p:cBhvr>
                                        <p:cTn id="32" dur="10000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" y="53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9 -0.08241 L -0.00938 0.01667 L -0.00816 -0.08241 L -0.00695 0.01667 L -0.00573 -0.08241 L -0.00452 0.01667 L -0.00313 -0.08241 L -0.00191 0.01667 L -0.0007 -0.08241 L 0.00052 0.01667 L 0.00173 -0.08241 L 0.00312 0.01667 L 0.00434 -0.08241 L 0.00555 0.01667 L 0.00677 -0.08241 L 0.00798 0.01667 L 0.00937 -0.08241 " pathEditMode="relative" rAng="0" ptsTypes="FFFFFFFFFFFFFFFFF">
                                      <p:cBhvr>
                                        <p:cTn id="34" dur="250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49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4 -0.06181 L -0.01371 0.0537 L -0.01423 -0.06181 L -0.01493 0.0537 L -0.01562 -0.06181 L -0.01632 0.0537 L -0.01701 -0.06181 L -0.01771 0.0537 L -0.0184 -0.06181 L -0.01909 0.0537 L -0.01962 -0.06181 L -0.02031 0.0537 L -0.021 -0.06181 L -0.0217 0.0537 L -0.02239 -0.06181 L -0.02309 0.0537 L -0.02361 -0.06181 " pathEditMode="relative" rAng="0" ptsTypes="FFFFFFFFFFFFFFFFF">
                                      <p:cBhvr>
                                        <p:cTn id="36" dur="200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57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85 -0.07755 L -0.01371 0.03796 L -0.01423 -0.07755 L -0.01493 0.03796 L -0.01562 -0.07755 L -0.01632 0.03796 L -0.01701 -0.07755 L -0.01771 0.03796 L -0.0184 -0.07755 L -0.0191 0.03796 L -0.01962 -0.07755 L -0.02031 0.03796 L -0.02101 -0.07755 L -0.0217 0.03796 L -0.02239 -0.07755 L -0.02309 0.03796 L -0.02361 -0.07755 " pathEditMode="relative" rAng="0" ptsTypes="FFFFFFFFFFFFFFFFF">
                                      <p:cBhvr>
                                        <p:cTn id="38" dur="20000" fill="hold"/>
                                        <p:tgtEl>
                                          <p:spTgt spid="2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57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4.07407E-6 C 0.00139 0.00231 0.00208 0.00486 0.0026 0.00763 C 0.0033 0.01713 0.00382 0.02847 0.0066 0.0375 C 0.00712 0.04166 0.00712 0.04606 0.00798 0.05023 C 0.00885 0.05648 0.01007 0.06203 0.01094 0.06805 C 0.01146 0.09051 0.0118 0.08888 0.01094 0.11574 C 0.01094 0.11875 0.00851 0.1243 0.00851 0.12476 C 0.00833 0.14074 0.0066 0.15763 0.00903 0.17407 C 0.00851 0.18032 0.00798 0.19027 0.0026 0.19421 C 0.00208 0.19583 0.00104 0.1993 0.00104 0.19953 C 0.00017 0.20625 -0.00052 0.21041 0.00104 0.21944 C 0.00139 0.22083 0.00416 0.22152 0.00416 0.22176 C 0.00538 0.22361 0.00677 0.22314 0.00764 0.22546 C 0.00798 0.22662 0.00851 0.2287 0.00851 0.22893 C 0.00781 0.23611 0.00677 0.23819 0.01406 0.23958 C 0.01597 0.24583 0.01441 0.24838 0.02101 0.24953 C 0.02118 0.25046 0.0217 0.25162 0.02187 0.25277 C 0.02239 0.25439 0.02048 0.25763 0.02048 0.25787 C 0.02135 0.26111 0.0217 0.26088 0.02535 0.26157 C 0.0283 0.2625 0.02743 0.26504 0.02587 0.26736 C 0.02656 0.27176 0.02778 0.27314 0.03177 0.27453 C 0.03333 0.275 0.03628 0.27615 0.03628 0.27638 C 0.03854 0.27986 0.04097 0.28356 0.04219 0.28773 C 0.04427 0.30509 0.04427 0.32106 0.04427 0.33912 " pathEditMode="relative" rAng="0" ptsTypes="fffffffffffffffffffffffA">
                                      <p:cBhvr>
                                        <p:cTn id="40" dur="30000" fill="hold"/>
                                        <p:tgtEl>
                                          <p:spTgt spid="28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1694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C 0.00208 0.00093 0.00312 0.00232 0.00469 0.00463 C 0.00538 0.0081 0.00486 0.01088 0.00416 0.01435 C 0.00729 0.01551 0.00555 0.01482 0.00937 0.01667 C 0.00989 0.0169 0.01094 0.01736 0.01094 0.01759 C 0.0118 0.02732 0.01163 0.02083 0.01614 0.02546 C 0.01771 0.03264 0.01528 0.0331 0.02135 0.03426 C 0.025 0.03796 0.02135 0.03889 0.02396 0.04468 C 0.02396 0.04491 0.02778 0.04653 0.02864 0.04699 C 0.02969 0.04745 0.03177 0.04861 0.03177 0.04884 C 0.0316 0.0757 0.0316 0.10278 0.03125 0.12986 C 0.03107 0.14167 0.0276 0.15232 0.0276 0.16435 L 0.03125 0.16597 " pathEditMode="relative" rAng="0" ptsTypes="fffffffffffAA">
                                      <p:cBhvr>
                                        <p:cTn id="42" dur="15000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828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C 0.0007 0.00671 0.00434 0.01574 -0.0026 0.01736 C -0.00364 0.02523 -0.00417 0.02408 -0.01042 0.025 C -0.01233 0.03241 -0.01042 0.03333 -0.01719 0.03472 C -0.01962 0.03958 -0.01944 0.04421 -0.02344 0.04792 C -0.02309 0.06759 -0.02344 0.0706 -0.02135 0.08403 C -0.02257 0.10463 -0.02187 0.08958 -0.02187 0.12917 L -0.025 0.11875 " pathEditMode="relative" ptsTypes="ffffffAA">
                                      <p:cBhvr>
                                        <p:cTn id="44" dur="15000" fill="hold"/>
                                        <p:tgtEl>
                                          <p:spTgt spid="28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99 C 0.00069 -0.01713 0.00156 -0.01666 0.00364 -0.01574 C 0.00521 -0.01365 0.00538 -0.0118 0.00729 -0.01018 C 0.00798 -0.00764 0.01024 -0.00486 0.00833 -0.00185 C 0.00729 -0.00023 0.00503 -0.00023 0.00364 0.00093 C 0.00034 0.00764 0.00469 0.02037 0.00573 0.02801 C 0.0059 0.03195 0.0059 0.03588 0.00625 0.03982 C 0.00642 0.0419 0.00781 0.04607 0.00781 0.0463 C 0.00764 0.04746 0.00781 0.04908 0.00729 0.05023 C 0.00694 0.05093 0.0059 0.05093 0.00573 0.05162 C 0.00521 0.0544 0.00729 0.05996 0.00729 0.06019 C 0.00694 0.06898 0.00868 0.07338 0.00469 0.07871 C 0.00451 0.0794 0.00434 0.0801 0.00416 0.08079 C 0.00382 0.08148 0.0033 0.08218 0.00312 0.08287 C 0.0026 0.08426 0.00208 0.08704 0.00208 0.08727 C 0.00243 0.08959 0.00364 0.09468 0.00364 0.09491 C 0.00416 0.1 0.00469 0.10324 0.00625 0.10787 C 0.00694 0.10996 0.00781 0.11412 0.00781 0.11435 C 0.00746 0.12014 0.0085 0.12361 0.00416 0.12176 C 0.00295 0.12199 0.00156 0.12176 0.00052 0.12246 C -0.00018 0.12292 -0.0007 0.13148 -0.00156 0.13287 C -0.00243 0.13426 -0.00434 0.1338 -0.00573 0.13426 C -0.00625 0.13635 -0.00677 0.13843 -0.00729 0.14051 C -0.00747 0.14121 -0.00781 0.1426 -0.00781 0.14283 C -0.0125 0.14051 -0.01285 0.14375 -0.01406 0.14885 C -0.01459 0.15093 -0.01875 0.15162 -0.01875 0.15185 C -0.02031 0.15787 -0.01962 0.15764 -0.025 0.15857 C -0.02587 0.16042 -0.02622 0.16065 -0.02656 0.16273 C -0.02674 0.16435 -0.02604 0.16667 -0.02709 0.1676 C -0.02882 0.16898 -0.03125 0.16806 -0.03334 0.16829 C -0.03438 0.17246 -0.03403 0.17547 -0.03698 0.17801 C -0.04097 0.17616 -0.03906 0.17639 -0.04271 0.17732 C -0.04375 0.18172 -0.04306 0.1875 -0.04688 0.18912 C -0.05122 0.18727 -0.0507 0.19375 -0.05261 0.19746 C -0.05295 0.20371 -0.05382 0.2081 -0.05417 0.21412 C -0.05469 0.22153 -0.05417 0.23079 -0.05834 0.23635 C -0.05868 0.23773 -0.05903 0.23912 -0.05938 0.24051 C -0.05955 0.24121 -0.0599 0.2426 -0.0599 0.24283 C -0.0592 0.24954 -0.0599 0.2463 -0.05834 0.25232 C -0.05816 0.25301 -0.05781 0.2544 -0.05781 0.25463 C -0.05799 0.26019 -0.05799 0.26598 -0.05834 0.27176 C -0.05851 0.27338 -0.05938 0.27662 -0.05938 0.27685 " pathEditMode="relative" rAng="0" ptsTypes="fffffffffffffffffffffffffffffffffffffffffA">
                                      <p:cBhvr>
                                        <p:cTn id="46" dur="10000" fill="hold"/>
                                        <p:tgtEl>
                                          <p:spTgt spid="2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1483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139 0.00301 0.00173 0.00625 -0.00104 0.00741 C -0.00295 0.01158 -0.00382 0.01852 2.5E-6 0.02037 C 0.00156 0.02362 0.00121 0.0257 -0.00104 0.02801 C -0.00209 0.0301 -0.00521 0.03311 -0.00521 0.03357 C -0.00556 0.03496 -0.00643 0.03635 -0.00469 0.03774 C -0.00382 0.03843 -0.00156 0.03936 -0.00156 0.03959 C -0.00052 0.04075 0.00139 0.0426 -0.00052 0.04537 C -0.00174 0.047 -0.00521 0.04769 -0.00521 0.04792 C -0.00347 0.05139 -0.00365 0.05579 -0.00104 0.05811 C 2.5E-6 0.0625 -0.0033 0.06158 -0.00573 0.06274 C -0.00695 0.06806 -0.00591 0.06621 -0.00834 0.06875 C -0.0092 0.07246 -0.01111 0.07176 -0.01354 0.07269 C -0.01493 0.07848 -0.01441 0.08195 -0.01875 0.08403 C -0.02031 0.09051 -0.01806 0.0801 -0.01875 0.09075 C -0.0191 0.09769 -0.02292 0.09792 -0.02656 0.09908 C -0.029 0.1044 -0.0283 0.10186 -0.02917 0.10602 C -0.02969 0.11112 -0.02952 0.11644 -0.03021 0.12176 C -0.03056 0.125 -0.03368 0.12755 -0.03438 0.13102 C -0.03386 0.13403 -0.03351 0.13704 -0.03281 0.14005 C -0.03334 0.14399 -0.03455 0.14676 -0.03542 0.1507 C -0.03594 0.16366 -0.03386 0.16042 -0.03646 0.16436 " pathEditMode="relative" rAng="0" ptsTypes="fffffffffffffffffffffA">
                                      <p:cBhvr>
                                        <p:cTn id="48" dur="17000" fill="hold"/>
                                        <p:tgtEl>
                                          <p:spTgt spid="2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82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C 0.00017 0.00625 0.00069 0.01227 0.00104 0.01875 C 0.00069 0.02222 0.00069 0.02546 0.00069 0.0287 C 0.00052 0.03078 0.00017 0.03472 0.00017 0.03518 C 0.00017 0.03866 0.00017 0.04282 0.00052 0.04676 C 0.00052 0.0493 0.00104 0.05463 0.00104 0.05509 C 0.00069 0.06134 0.00069 0.06296 -0.00052 0.06666 C -0.0007 0.06852 -0.00139 0.06967 -0.00139 0.07153 C -0.00191 0.07453 -0.00174 0.07824 -0.00191 0.08148 C -0.00174 0.09375 -0.00139 0.09745 -0.00382 0.10139 C -0.00417 0.1044 -0.00382 0.11041 -0.00382 0.11088 C -0.00451 0.11157 -0.00538 0.11342 -0.00608 0.11435 C -0.00625 0.12477 -0.00642 0.12245 -0.00851 0.1243 C -0.00885 0.13102 -0.01076 0.13078 -0.01198 0.13148 C -0.01198 0.13171 -0.01233 0.14028 -0.0125 0.14143 C -0.01285 0.14398 -0.01441 0.14537 -0.01441 0.1456 C -0.01545 0.15231 -0.01545 0.15741 -0.01736 0.16018 C -0.01667 0.17083 -0.01701 0.1706 -0.01875 0.17315 C -0.01858 0.17824 -0.01823 0.18148 -0.01858 0.18727 C -0.01875 0.19051 -0.02014 0.19421 -0.02014 0.19444 C -0.02014 0.19514 -0.02014 0.19653 -0.02014 0.19722 C -0.01997 0.19815 -0.01945 0.19815 -0.01945 0.19907 C -0.01927 0.20069 -0.01927 0.20301 -0.0191 0.20509 C -0.0191 0.20602 -0.01875 0.2081 -0.01875 0.20833 C -0.0191 0.21111 -0.02014 0.21504 -0.02014 0.21551 C -0.01997 0.22014 -0.01945 0.22338 -0.0191 0.22801 C -0.01875 0.23541 -0.01875 0.23264 -0.01875 0.23611 " pathEditMode="relative" rAng="0" ptsTypes="ffffffffffffffffffffffffffA">
                                      <p:cBhvr>
                                        <p:cTn id="50" dur="5000" fill="hold"/>
                                        <p:tgtEl>
                                          <p:spTgt spid="28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1180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C 0.00122 0.00232 0.00157 0.00417 0.00209 0.00695 C 0.00278 0.01598 0.00504 0.02732 0.00729 0.03611 C 0.00851 0.04074 0.00886 0.04514 0.01198 0.04792 C 0.01858 0.06088 0.02847 0.06065 0.03854 0.06459 C 0.04011 0.06528 0.04306 0.0676 0.04479 0.06806 C 0.04757 0.06875 0.05313 0.06945 0.05313 0.06945 C 0.05643 0.07084 0.0592 0.07292 0.0625 0.07431 C 0.06424 0.075 0.06719 0.07778 0.06719 0.07778 C 0.06788 0.08056 0.06875 0.08195 0.07032 0.08403 C 0.06997 0.09653 0.06945 0.10718 0.0724 0.11875 C 0.07136 0.12917 0.07518 0.13681 0.07709 0.14653 C 0.07726 0.15162 0.07726 0.15672 0.07761 0.16181 C 0.07778 0.16389 0.07865 0.16598 0.07917 0.16806 C 0.07952 0.16945 0.08021 0.17223 0.08021 0.17223 C 0.07986 0.17709 0.07952 0.18148 0.07865 0.18611 C 0.07882 0.19074 0.07847 0.19537 0.07917 0.2 C 0.08004 0.20648 0.08629 0.20834 0.09011 0.20903 C 0.09375 0.21621 0.10087 0.21829 0.10677 0.22084 C 0.1092 0.22199 0.11094 0.22454 0.11302 0.22639 C 0.11476 0.22801 0.11719 0.22755 0.11927 0.22778 C 0.12101 0.22917 0.12222 0.23125 0.12396 0.23264 C 0.12518 0.23519 0.12726 0.23797 0.12917 0.23959 C 0.1316 0.24445 0.13004 0.24329 0.13282 0.24445 C 0.13507 0.24746 0.13802 0.24769 0.14063 0.25 C 0.14323 0.2551 0.14688 0.26042 0.15157 0.2625 C 0.15295 0.26806 0.15365 0.27361 0.15834 0.2757 C 0.16181 0.28033 0.16059 0.28496 0.16302 0.2882 C 0.16493 0.29074 0.16979 0.29329 0.1724 0.29445 C 0.17361 0.29699 0.17413 0.29792 0.17344 0.3007 C 0.17396 0.3125 0.17466 0.31482 0.17188 0.3257 C 0.17101 0.3294 0.17032 0.33334 0.16719 0.33473 C 0.16563 0.33773 0.16632 0.34028 0.16719 0.34375 C 0.16615 0.34792 0.16493 0.34838 0.16354 0.35209 C 0.1625 0.3551 0.16198 0.35787 0.1599 0.35973 C 0.15955 0.36135 0.15972 0.36343 0.15886 0.36459 C 0.15677 0.36783 0.1533 0.36852 0.15104 0.37153 C 0.15052 0.37385 0.15104 0.37662 0.15 0.37848 C 0.14931 0.37986 0.1441 0.38079 0.14271 0.38125 C 0.14184 0.38449 0.14115 0.38658 0.14011 0.38959 C 0.13959 0.39098 0.13907 0.39375 0.13907 0.39375 C 0.13993 0.39699 0.13941 0.39931 0.13802 0.40209 C 0.13837 0.40348 0.13872 0.40486 0.13907 0.40625 C 0.13924 0.40695 0.13959 0.40834 0.13959 0.40834 C 0.13924 0.41598 0.13924 0.42361 0.13854 0.43125 C 0.13837 0.43264 0.1375 0.43542 0.1375 0.43542 C 0.13768 0.43936 0.13768 0.44329 0.13802 0.44723 C 0.1382 0.44861 0.13907 0.45139 0.13907 0.45139 C 0.13854 0.45556 0.1382 0.45949 0.13646 0.4632 C 0.13716 0.46991 0.1375 0.47246 0.1375 0.47986 " pathEditMode="relative" ptsTypes="fffffffffffffffffffffffffffffffffffffffffffffffffA">
                                      <p:cBhvr>
                                        <p:cTn id="52" dur="15000" fill="hold"/>
                                        <p:tgtEl>
                                          <p:spTgt spid="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996 C 0.00104 0.01227 0.00243 0.01459 0.0033 0.0169 C 0.00312 0.01945 0.00139 0.02547 0.00434 0.02616 C 0.00521 0.02709 0.00538 0.02778 0.0059 0.02894 C 0.00556 0.0338 0.00503 0.0375 0.00903 0.03866 C 0.01007 0.03959 0.01094 0.03982 0.01215 0.04005 C 0.01302 0.04051 0.01389 0.04074 0.01476 0.04121 C 0.0151 0.0463 0.01406 0.04352 0.01892 0.04468 C 0.01927 0.04468 0.01962 0.04514 0.01996 0.04537 C 0.02031 0.04561 0.02083 0.04561 0.02118 0.04561 C 0.02344 0.04676 0.02083 0.05116 0.02361 0.05186 C 0.02465 0.05255 0.02587 0.05301 0.02691 0.05324 C 0.02847 0.05417 0.02969 0.0544 0.03108 0.05579 C 0.0316 0.05718 0.03108 0.05764 0.03056 0.0588 C 0.03056 0.05903 0.03021 0.06181 0.03056 0.06227 C 0.03177 0.06343 0.03559 0.06412 0.03715 0.06436 C 0.03681 0.06574 0.03663 0.06713 0.03628 0.06852 C 0.03646 0.08287 0.03351 0.08611 0.03767 0.09352 C 0.03802 0.09607 0.03663 0.09838 0.03576 0.10047 C 0.03524 0.10417 0.03663 0.10834 0.03472 0.11158 C 0.03455 0.1132 0.0342 0.11505 0.03368 0.11644 C 0.0349 0.11736 0.03576 0.11852 0.03681 0.11968 C 0.03785 0.12246 0.03594 0.12315 0.03455 0.12454 C 0.03472 0.12662 0.03507 0.12686 0.03559 0.12871 C 0.03576 0.13241 0.03594 0.13635 0.03628 0.14005 C 0.03594 0.14352 0.03681 0.1463 0.03681 0.14977 " pathEditMode="relative" rAng="0" ptsTypes="fffffffffffffffffffffffffA">
                                      <p:cBhvr>
                                        <p:cTn id="54" dur="22000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699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069 C -0.00035 0.01111 0.00364 0.02037 -0.00643 0.02338 C -0.00886 0.03564 -0.00452 0.0206 -0.01597 0.02963 C -0.01736 0.03078 -0.01597 0.03402 -0.01684 0.03588 C -0.01788 0.03819 -0.02691 0.04074 -0.02813 0.04097 C -0.02656 0.04791 -0.02952 0.04699 -0.03386 0.04861 C -0.03594 0.06365 -0.03247 0.04953 -0.03768 0.05601 C -0.03837 0.05694 -0.03768 0.05902 -0.03854 0.05972 C -0.03993 0.06088 -0.04167 0.06064 -0.04323 0.06111 C -0.04427 0.06226 -0.04497 0.06412 -0.04618 0.06481 C -0.05139 0.06828 -0.05174 0.06319 -0.04983 0.0699 C -0.05226 0.07199 -0.05347 0.07245 -0.05469 0.07615 C -0.05521 0.07777 -0.05452 0.08032 -0.05556 0.08125 C -0.05712 0.08264 -0.05938 0.08194 -0.06129 0.0824 C -0.06007 0.0868 -0.05938 0.08726 -0.06129 0.09259 C -0.06215 0.09537 -0.06493 0.1 -0.06493 0.10023 C -0.06302 0.10856 -0.06563 0.0993 -0.06129 0.10764 C -0.06077 0.10856 -0.05955 0.11412 -0.05938 0.11527 C -0.06077 0.12106 -0.06441 0.1243 -0.06597 0.13032 C -0.06389 0.1375 -0.06337 0.14074 -0.06788 0.14652 C -0.06962 0.15416 -0.06493 0.16041 -0.06493 0.16805 " pathEditMode="relative" rAng="0" ptsTypes="ffffffffffffffffffffA">
                                      <p:cBhvr>
                                        <p:cTn id="56" dur="25000" fill="hold"/>
                                        <p:tgtEl>
                                          <p:spTgt spid="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83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6 C -0.00017 0.003 3.33333E-6 0.00671 -0.00139 0.00925 C -0.00087 0.01365 -0.00017 0.01574 -0.00313 0.01851 C -0.00504 0.02222 -0.00469 0.02662 -0.00764 0.02916 C -0.00816 0.03124 -0.00781 0.03356 -0.00903 0.03518 C -0.01024 0.0368 -0.0099 0.03564 -0.01111 0.03657 C -0.01181 0.03703 -0.01319 0.03842 -0.01319 0.03842 C -0.01406 0.04189 -0.01233 0.04699 -0.01458 0.04953 C -0.01545 0.05069 -0.01667 0.05138 -0.01771 0.05231 C -0.01858 0.053 -0.01979 0.05509 -0.01979 0.05509 C -0.02066 0.05856 -0.0217 0.06157 -0.02222 0.06527 C -0.02205 0.07037 -0.02066 0.07592 -0.02431 0.07916 C -0.02552 0.08171 -0.02448 0.08425 -0.02396 0.08703 C -0.02448 0.08935 -0.02587 0.09074 -0.02743 0.09212 C -0.02986 0.09699 -0.02865 0.10324 -0.02951 0.10879 C -0.02969 0.11921 -0.02934 0.12268 -0.0309 0.13055 C -0.03038 0.13263 -0.02969 0.1324 -0.02813 0.13287 C -0.02691 0.13402 -0.02622 0.13379 -0.02569 0.13564 C -0.02656 0.13935 -0.02708 0.13912 -0.02361 0.13981 C -0.01962 0.14166 -0.02431 0.14606 -0.01979 0.14722 C -0.0191 0.14768 -0.01823 0.14768 -0.01771 0.14861 C -0.01736 0.1493 -0.01701 0.15138 -0.01701 0.15138 C -0.01684 0.15439 -0.01823 0.1581 -0.01667 0.16018 C -0.01528 0.16226 -0.0125 0.16018 -0.01042 0.16064 C -0.01007 0.16064 -0.0099 0.16157 -0.00972 0.16203 C -0.01146 0.16921 -0.00608 0.16782 -0.00243 0.16898 C -0.00104 0.17175 -0.00278 0.17615 -0.00313 0.17916 C -0.00139 0.17986 0.00052 0.18101 0.00208 0.1824 C 0.00417 0.18657 0.00087 0.17939 0.00312 0.18935 C 0.0033 0.19004 0.00729 0.19097 0.00799 0.1912 C 0.00903 0.19166 0.01111 0.19259 0.01111 0.19259 C 0.01146 0.19398 0.01076 0.19675 0.01076 0.19675 C 0.01146 0.19953 0.01059 0.19768 0.01389 0.19861 C 0.01458 0.19884 0.01597 0.19953 0.01597 0.19953 C 0.01719 0.20185 0.01632 0.20393 0.01597 0.20648 C 0.01667 0.20902 0.01771 0.21087 0.0184 0.21342 C 0.01649 0.21597 0.01667 0.22037 0.01458 0.22222 C 0.01181 0.22777 0.01337 0.24166 0.01667 0.24814 C 0.01701 0.25208 0.01736 0.25578 0.01632 0.25972 C 0.01667 0.27037 0.01736 0.27708 0.0191 0.28657 C 0.01858 0.29143 0.01875 0.28912 0.01875 0.29351 " pathEditMode="relative" ptsTypes="ffffffffffffffffffffffffffffffffffffffffA">
                                      <p:cBhvr>
                                        <p:cTn id="58" dur="18000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12 -0.01574 C -0.00678 -0.00995 -0.00521 -0.00092 4.44444E-6 0.00371 C 0.00086 0.00741 0.00277 0.00764 0.00416 0.01111 C 0.00659 0.0176 0.00868 0.02408 0.01111 0.03056 C 0.0125 0.03403 0.01302 0.03889 0.01388 0.0426 C 0.01441 0.04491 0.01527 0.05 0.01527 0.05 C 0.01649 0.07061 0.01597 0.05811 0.01597 0.08797 L 0.02013 0.08889 " pathEditMode="relative" ptsTypes="ffffffAA">
                                      <p:cBhvr>
                                        <p:cTn id="60" dur="5000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C 0.00156 0.00602 0.00226 0.01227 0.00365 0.01805 C 0.00347 0.02407 0.0033 0.03009 0.00313 0.03611 C 0.00295 0.04051 0.00295 0.04282 0.00208 0.04652 C 0.00174 0.04791 0.00104 0.05069 0.00104 0.05069 C 0.00139 0.0581 0.00104 0.06365 0.0026 0.07014 C 0.00191 0.07847 0.00174 0.08495 0.00625 0.09097 C 0.00677 0.09328 0.00781 0.0949 0.00833 0.09722 C 0.00903 0.11296 0.0099 0.1125 0.01302 0.125 C 0.01424 0.12963 0.01406 0.13541 0.01719 0.13819 C 0.01944 0.14282 0.02552 0.14745 0.02917 0.15069 C 0.02986 0.15347 0.03125 0.1537 0.03229 0.15625 C 0.03316 0.15833 0.03368 0.16157 0.0349 0.16319 L 0.04167 0.17639 " pathEditMode="relative" ptsTypes="ffffffffffffAA">
                                      <p:cBhvr>
                                        <p:cTn id="62" dur="12000" fill="hold"/>
                                        <p:tgtEl>
                                          <p:spTgt spid="2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856 C -0.00086 0.00995 -0.00121 0.01134 -0.00173 0.01273 C -0.00191 0.01412 -0.00225 0.01481 -0.00277 0.01597 C -0.00295 0.01782 -0.00277 0.01782 -0.00139 0.01829 C 0.00035 0.02014 -3.61111E-6 0.02106 -0.00034 0.02454 C -0.00052 0.02593 -0.00086 0.02847 -0.00086 0.02847 C 0.00035 0.03056 0.00209 0.03125 0.00348 0.03264 C 0.00382 0.03773 0.00469 0.04468 0.00296 0.04954 C 0.00261 0.05255 0.00261 0.05602 0.00191 0.05903 C 0.00191 0.07755 0.00278 0.09792 0.00087 0.11667 C 0.0007 0.12338 0.00087 0.12963 0.00087 0.13611 " pathEditMode="relative" ptsTypes="ffffffffffA">
                                      <p:cBhvr>
                                        <p:cTn id="64" dur="20000" fill="hold"/>
                                        <p:tgtEl>
                                          <p:spTgt spid="28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2917 C 0.00017 0.03542 2.77778E-6 0.04167 -0.00035 0.04792 C -0.00052 0.07431 -0.00052 0.06273 -0.00052 0.08287 " pathEditMode="relative" ptsTypes="ffA">
                                      <p:cBhvr>
                                        <p:cTn id="66" dur="20000" fill="hold"/>
                                        <p:tgtEl>
                                          <p:spTgt spid="29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1644 C -0.00487 -0.01875 -0.00452 -0.04306 -0.00382 -0.04144 C -0.00261 -0.03912 -0.00209 -0.02176 -0.00105 -0.03912 C -0.00035 -0.04907 0.00052 -0.075 0.00121 -0.07431 C 0.0026 -0.07338 0.00277 -0.04676 0.00277 -0.02269 C 0.00295 0.01204 0.00104 0.04074 -0.00105 0.04398 C -0.0033 0.04653 -0.00504 0.00949 -0.00504 -0.01644 Z " pathEditMode="relative" rAng="0" ptsTypes="fffffff">
                                      <p:cBhvr>
                                        <p:cTn id="68" dur="5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20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1644 C -0.00487 -0.01875 -0.00452 -0.04306 -0.00382 -0.04144 C -0.00261 -0.03912 -0.00209 -0.02176 -0.00105 -0.03912 C -0.00035 -0.04907 0.00052 -0.075 0.00121 -0.07431 C 0.0026 -0.07338 0.00277 -0.04676 0.00277 -0.02269 C 0.00295 0.01204 0.00104 0.04074 -0.00105 0.04398 C -0.0033 0.04653 -0.00504 0.00949 -0.00504 -0.01644 Z " pathEditMode="relative" rAng="0" ptsTypes="fffffff">
                                      <p:cBhvr>
                                        <p:cTn id="70" dur="5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20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1644 C -0.00487 -0.01875 -0.00452 -0.04306 -0.00382 -0.04144 C -0.00261 -0.03912 -0.00209 -0.02176 -0.00105 -0.03912 C -0.00035 -0.04907 0.00052 -0.075 0.00121 -0.07431 C 0.0026 -0.07338 0.00277 -0.04676 0.00277 -0.02269 C 0.00295 0.01204 0.00104 0.04074 -0.00105 0.04398 C -0.0033 0.04653 -0.00504 0.00949 -0.00504 -0.01644 Z " pathEditMode="relative" rAng="0" ptsTypes="fffffff">
                                      <p:cBhvr>
                                        <p:cTn id="72" dur="5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20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1644 C -0.00487 -0.01875 -0.00452 -0.04306 -0.00382 -0.04144 C -0.00261 -0.03912 -0.00209 -0.02176 -0.00105 -0.03912 C -0.00035 -0.04907 0.00052 -0.075 0.00121 -0.07431 C 0.0026 -0.07338 0.00277 -0.04676 0.00277 -0.02269 C 0.00295 0.01204 0.00104 0.04074 -0.00105 0.04398 C -0.0033 0.04653 -0.00504 0.00949 -0.00504 -0.01644 Z " pathEditMode="relative" rAng="0" ptsTypes="fffffff">
                                      <p:cBhvr>
                                        <p:cTn id="74" dur="5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20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03704E-6 C -0.0007 0.0014 -0.00191 0.00209 -0.0026 0.00348 C -0.00382 0.00603 -0.00556 0.01297 -0.00625 0.01598 C -0.00677 0.01806 -0.00729 0.02015 -0.00781 0.02223 C -0.00799 0.02292 -0.00833 0.02431 -0.00833 0.02431 C -0.00816 0.02941 -0.0092 0.03751 -0.00469 0.03959 C -0.00382 0.04283 -0.00347 0.04584 -0.00208 0.04862 C -0.00122 0.05464 -0.00295 0.06019 0.00208 0.06251 C 0.00191 0.06714 0.00191 0.07177 0.00156 0.0764 C 0.00139 0.07779 0.00052 0.08056 0.00052 0.08056 C 0.00243 0.08427 0.0033 0.0889 2.5E-6 0.09167 C -0.00087 0.09515 0.00017 0.09792 0.00104 0.1014 C 0.00121 0.10209 0.00156 0.10348 0.00156 0.10348 C 0.00104 0.10857 0.00139 0.10996 -0.00104 0.1132 C -0.00226 0.11806 -0.00035 0.12316 0.00052 0.12779 C -0.00035 0.13797 -0.00052 0.13103 -0.00208 0.13751 C -0.00156 0.14306 -0.0007 0.14561 0.00052 0.1507 C 0.00087 0.15209 0.00156 0.15487 0.00156 0.15487 C 0.00104 0.16019 -0.00017 0.16459 0.00104 0.17015 C 0.00139 0.17177 0.00278 0.17269 0.00312 0.17431 C 0.00365 0.1764 0.00469 0.18056 0.00469 0.18056 C 0.00365 0.19005 0.00434 0.19978 0.0026 0.20904 C 0.00295 0.21343 0.00208 0.21436 0.00469 0.21598 C 0.00625 0.21691 0.00937 0.21806 0.00937 0.21806 C 0.0118 0.22292 0.0092 0.22339 0.01458 0.22431 C 0.01476 0.22593 0.01406 0.22825 0.0151 0.22917 C 0.01632 0.23056 0.01892 0.22802 0.01979 0.22987 C 0.02656 0.24538 0.01094 0.24029 0.02917 0.24167 C 0.02934 0.24492 0.02882 0.24839 0.02969 0.2514 C 0.03003 0.25255 0.0316 0.2514 0.03229 0.25209 C 0.03281 0.25255 0.03264 0.25348 0.03281 0.25417 C 0.03368 0.26274 0.03351 0.25718 0.03802 0.26112 C 0.03993 0.26505 0.03976 0.26968 0.0401 0.27431 C 0.04028 0.27617 0.04028 0.27802 0.04062 0.27987 C 0.0408 0.28126 0.04167 0.28404 0.04167 0.28404 C 0.04149 0.28473 0.04132 0.28542 0.04115 0.28612 C 0.0408 0.28681 0.04028 0.28751 0.0401 0.2882 C 0.03958 0.28959 0.03906 0.29237 0.03906 0.29237 C 0.04271 0.29399 0.04618 0.29468 0.05 0.29515 C 0.05243 0.30001 0.05139 0.30371 0.05573 0.30556 C 0.06146 0.31691 0.05833 0.31621 0.05833 0.3382 " pathEditMode="relative" ptsTypes="ffffffffffffffffffffffffffffffffffffffffA">
                                      <p:cBhvr>
                                        <p:cTn id="76" dur="35000" fill="hold"/>
                                        <p:tgtEl>
                                          <p:spTgt spid="28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C 0.00399 0.00185 0.00798 0.01389 0.00937 0.01944 C 0.00972 0.025 0.01024 0.02824 0.01146 0.03333 C 0.01232 0.03657 0.01753 0.03796 0.01927 0.03958 C 0.02708 0.04652 0.03819 0.04606 0.04687 0.04652 C 0.05139 0.04791 0.05573 0.05069 0.05989 0.05347 C 0.06094 0.05416 0.06198 0.05486 0.06302 0.05555 C 0.06406 0.05625 0.06614 0.05694 0.06614 0.05694 C 0.06857 0.06018 0.06979 0.06296 0.07083 0.06736 C 0.07135 0.06944 0.07239 0.07361 0.07239 0.07361 C 0.07274 0.07801 0.07257 0.08912 0.07656 0.09097 C 0.07691 0.09166 0.07708 0.09259 0.0776 0.09305 C 0.07795 0.09352 0.07882 0.09305 0.07917 0.09375 C 0.07986 0.0949 0.07986 0.09652 0.08021 0.09791 C 0.08038 0.09861 0.08038 0.0993 0.08073 0.1 C 0.08368 0.10602 0.08368 0.11412 0.08542 0.12083 C 0.08594 0.13009 0.0868 0.13889 0.08906 0.14791 C 0.09062 0.1625 0.08889 0.14444 0.0901 0.17847 C 0.09028 0.1831 0.09236 0.18842 0.09323 0.19305 C 0.09375 0.20023 0.09444 0.20764 0.09583 0.21458 C 0.09687 0.22662 0.09948 0.23773 0.10208 0.2493 C 0.10295 0.25301 0.10382 0.25648 0.10521 0.25972 C 0.1059 0.26111 0.1066 0.2625 0.10729 0.26389 C 0.10764 0.26458 0.10833 0.26597 0.10833 0.26597 C 0.1092 0.2625 0.10955 0.25902 0.11042 0.25555 C 0.11007 0.23796 0.11059 0.22523 0.10677 0.20972 C 0.10538 0.19676 0.10347 0.18379 0.10677 0.17083 C 0.10868 0.18102 0.10851 0.19189 0.11042 0.20208 C 0.11059 0.23102 0.11059 0.25995 0.11094 0.28889 C 0.11094 0.28981 0.11128 0.28703 0.11146 0.28611 C 0.11163 0.28426 0.1118 0.2824 0.11198 0.28055 C 0.11267 0.27546 0.11458 0.26527 0.11458 0.26527 C 0.11597 0.23981 0.11562 0.22037 0.1151 0.19166 C 0.1151 0.18727 0.11354 0.18194 0.1125 0.17777 C 0.11232 0.17685 0.11319 0.17963 0.11354 0.18055 C 0.11441 0.18333 0.11458 0.18611 0.11562 0.18889 C 0.11771 0.20602 0.11736 0.22477 0.11875 0.24236 C 0.11892 0.25648 0.12083 0.27083 0.11927 0.28472 C 0.11788 0.29699 0.11823 0.24722 0.11823 0.24722 C 0.11805 0.22523 0.11701 0.2037 0.11771 0.18194 C 0.11996 0.18935 0.11771 0.18078 0.11927 0.19236 C 0.11944 0.19375 0.12031 0.19652 0.12031 0.19652 C 0.12118 0.20463 0.12101 0.21296 0.12292 0.22083 C 0.12465 0.2412 0.12552 0.26227 0.12239 0.28264 C 0.12222 0.28796 0.12187 0.29328 0.12187 0.29861 C 0.12187 0.34745 0.12239 0.33356 0.12396 0.31875 C 0.12396 0.30995 0.12743 0.24143 0.12239 0.20764 C 0.12257 0.19768 0.12257 0.18773 0.12292 0.17777 C 0.12309 0.175 0.12344 0.18333 0.12396 0.18611 C 0.12465 0.19074 0.125 0.1956 0.12604 0.2 C 0.12673 0.2074 0.12812 0.21481 0.12917 0.22222 C 0.13194 0.2625 0.1309 0.30347 0.12812 0.34375 C 0.12726 0.3199 0.1283 0.29606 0.12604 0.27222 C 0.12621 0.2412 0.12621 0.21018 0.12656 0.17916 C 0.12656 0.17639 0.12743 0.18472 0.12812 0.1875 C 0.12969 0.19398 0.13003 0.20162 0.13125 0.20833 C 0.13177 0.21481 0.13351 0.22014 0.13437 0.22639 C 0.13472 0.2287 0.13542 0.23333 0.13542 0.23333 C 0.13542 0.24652 0.13941 0.31666 0.13177 0.34722 C 0.1316 0.35277 0.13125 0.36389 0.13125 0.36389 " pathEditMode="relative" ptsTypes="fffffffffffffffffffffffffffffffffffffffffffffffffffffffffffA">
                                      <p:cBhvr>
                                        <p:cTn id="78" dur="40000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8 -0.01944 C -0.03316 0.00185 -0.03455 0.02384 -0.0349 0.04514 C -0.03525 0.04144 -0.03559 0.0382 -0.03646 0.03472 C -0.0375 0.02269 -0.03733 0.00926 -0.04011 -0.00208 C -0.0415 0.07616 -0.04011 -0.0169 -0.04167 -0.04653 C -0.0408 -0.06898 -0.04132 -0.0618 -0.04011 -0.05417 C -0.03993 -0.02292 -0.03993 0.00833 -0.03959 0.03958 C -0.03959 0.04167 -0.03924 0.03542 -0.03907 0.03333 C -0.03889 0.03218 -0.03872 0.03102 -0.03855 0.02986 C -0.0382 0.02477 -0.0382 0.01945 -0.03698 0.01458 C -0.03612 0.00255 -0.03612 -0.00972 -0.03438 -0.02153 C -0.03421 -0.03125 -0.03421 -0.04097 -0.03386 -0.05069 C -0.03386 -0.05046 -0.03316 -0.04792 -0.03282 -0.04583 C -0.0323 -0.04143 -0.0323 -0.0368 -0.03125 -0.03264 C -0.03108 -0.03032 -0.03091 -0.02338 -0.03073 -0.02569 C -0.03021 -0.03194 -0.03056 -0.03819 -0.03021 -0.04444 C -0.03004 -0.04583 -0.02917 -0.04861 -0.02917 -0.04838 C -0.02796 -0.03912 -0.02848 -0.04305 -0.02761 -0.0368 C -0.02691 -0.02245 -0.02483 -0.00833 -0.02396 0.00625 C -0.02448 0.05046 -0.02188 0.06227 -0.02553 0.04306 C -0.02796 0.03033 -0.02483 0.04306 -0.02657 0.03611 C -0.02813 0.01551 -0.02987 -0.02778 -0.02605 -0.04305 C -0.02431 -0.03981 -0.02466 -0.03819 -0.02396 -0.03403 C -0.02379 -0.03264 -0.02292 -0.02986 -0.02292 -0.02963 C -0.02223 -0.02176 -0.02171 -0.0125 -0.0198 -0.00486 C -0.01841 0.01505 -0.01893 0.00509 -0.0198 0.04236 C -0.01997 0.04699 -0.01962 0.0463 -0.02188 0.04722 C -0.0224 0.04699 -0.02309 0.04722 -0.02344 0.04653 C -0.02518 0.04329 -0.02639 0.03495 -0.02709 0.03125 C -0.02743 0.02361 -0.02778 0.01713 -0.02865 0.00972 C -0.02882 -0.00741 -0.02882 -0.02454 -0.02917 -0.04167 C -0.02917 -0.04305 -0.02969 -0.03889 -0.02969 -0.0375 C -0.02969 -0.00694 -0.03021 -0.01389 -0.02865 0.00139 C -0.02917 0.05347 -0.02518 0.06806 -0.03021 0.04792 C -0.03039 0.04699 -0.03091 0.04607 -0.03125 0.04514 C -0.03178 0.0419 -0.03247 0.03935 -0.03334 0.03611 C -0.03386 0.03218 -0.03438 0.02824 -0.0349 0.02431 C -0.03559 0.01296 -0.03507 0.00139 -0.03646 -0.00972 C -0.03646 -0.01412 -0.0375 -0.03889 -0.0349 -0.0493 C -0.03473 -0.05162 -0.03455 -0.05393 -0.03438 -0.05625 C -0.03421 -0.05995 -0.03473 -0.06389 -0.03386 -0.06736 C -0.03334 -0.06944 -0.03264 -0.06319 -0.0323 -0.06111 C -0.0316 -0.05764 -0.03108 -0.0544 -0.02969 -0.05139 C -0.0283 -0.03727 -0.03021 -0.05255 -0.02813 -0.04236 C -0.02761 -0.04005 -0.02709 -0.03542 -0.02709 -0.03518 C -0.02535 -0.01111 -0.02171 0.01482 -0.02761 0.0382 C -0.02778 0.04028 -0.02657 0.04375 -0.02813 0.04445 C -0.03004 0.04537 -0.029 0.03935 -0.02969 0.03681 C -0.03021 0.01482 -0.03021 0.02245 -0.03021 0.01389 " pathEditMode="relative" rAng="0" ptsTypes="ffffffffffffffffffffffffffffffffffffffffffffffffA">
                                      <p:cBhvr>
                                        <p:cTn id="80" dur="15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226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991 C 0.00121 0.00139 -0.00018 0.02338 -0.00052 0.04468 C -0.00087 0.04097 -0.00122 0.03773 -0.00209 0.03426 C -0.00313 0.02222 -0.00295 0.0088 -0.00573 -0.00254 C -0.00712 0.0757 -0.00573 -0.01736 -0.00729 -0.04699 C -0.00643 -0.06944 -0.00695 -0.06227 -0.00573 -0.05463 C -0.00556 -0.02338 -0.00556 0.00787 -0.00521 0.03912 C -0.00521 0.04121 -0.00486 0.03496 -0.00469 0.03287 C -0.00452 0.03172 -0.00434 0.03056 -0.00417 0.0294 C -0.00382 0.02431 -0.00382 0.01898 -0.00261 0.01412 C -0.00174 0.00209 -0.00174 -0.01018 3.33333E-6 -0.02199 C 0.00017 -0.03171 0.00017 -0.04143 0.00052 -0.05116 C 0.00052 -0.05092 0.00121 -0.04838 0.00156 -0.04629 C 0.00208 -0.0419 0.00208 -0.03727 0.00312 -0.0331 C 0.0033 -0.03078 0.00347 -0.02384 0.00364 -0.02616 C 0.00416 -0.03241 0.00382 -0.03866 0.00416 -0.04491 C 0.00434 -0.04629 0.00521 -0.04907 0.00521 -0.04884 C 0.00642 -0.03958 0.0059 -0.04352 0.00677 -0.03727 C 0.00746 -0.02291 0.00955 -0.00879 0.01041 0.00579 C 0.00989 0.05 0.0125 0.06181 0.00885 0.04259 C 0.00642 0.02986 0.00955 0.04259 0.00781 0.03565 C 0.00625 0.01505 0.00451 -0.02824 0.00833 -0.04352 C 0.01007 -0.04028 0.00972 -0.03866 0.01041 -0.03449 C 0.01059 -0.0331 0.01146 -0.03032 0.01146 -0.03009 C 0.01215 -0.02222 0.01267 -0.01296 0.01458 -0.00532 C 0.01597 0.01459 0.01545 0.00463 0.01458 0.0419 C 0.01441 0.04653 0.01475 0.04584 0.0125 0.04676 C 0.01198 0.04653 0.01128 0.04676 0.01093 0.04607 C 0.0092 0.04283 0.00798 0.03449 0.00729 0.03079 C 0.00694 0.02315 0.00659 0.01667 0.00573 0.00926 C 0.00555 -0.00787 0.00555 -0.025 0.00521 -0.04213 C 0.00521 -0.04352 0.00468 -0.03935 0.00468 -0.03796 C 0.00468 -0.00741 0.00416 -0.01435 0.00573 0.00093 C 0.00521 0.05301 0.0092 0.06759 0.00416 0.04746 C 0.00399 0.04653 0.00347 0.0456 0.00312 0.04468 C 0.0026 0.04144 0.00191 0.03889 0.00104 0.03565 C 0.00052 0.03172 3.33333E-6 0.02778 -0.00052 0.02384 C -0.00122 0.0125 -0.0007 0.00093 -0.00209 -0.01018 C -0.00209 -0.01458 -0.00313 -0.03935 -0.00052 -0.04977 C -0.00035 -0.05208 -0.00018 -0.0544 3.33333E-6 -0.05671 C 0.00017 -0.06041 -0.00035 -0.06435 0.00052 -0.06782 C 0.00104 -0.06991 0.00173 -0.06366 0.00208 -0.06157 C 0.00277 -0.0581 0.0033 -0.05486 0.00468 -0.05185 C 0.00607 -0.03773 0.00416 -0.05301 0.00625 -0.04282 C 0.00677 -0.04051 0.00729 -0.03588 0.00729 -0.03565 C 0.00902 -0.01157 0.01267 0.01435 0.00677 0.03773 C 0.00659 0.03982 0.00781 0.04329 0.00625 0.04398 C 0.00434 0.04491 0.00538 0.03889 0.00468 0.03634 C 0.00416 0.01435 0.00416 0.02199 0.00416 0.01343 " pathEditMode="relative" rAng="0" ptsTypes="ffffffffffffffffffffffffffffffffffffffffffffffffA">
                                      <p:cBhvr>
                                        <p:cTn id="82" dur="150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22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C -0.00174 0.01412 -0.0033 0.0287 -0.00625 0.04236 C -0.00729 0.04722 -0.00868 0.05116 -0.01042 0.05555 C -0.01198 0.05972 -0.01215 0.06551 -0.01302 0.07014 C -0.01319 0.07801 -0.01406 0.09004 -0.01406 0.0993 " pathEditMode="relative" ptsTypes="ffffA">
                                      <p:cBhvr>
                                        <p:cTn id="84" dur="10000" fill="hold"/>
                                        <p:tgtEl>
                                          <p:spTgt spid="3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6945E-18 C -0.00556 0.01134 -0.00903 0.02569 -0.01094 0.03889 C -0.01146 0.04236 -0.01216 0.04583 -0.01302 0.0493 C -0.01355 0.05162 -0.01459 0.05625 -0.01459 0.05625 C -0.01476 0.06273 -0.01511 0.06921 -0.01511 0.07569 C -0.01511 0.08148 -0.01459 0.09305 -0.01459 0.09305 " pathEditMode="relative" ptsTypes="fffffA">
                                      <p:cBhvr>
                                        <p:cTn id="86" dur="18000" fill="hold"/>
                                        <p:tgtEl>
                                          <p:spTgt spid="3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C 0.00364 0.00162 0.00226 0.00047 0.00469 0.00278 C 0.00573 0.00486 0.00712 0.00579 0.00885 0.00695 C 0.00989 0.00764 0.01198 0.00834 0.01198 0.00834 C 0.01354 0.01042 0.0151 0.01181 0.01667 0.01389 C 0.01753 0.0176 0.01753 0.02107 0.01927 0.02431 C 0.0184 0.04005 0.01771 0.05556 0.01771 0.07153 " pathEditMode="relative" ptsTypes="ffffffA">
                                      <p:cBhvr>
                                        <p:cTn id="88" dur="8000" fill="hold"/>
                                        <p:tgtEl>
                                          <p:spTgt spid="3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0857 C -0.00069 -0.00023 -0.00121 0.0044 -0.00156 0.01366 C -0.00138 0.02917 0.00157 0.08657 -0.00156 0.09907 C -0.00416 0.08218 -0.00243 0.06852 -0.00312 0.04907 C -0.00347 0.03727 -0.00746 0.02523 -0.00937 0.01366 C -0.01024 0.0088 -0.01024 0.0037 -0.01145 -0.00093 C -0.01666 0.01273 -0.01961 0.02917 -0.02187 0.04421 C -0.02274 0.04977 -0.02378 0.05532 -0.025 0.06088 C -0.02552 0.06343 -0.02656 0.06852 -0.02656 0.06875 C -0.02708 0.07407 -0.02916 0.07708 -0.0302 0.08241 C -0.03177 0.0912 -0.03003 0.08704 -0.03229 0.09143 C -0.03246 0.09282 -0.03263 0.09421 -0.03281 0.0956 C -0.03316 0.09745 -0.03402 0.10301 -0.03385 0.10116 C -0.03368 0.09977 -0.0335 0.09838 -0.03333 0.09699 C -0.03298 0.08889 -0.03333 0.08009 -0.03177 0.07199 C -0.0302 0.0537 -0.03073 0.03495 -0.0302 0.01643 C -0.02829 0.0537 -0.02673 0.09606 -0.0302 0.1331 C -0.03194 0.12708 -0.03211 0.1206 -0.03333 0.11435 C -0.03368 0.10532 -0.0335 0.0956 -0.03489 0.08657 C -0.03472 0.06065 -0.03472 0.03472 -0.03437 0.0088 C -0.03437 0.00556 -0.03368 0.00347 -0.03177 0.00185 C -0.02916 0.00301 -0.02899 0.00602 -0.0276 0.0088 C -0.02621 0.01829 -0.02413 0.02847 -0.02239 0.03796 C -0.02187 0.04398 -0.02118 0.04931 -0.02083 0.05532 C -0.021 0.08148 -0.021 0.10764 -0.02135 0.1338 C -0.02152 0.14213 -0.0217 0.14028 -0.02239 0.13727 C -0.02222 0.10995 -0.02204 0.08264 -0.02187 0.05532 C -0.02135 -0.00347 -0.02604 0.01551 -0.02083 -0.00509 C -0.01961 -0.00139 -0.01823 0.00278 -0.01718 0.00671 C -0.01666 0.01181 -0.01597 0.0169 -0.0151 0.02199 C -0.01336 0.05208 -0.01215 0.08518 -0.0177 0.11505 C -0.01857 0.12569 -0.01979 0.1412 -0.02448 0.15046 C -0.02604 0.14421 -0.02621 0.1375 -0.02708 0.13102 C -0.02691 0.09143 -0.04913 0.03426 -0.02448 0.01227 C -0.02239 0.01412 -0.02274 0.01597 -0.02135 0.01852 C -0.0184 0.04931 -0.01458 0.08356 -0.02187 0.11296 C -0.02361 0.13356 -0.02916 0.15208 -0.03281 0.17199 C -0.03472 0.16412 -0.03524 0.15509 -0.03593 0.14699 C -0.03576 0.10301 -0.03541 0.05903 -0.03541 0.01505 " pathEditMode="relative" rAng="0" ptsTypes="ffffffffffffffffffffffffffffffffffffffA">
                                      <p:cBhvr>
                                        <p:cTn id="90" dur="30000" fill="hold"/>
                                        <p:tgtEl>
                                          <p:spTgt spid="2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902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473 C 0.00538 -0.01297 0.0033 0.06828 -0.00625 0.10625 C -0.00868 0.10139 -0.01007 0.09583 -0.01146 0.09027 C -0.01215 0.08356 -0.01302 0.07685 -0.01354 0.07014 C -0.01337 0.03611 -0.01337 0.00208 -0.01302 -0.03195 C -0.01302 -0.03635 -0.01094 -0.04514 -0.01094 -0.04491 C -0.01024 -0.04236 -0.00955 -0.03959 -0.00885 -0.03681 C -0.00816 -0.03403 -0.00781 -0.02848 -0.00781 -0.02824 C -0.0059 0.00555 -0.0033 0.04166 -0.00833 0.075 C -0.00868 0.08287 -0.00851 0.09166 -0.0099 0.0993 C -0.01059 0.10254 -0.01111 0.10578 -0.01198 0.10902 C -0.01233 0.11041 -0.01302 0.11319 -0.01302 0.11342 C -0.01615 0.10069 -0.01406 0.10972 -0.01406 0.07777 C -0.01406 0.03819 -0.02014 -0.00255 -0.01302 -0.04098 C -0.01163 -0.03704 -0.01146 -0.0375 -0.01146 -0.03195 C -0.01146 0.00671 -0.01007 0.0456 -0.01927 0.08264 C -0.01997 0.09282 -0.02135 0.10301 -0.0224 0.11319 C -0.02257 0.09745 -0.02205 0.08426 -0.02396 0.06944 C -0.02378 0.03148 -0.03038 -0.00834 -0.02135 -0.04445 C -0.01997 -0.03912 -0.02049 -0.04167 -0.01979 -0.03681 C -0.01944 -0.03033 -0.01892 -0.02431 -0.01823 -0.01806 C -0.01858 0.00439 -0.01736 0.02523 -0.02135 0.04652 C -0.0217 0.05139 -0.0217 0.05648 -0.02292 0.06111 C -0.02361 0.06898 -0.02465 0.07731 -0.02656 0.08472 C -0.0276 0.09398 -0.02986 0.10324 -0.03125 0.1125 C -0.03056 -0.0757 -0.03524 -0.07269 -0.02917 -0.01528 C -0.02934 0.02523 -0.02934 0.06574 -0.02969 0.10625 C -0.02969 0.11389 -0.03021 0.11111 -0.03073 0.11666 C -0.0309 0.11875 -0.03125 0.125 -0.03125 0.12291 C -0.03125 0.10509 -0.02604 0.08981 -0.02292 0.07291 C -0.02101 0.0625 -0.01875 0.05115 -0.0151 0.04166 C -0.01424 0.03541 -0.01319 0.02963 -0.01146 0.02361 C -0.01094 0.01666 -0.00955 0.01018 -0.00885 0.00347 C -0.00833 -0.00255 -0.00816 -0.00949 -0.00677 -0.01528 C -0.00608 -0.02524 -0.00608 -0.03681 -0.00365 -0.04653 C 0.00035 -0.03866 -0.00208 -0.01204 -0.00469 -0.00139 C -0.00503 0.00254 -0.00538 0.00601 -0.00625 0.00972 C -0.00712 0.01944 -0.00816 0.03009 -0.0099 0.03958 C -0.01076 0.05301 -0.01163 0.06759 -0.01406 0.08055 C -0.01476 0.08889 -0.01545 0.09722 -0.01667 0.10555 C -0.01701 0.11111 -0.01736 0.1162 -0.01823 0.12152 C -0.02396 0.07639 -0.01979 -0.01598 -0.01979 -0.01574 C -0.01979 -0.01783 -0.01979 -0.04445 -0.01719 -0.03056 C -0.01684 -0.01968 -0.01719 -0.01019 -0.01562 3.7037E-6 C -0.01545 0.0081 -0.01545 0.0162 -0.0151 0.0243 C -0.01493 0.02662 -0.01406 0.03125 -0.01406 0.03148 C -0.01406 0.03773 -0.00955 0.08842 -0.01875 0.10694 C -0.02014 0.11389 -0.01927 0.11064 -0.02083 0.11666 C -0.02309 0.12569 -0.02292 0.11782 -0.02292 0.12222 " pathEditMode="relative" rAng="0" ptsTypes="ffffffffffffffffffffffffffffffffffffffffffffffffA">
                                      <p:cBhvr>
                                        <p:cTn id="92" dur="30000" fill="hold"/>
                                        <p:tgtEl>
                                          <p:spTgt spid="3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597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169 C -0.01406 0.01551 -0.01371 0.00301 -0.01302 0.00394 C -0.0118 0.0051 -0.01128 0.01412 -0.01024 0.0051 C -0.00972 -2.59259E-6 -0.00885 -0.01342 -0.00816 -0.01319 C -0.00677 -0.01273 -0.0066 0.00116 -0.0066 0.01366 C -0.00642 0.03148 -0.00833 0.04653 -0.01024 0.04815 C -0.0125 0.04954 -0.01406 0.03033 -0.01406 0.0169 Z " pathEditMode="relative" rAng="0" ptsTypes="fffffff">
                                      <p:cBhvr>
                                        <p:cTn id="94" dur="5000" fill="hold"/>
                                        <p:tgtEl>
                                          <p:spTgt spid="3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11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81 C -0.00364 -0.00648 -0.00225 0.00023 -0.00312 0.0044 C -0.00347 0.00648 -0.00468 0.01065 -0.00468 0.01088 C -0.00642 0.00741 -0.00555 0.00926 -0.00677 0.0044 C -0.00694 0.0037 -0.00729 0.00232 -0.00729 0.00255 C -0.00885 -0.01412 -0.00694 0.01019 -0.00885 0.01759 C -0.01215 0.0162 -0.01163 0.00903 -0.01354 0.00509 C -0.01475 0.00995 -0.01527 0.01482 -0.01614 0.01968 C -0.01649 0.02153 -0.01597 0.02431 -0.01718 0.02523 C -0.01805 0.02593 -0.01927 0.0257 -0.02031 0.02593 C -0.021 0.02894 -0.02187 0.03195 -0.02239 0.03495 C -0.02274 0.02847 -0.01927 0.00023 -0.02396 0.0044 C -0.02413 0.00509 -0.0243 0.00579 -0.02448 0.00648 C -0.02482 0.00718 -0.02534 0.00787 -0.02552 0.00857 C -0.02604 0.00995 -0.02656 0.01273 -0.02656 0.01296 C -0.02673 0.01829 -0.0283 0.03426 -0.02708 0.04259 C -0.0243 0.03704 -0.02448 0.03472 -0.02239 0.0294 C -0.021 0.02593 -0.01892 0.02083 -0.01823 0.0169 C -0.01736 0.0125 -0.01736 0.0081 -0.01666 0.0037 C -0.01545 -0.02083 -0.01666 0.00139 -0.01666 0.02384 C -0.01666 0.03079 -0.01649 0.00995 -0.01614 0.00301 C -0.01597 -0.00023 -0.01562 -0.00185 -0.0151 -0.00463 C -0.01527 -0.00926 -0.01493 -0.01389 -0.01562 -0.01852 C -0.0158 -0.01944 -0.01632 -0.01667 -0.01666 -0.01574 C -0.01736 -0.01366 -0.01823 -0.00949 -0.01823 -0.00926 C -0.01909 0.00093 -0.01961 0.01134 -0.02083 0.02176 C -0.02135 0.02546 -0.02222 0.02917 -0.02291 0.03287 C -0.02326 0.03495 -0.02448 0.03912 -0.02448 0.03935 C -0.0276 0.03773 -0.02673 0.0338 -0.02708 0.0294 C -0.02743 0.01782 -0.02743 0.00648 -0.03021 -0.00463 C -0.03211 0.00301 -0.03055 0.01134 -0.02968 0.01898 C -0.02986 0.02361 -0.02777 0.04051 -0.03229 0.04259 C -0.03698 0.03241 -0.03368 0.01713 -0.03593 0.00509 C -0.03802 -0.0206 -0.02708 0.03866 -0.03854 0.03357 C -0.04027 0.03125 -0.04149 0.02894 -0.04271 0.02593 C -0.04288 0.01574 -0.04271 0.00556 -0.04323 -0.00463 C -0.0434 -0.00787 -0.04357 0.00185 -0.04375 0.00509 C -0.04427 0.01458 -0.04444 0.01898 -0.04479 0.0287 C -0.04687 0.02315 -0.04774 0.01644 -0.05052 0.01134 C -0.05173 0.00463 -0.05243 0.00232 -0.05208 -0.00671 C -0.05208 -0.00764 -0.05104 -0.0037 -0.05104 -0.00463 C -0.05104 -0.00486 -0.05347 -0.01458 -0.05364 -0.01505 C -0.05399 -0.01574 -0.05503 -0.01643 -0.05468 -0.01713 C -0.05451 -0.01782 -0.05364 -0.01667 -0.05312 -0.01643 C -0.05069 -0.01319 -0.04913 -0.00856 -0.04635 -0.00602 C -0.04583 -0.0037 -0.04375 0.00023 -0.04375 0.00046 C -0.0408 -0.00555 -0.0401 -0.01343 -0.03854 -0.01991 C -0.0368 -0.01319 -0.03715 -0.00602 -0.03541 0.00093 C -0.03507 0.00463 -0.03472 0.00833 -0.03385 0.01204 C -0.03368 0.01505 -0.03333 0.02107 -0.03333 0.0213 C -0.03316 0.01065 -0.03333 0.00023 -0.03281 -0.01018 C -0.03264 -0.01458 -0.03229 -0.00139 -0.03229 0.00301 C -0.03211 0.00857 -0.03229 0.01412 -0.03229 0.01968 " pathEditMode="relative" rAng="0" ptsTypes="ffffffffffffffffffffffffffffffffffffffffffffffffffffA">
                                      <p:cBhvr>
                                        <p:cTn id="96" dur="30000" fill="hold"/>
                                        <p:tgtEl>
                                          <p:spTgt spid="3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1898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92593E-6 C -0.00122 0.00464 -0.00261 0.01042 -0.00469 0.01459 C -0.00556 0.02084 -0.00504 0.02709 -0.00417 0.03334 C -0.004 0.03959 -0.004 0.04584 -0.00365 0.05209 C -0.00348 0.05348 -0.00261 0.05626 -0.00261 0.05626 C -0.00278 0.06529 -0.00365 0.07478 -0.00365 0.08404 " pathEditMode="relative" ptsTypes="fffffA">
                                      <p:cBhvr>
                                        <p:cTn id="98" dur="20000" fill="hold"/>
                                        <p:tgtEl>
                                          <p:spTgt spid="3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C -0.00191 -0.01528 -0.0026 -0.03241 -0.00625 -0.04722 C -0.00642 -0.0537 -0.00642 -0.06018 -0.00677 -0.06666 C -0.00677 -0.06805 -0.00625 -0.07083 -0.00729 -0.07083 C -0.00885 -0.07083 -0.00885 -0.06458 -0.00885 -0.06458 C -0.00903 -0.05185 -0.00781 -0.01967 -0.01041 -0.00555 C -0.00955 -0.01574 -0.00764 -0.02616 -0.00573 -0.03611 C -0.00469 -0.04166 -0.00469 -0.04722 -0.00364 -0.05278 C -0.00382 -0.06713 -0.00416 -0.08148 -0.00416 -0.09583 C -0.00416 -0.10116 -0.00382 -0.08518 -0.00364 -0.07986 C -0.00347 -0.07616 -0.0033 -0.07245 -0.00312 -0.06875 C -0.0026 -0.02916 -0.00434 -0.02453 -0.00156 -0.03958 C -0.00104 -0.04953 -0.00017 -0.05972 0.00156 -0.06944 C 0.00243 -0.08009 0.00417 -0.0912 0.00677 -0.10139 C 0.00729 -0.10972 0.00799 -0.11597 0.00677 -0.125 C 0.0066 -0.12616 0.00608 -0.12268 0.00573 -0.12153 C 0.00556 -0.12037 0.00538 -0.11921 0.00521 -0.11805 C 0.00504 -0.11736 0.00486 -0.11666 0.00469 -0.11597 C 0.00087 -0.07986 0.00313 -0.1044 0.00313 -0.0243 C 0.00313 -0.01967 0.00313 -0.03379 0.00417 -0.03819 C 0.00504 -0.04583 0.00608 -0.05347 0.00729 -0.06111 C 0.00643 -0.16342 0.00712 -0.11458 0.00625 -0.06319 C 0.00625 -0.0625 0.0059 -0.0618 0.00573 -0.06111 C 0.00521 -0.05254 0.00469 -0.04398 0.00469 -0.03541 " pathEditMode="relative" ptsTypes="fffffffffffffffffffffffA">
                                      <p:cBhvr>
                                        <p:cTn id="100" dur="30000" fill="hold"/>
                                        <p:tgtEl>
                                          <p:spTgt spid="3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C -0.00938 0.01898 -0.00504 0.05578 -0.00053 0.07361 C -0.00018 0.08102 -0.00053 0.08657 0.00104 0.09305 C 0.0026 0.08657 0.0019 0.07963 0.00364 0.07291 C 0.0052 0.05393 0.00451 0.03495 0.00312 0.01597 C 0.00329 0.0125 0.00312 0.00903 0.00364 0.00555 C 0.00381 0.00463 0.00399 0.00741 0.00416 0.00833 C 0.00451 0.01041 0.00487 0.0125 0.0052 0.01458 C 0.00625 0.02245 0.00711 0.03032 0.00781 0.03819 C 0.00815 0.05416 0.00868 0.06967 0.00729 0.08541 C 0.00711 0.09653 0.00711 0.10764 0.00677 0.11875 C 0.00677 0.12014 0.00625 0.12153 0.00625 0.12291 C 0.00487 0.15578 0.0052 0.14884 0.00677 0.13889 C 0.00711 0.13356 0.00763 0.13055 0.00833 0.12569 C 0.00868 0.12037 0.0092 0.1169 0.00989 0.1118 C 0.00972 0.09768 0.00937 0.04004 0.00885 0.01944 C 0.00868 0.01481 0.00677 0.00995 0.00781 0.00555 C 0.00815 0.00416 0.0085 0.00833 0.00885 0.00972 C 0.00972 0.01296 0.01006 0.0169 0.01041 0.02014 C 0.01093 0.05162 0.01232 0.08264 0.00937 0.11389 C 0.00954 0.12616 0.00954 0.13842 0.00989 0.15069 C 0.00989 0.15185 0.01024 0.14838 0.01041 0.14722 C 0.01059 0.1456 0.01076 0.14398 0.01093 0.14236 C 0.01128 0.13912 0.01215 0.13588 0.0125 0.13264 C 0.01284 0.12546 0.01406 0.11944 0.0151 0.1125 C 0.01631 0.08565 0.02152 0.05625 0.01406 0.03125 C 0.01371 0.02662 0.01336 0.02199 0.0125 0.01736 C 0.01197 0.01111 0.01128 0.00486 0.01041 -0.00139 C 0.00642 0.02037 0.01371 0.04722 0.00833 0.06875 C 0.00781 0.07477 0.00746 0.08078 0.00677 0.0868 C 0.00642 0.10347 0.00729 0.12199 0.00468 0.13889 C 0.00451 0.14166 0.00468 0.14444 0.00416 0.14722 C 0.00399 0.14838 0.00364 0.14491 0.00364 0.14375 C 0.00364 0.13912 0.00381 0.13449 0.00416 0.12986 C 0.00416 0.12893 0.00451 0.12801 0.00468 0.12708 C 0.00434 0.10347 0.00572 0.08912 0.00208 0.06944 C 0.00156 0.05903 0.00052 0.04629 -0.00209 0.03611 C -0.00313 0.02407 -0.00348 0.0118 -0.00573 3.33333E-6 C -0.00539 0.0331 -0.01077 0.11666 -0.00365 0.14514 C -0.00174 0.14143 -0.00157 0.13565 -0.00105 0.13125 C -0.00053 0.11759 0.00069 0.10301 0.00312 0.08958 C 0.00295 0.08426 0.00468 -0.00996 0.00156 0.02361 C 0.00173 0.0294 0.00173 0.03518 0.00208 0.04097 C 0.00225 0.04282 0.00312 0.04653 0.00312 0.04653 C 0.00364 0.05879 0.00451 0.07222 0.00677 0.08403 C 0.00694 0.09097 0.00711 0.09791 0.00729 0.10486 C 0.00798 0.1368 0.00677 0.14653 0.00833 0.13125 C 0.00989 0.09768 0.01493 0.04074 0.00781 0.0125 C 0.00746 0.00856 0.00677 0.00532 0.00677 0.00139 " pathEditMode="relative" ptsTypes="ffffffffffffffffffffffffffffffffffffffffffffffffA">
                                      <p:cBhvr>
                                        <p:cTn id="102" dur="35000" fill="hold"/>
                                        <p:tgtEl>
                                          <p:spTgt spid="4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8.67362E-19 C -0.00052 0.00417 0.00191 0.01783 -0.00261 0.01181 C -0.0033 0.0088 -0.00452 0.00648 -0.00521 0.00347 C -0.00643 0.00833 -0.00608 0.01366 -0.00729 0.01875 C -0.00833 0.01482 -0.00799 0.0132 -0.01042 0.01111 C -0.01129 0.01435 -0.00972 0.01875 -0.01302 0.01736 C -0.01285 0.01921 -0.0125 0.02107 -0.0125 0.02292 C -0.0125 0.02384 -0.0125 0.02616 -0.01302 0.0257 C -0.01389 0.02477 -0.01372 0.02292 -0.01406 0.02153 C -0.01441 0.02037 -0.01528 0.01713 -0.01458 0.01806 C -0.01389 0.01898 -0.01354 0.02222 -0.01354 0.02222 C -0.0125 0.03195 -0.01077 0.03519 -0.01823 0.03681 C -0.0191 0.04236 -0.02066 0.0412 -0.02396 0.04236 C -0.02413 0.04375 -0.02361 0.04583 -0.02448 0.04653 C -0.02587 0.04745 -0.02761 0.04537 -0.02917 0.04583 C -0.03073 0.0463 -0.03021 0.05116 -0.03177 0.05208 C -0.03299 0.05278 -0.03455 0.05255 -0.03594 0.05278 C -0.03715 0.05764 -0.03681 0.05949 -0.04063 0.06111 C -0.04219 0.06968 -0.04115 0.06829 -0.04792 0.06945 C -0.0507 0.075 -0.0474 0.07408 -0.05469 0.075 C -0.05608 0.08079 -0.05556 0.08079 -0.06042 0.08195 C -0.05955 0.08866 -0.06042 0.08843 -0.06511 0.08958 C -0.06702 0.09352 -0.06823 0.09908 -0.06927 0.10347 C -0.06632 0.10949 -0.07031 0.1206 -0.06511 0.12292 C -0.06389 0.12755 -0.0632 0.13218 -0.06198 0.13681 C -0.06198 0.13843 -0.0599 0.16435 -0.06094 0.17361 C -0.06163 0.18935 -0.06146 0.18195 -0.06146 0.19583 " pathEditMode="relative" ptsTypes="ffffffffffffffffffffffffffA">
                                      <p:cBhvr>
                                        <p:cTn id="104" dur="20000" fill="hold"/>
                                        <p:tgtEl>
                                          <p:spTgt spid="4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0.00602 C 0.01128 -0.00232 0.00885 0.01065 0.01371 0.01273 C 0.0144 0.01134 0.0151 0.00995 0.01579 0.00856 C 0.01614 0.00787 0.01683 0.00648 0.01683 0.00648 C 0.02256 0.01157 0.01475 0.02037 0.02308 0.02315 C 0.02378 0.03287 0.02343 0.03241 0.02933 0.03079 C 0.02986 0.03403 0.03107 0.03704 0.03246 0.03981 C 0.03229 0.0412 0.03107 0.04305 0.03194 0.04398 C 0.03281 0.04491 0.03506 0.04259 0.03506 0.04259 C 0.03611 0.04676 0.03628 0.05139 0.03663 0.05579 C 0.03715 0.0537 0.03767 0.05162 0.03819 0.04954 C 0.03836 0.04884 0.03871 0.04745 0.03871 0.04745 C 0.03958 0.05208 0.03975 0.05254 0.03923 0.05787 C 0.0394 0.06018 0.03906 0.06273 0.03975 0.06481 C 0.0401 0.06551 0.04062 0.06319 0.04131 0.06342 C 0.04201 0.06366 0.04201 0.06481 0.04236 0.06551 C 0.04201 0.07153 0.04045 0.07963 0.04392 0.08426 C 0.04322 0.0912 0.04392 0.08796 0.04236 0.09398 C 0.04218 0.09467 0.04183 0.09606 0.04183 0.09606 C 0.04374 0.09977 0.04236 0.1037 0.04183 0.10787 C 0.04253 0.11273 0.04357 0.11042 0.04444 0.11481 C 0.04461 0.11852 0.04444 0.12222 0.04496 0.12592 C 0.04513 0.12731 0.0467 0.12801 0.04704 0.1294 C 0.04722 0.13194 0.04652 0.13495 0.04756 0.13704 C 0.04826 0.13842 0.05051 0.13634 0.05121 0.13773 C 0.05225 0.13958 0.05121 0.14236 0.05173 0.14467 C 0.05208 0.14629 0.05381 0.14884 0.05381 0.14884 C 0.05312 0.15393 0.0519 0.15532 0.0559 0.15717 C 0.05538 0.16458 0.05399 0.17199 0.0559 0.1794 C 0.05659 0.18611 0.05624 0.19305 0.05746 0.19954 C 0.05798 0.20926 0.05937 0.21667 0.05746 0.22662 C 0.05815 0.23773 0.05902 0.24861 0.05902 0.25995 " pathEditMode="relative" ptsTypes="fffffffffffffffffffffffffffffffA">
                                      <p:cBhvr>
                                        <p:cTn id="106" dur="14000" fill="hold"/>
                                        <p:tgtEl>
                                          <p:spTgt spid="4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5.92593E-6 C -0.00017 0.0074 0.00087 0.01504 -0.00052 0.02221 C -0.00104 0.02453 -0.00469 0.02291 -0.00521 0.02499 C -0.00434 0.03356 -0.00642 0.03171 -0.01094 0.02777 C -0.01198 0.02337 -0.0125 0.02291 -0.01302 0.01735 C -0.01406 0.02175 -0.01302 0.02615 -0.0125 0.03055 C -0.01302 0.03495 -0.01302 0.0361 -0.01615 0.03471 C -0.01701 0.03842 -0.01597 0.0405 -0.01406 0.04305 C -0.01372 0.04883 -0.0151 0.0537 -0.01094 0.05555 C -0.0099 0.05532 -0.00868 0.05416 -0.00781 0.05485 C -0.00365 0.05763 -0.00694 0.05833 -0.00521 0.0611 C -0.00417 0.06272 -0.00243 0.06272 -0.00104 0.06319 C -0.00017 0.06504 0.00104 0.06944 0.00104 0.06944 C 0.00087 0.07708 0.00191 0.08495 0.00052 0.09235 C 0.00017 0.09421 -0.00278 0.09166 -0.00365 0.09305 C -0.01007 0.10254 -0.00069 0.09768 -0.00573 0.09999 C -0.00747 0.0993 -0.0092 0.09814 -0.01094 0.09999 C -0.01181 0.10092 -0.01094 0.1037 -0.01198 0.10416 C -0.0125 0.10439 -0.01302 0.10462 -0.01354 0.10485 C -0.01736 0.10323 -0.01562 0.103 -0.01875 0.10416 C -0.02083 0.11249 -0.01753 0.11504 -0.025 0.11666 C -0.02778 0.12221 -0.02691 0.13217 -0.03125 0.1361 C -0.03594 0.14559 -0.03125 0.13541 -0.03281 0.16388 C -0.03281 0.16527 -0.03385 0.16805 -0.03385 0.16805 C -0.03403 0.17337 -0.03403 0.1787 -0.03437 0.18402 C -0.03455 0.18703 -0.03646 0.19235 -0.03646 0.19235 C -0.03681 0.19814 -0.03715 0.20508 -0.03906 0.21041 C -0.03941 0.21064 -0.03976 0.21087 -0.0401 0.2111 " pathEditMode="relative" ptsTypes="fffffffffffffffffffffffffffA">
                                      <p:cBhvr>
                                        <p:cTn id="108" dur="12000" fill="hold"/>
                                        <p:tgtEl>
                                          <p:spTgt spid="4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3" grpId="0" animBg="1"/>
      <p:bldP spid="2884" grpId="0" animBg="1"/>
      <p:bldP spid="2889" grpId="0" animBg="1"/>
      <p:bldP spid="2890" grpId="0" animBg="1"/>
      <p:bldP spid="2891" grpId="0" animBg="1"/>
      <p:bldP spid="2892" grpId="0" animBg="1"/>
      <p:bldP spid="2893" grpId="0" animBg="1"/>
      <p:bldP spid="2894" grpId="0" animBg="1"/>
      <p:bldP spid="2898" grpId="0" animBg="1"/>
      <p:bldP spid="2899" grpId="0" animBg="1"/>
      <p:bldP spid="2901" grpId="0" animBg="1"/>
      <p:bldP spid="2902" grpId="0" animBg="1"/>
      <p:bldP spid="2903" grpId="0" animBg="1"/>
      <p:bldP spid="2904" grpId="0" animBg="1"/>
      <p:bldP spid="2905" grpId="0" animBg="1"/>
      <p:bldP spid="2906" grpId="0" animBg="1"/>
      <p:bldP spid="4175" grpId="0" animBg="1"/>
      <p:bldP spid="4176" grpId="0" animBg="1"/>
      <p:bldP spid="417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48"/>
          <p:cNvGrpSpPr>
            <a:grpSpLocks/>
          </p:cNvGrpSpPr>
          <p:nvPr/>
        </p:nvGrpSpPr>
        <p:grpSpPr bwMode="auto">
          <a:xfrm>
            <a:off x="1547813" y="1844675"/>
            <a:ext cx="5472112" cy="2592388"/>
            <a:chOff x="975" y="1162"/>
            <a:chExt cx="3447" cy="1633"/>
          </a:xfrm>
        </p:grpSpPr>
        <p:sp>
          <p:nvSpPr>
            <p:cNvPr id="16387" name="Rectangle 4"/>
            <p:cNvSpPr>
              <a:spLocks noChangeArrowheads="1"/>
            </p:cNvSpPr>
            <p:nvPr/>
          </p:nvSpPr>
          <p:spPr bwMode="auto">
            <a:xfrm>
              <a:off x="1474" y="1525"/>
              <a:ext cx="2948" cy="127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16388" name="Rectangle 5"/>
            <p:cNvSpPr>
              <a:spLocks noChangeArrowheads="1"/>
            </p:cNvSpPr>
            <p:nvPr/>
          </p:nvSpPr>
          <p:spPr bwMode="auto">
            <a:xfrm>
              <a:off x="1610" y="1661"/>
              <a:ext cx="2676" cy="9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389" name="Oval 7"/>
            <p:cNvSpPr>
              <a:spLocks noChangeArrowheads="1"/>
            </p:cNvSpPr>
            <p:nvPr/>
          </p:nvSpPr>
          <p:spPr bwMode="auto">
            <a:xfrm>
              <a:off x="2154" y="2024"/>
              <a:ext cx="272" cy="27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390" name="Oval 8"/>
            <p:cNvSpPr>
              <a:spLocks noChangeArrowheads="1"/>
            </p:cNvSpPr>
            <p:nvPr/>
          </p:nvSpPr>
          <p:spPr bwMode="auto">
            <a:xfrm>
              <a:off x="3470" y="2024"/>
              <a:ext cx="272" cy="27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391" name="Line 9"/>
            <p:cNvSpPr>
              <a:spLocks noChangeShapeType="1"/>
            </p:cNvSpPr>
            <p:nvPr/>
          </p:nvSpPr>
          <p:spPr bwMode="auto">
            <a:xfrm>
              <a:off x="1610" y="2160"/>
              <a:ext cx="26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2" name="Line 10"/>
            <p:cNvSpPr>
              <a:spLocks noChangeShapeType="1"/>
            </p:cNvSpPr>
            <p:nvPr/>
          </p:nvSpPr>
          <p:spPr bwMode="auto">
            <a:xfrm>
              <a:off x="2154" y="1888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3" name="Line 11"/>
            <p:cNvSpPr>
              <a:spLocks noChangeShapeType="1"/>
            </p:cNvSpPr>
            <p:nvPr/>
          </p:nvSpPr>
          <p:spPr bwMode="auto">
            <a:xfrm>
              <a:off x="2426" y="1888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4" name="Line 12"/>
            <p:cNvSpPr>
              <a:spLocks noChangeShapeType="1"/>
            </p:cNvSpPr>
            <p:nvPr/>
          </p:nvSpPr>
          <p:spPr bwMode="auto">
            <a:xfrm>
              <a:off x="2154" y="19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5" name="Line 13"/>
            <p:cNvSpPr>
              <a:spLocks noChangeShapeType="1"/>
            </p:cNvSpPr>
            <p:nvPr/>
          </p:nvSpPr>
          <p:spPr bwMode="auto">
            <a:xfrm>
              <a:off x="2290" y="216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6" name="Line 14"/>
            <p:cNvSpPr>
              <a:spLocks noChangeShapeType="1"/>
            </p:cNvSpPr>
            <p:nvPr/>
          </p:nvSpPr>
          <p:spPr bwMode="auto">
            <a:xfrm>
              <a:off x="3606" y="216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7" name="Line 15"/>
            <p:cNvSpPr>
              <a:spLocks noChangeShapeType="1"/>
            </p:cNvSpPr>
            <p:nvPr/>
          </p:nvSpPr>
          <p:spPr bwMode="auto">
            <a:xfrm>
              <a:off x="2290" y="2387"/>
              <a:ext cx="13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8" name="Line 16"/>
            <p:cNvSpPr>
              <a:spLocks noChangeShapeType="1"/>
            </p:cNvSpPr>
            <p:nvPr/>
          </p:nvSpPr>
          <p:spPr bwMode="auto">
            <a:xfrm>
              <a:off x="1610" y="1933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399" name="Text Box 18"/>
            <p:cNvSpPr txBox="1">
              <a:spLocks noChangeArrowheads="1"/>
            </p:cNvSpPr>
            <p:nvPr/>
          </p:nvSpPr>
          <p:spPr bwMode="auto">
            <a:xfrm>
              <a:off x="1746" y="1706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0.75</a:t>
              </a:r>
            </a:p>
          </p:txBody>
        </p:sp>
        <p:sp>
          <p:nvSpPr>
            <p:cNvPr id="16400" name="Text Box 19"/>
            <p:cNvSpPr txBox="1">
              <a:spLocks noChangeArrowheads="1"/>
            </p:cNvSpPr>
            <p:nvPr/>
          </p:nvSpPr>
          <p:spPr bwMode="auto">
            <a:xfrm>
              <a:off x="2744" y="2432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ko-KR"/>
            </a:p>
          </p:txBody>
        </p:sp>
        <p:sp>
          <p:nvSpPr>
            <p:cNvPr id="16401" name="Text Box 20"/>
            <p:cNvSpPr txBox="1">
              <a:spLocks noChangeArrowheads="1"/>
            </p:cNvSpPr>
            <p:nvPr/>
          </p:nvSpPr>
          <p:spPr bwMode="auto">
            <a:xfrm>
              <a:off x="2744" y="2160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2.0</a:t>
              </a:r>
            </a:p>
          </p:txBody>
        </p:sp>
        <p:sp>
          <p:nvSpPr>
            <p:cNvPr id="16402" name="Text Box 21"/>
            <p:cNvSpPr txBox="1">
              <a:spLocks noChangeArrowheads="1"/>
            </p:cNvSpPr>
            <p:nvPr/>
          </p:nvSpPr>
          <p:spPr bwMode="auto">
            <a:xfrm>
              <a:off x="2154" y="1706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0.2</a:t>
              </a:r>
            </a:p>
          </p:txBody>
        </p:sp>
        <p:sp>
          <p:nvSpPr>
            <p:cNvPr id="16403" name="Line 22"/>
            <p:cNvSpPr>
              <a:spLocks noChangeShapeType="1"/>
            </p:cNvSpPr>
            <p:nvPr/>
          </p:nvSpPr>
          <p:spPr bwMode="auto">
            <a:xfrm>
              <a:off x="1474" y="1434"/>
              <a:ext cx="29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04" name="Line 23"/>
            <p:cNvSpPr>
              <a:spLocks noChangeShapeType="1"/>
            </p:cNvSpPr>
            <p:nvPr/>
          </p:nvSpPr>
          <p:spPr bwMode="auto">
            <a:xfrm>
              <a:off x="1474" y="1298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05" name="Line 24"/>
            <p:cNvSpPr>
              <a:spLocks noChangeShapeType="1"/>
            </p:cNvSpPr>
            <p:nvPr/>
          </p:nvSpPr>
          <p:spPr bwMode="auto">
            <a:xfrm>
              <a:off x="4422" y="1298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06" name="Text Box 25"/>
            <p:cNvSpPr txBox="1">
              <a:spLocks noChangeArrowheads="1"/>
            </p:cNvSpPr>
            <p:nvPr/>
          </p:nvSpPr>
          <p:spPr bwMode="auto">
            <a:xfrm>
              <a:off x="2777" y="1166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4.0</a:t>
              </a:r>
            </a:p>
          </p:txBody>
        </p:sp>
        <p:sp>
          <p:nvSpPr>
            <p:cNvPr id="16407" name="Line 27"/>
            <p:cNvSpPr>
              <a:spLocks noChangeShapeType="1"/>
            </p:cNvSpPr>
            <p:nvPr/>
          </p:nvSpPr>
          <p:spPr bwMode="auto">
            <a:xfrm>
              <a:off x="1610" y="1298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08" name="Line 28"/>
            <p:cNvSpPr>
              <a:spLocks noChangeShapeType="1"/>
            </p:cNvSpPr>
            <p:nvPr/>
          </p:nvSpPr>
          <p:spPr bwMode="auto">
            <a:xfrm>
              <a:off x="1474" y="1344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09" name="Text Box 29"/>
            <p:cNvSpPr txBox="1">
              <a:spLocks noChangeArrowheads="1"/>
            </p:cNvSpPr>
            <p:nvPr/>
          </p:nvSpPr>
          <p:spPr bwMode="auto">
            <a:xfrm>
              <a:off x="1610" y="1162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0.15</a:t>
              </a:r>
            </a:p>
          </p:txBody>
        </p:sp>
        <p:sp>
          <p:nvSpPr>
            <p:cNvPr id="16410" name="Line 30"/>
            <p:cNvSpPr>
              <a:spLocks noChangeShapeType="1"/>
            </p:cNvSpPr>
            <p:nvPr/>
          </p:nvSpPr>
          <p:spPr bwMode="auto">
            <a:xfrm>
              <a:off x="1292" y="1525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1" name="Line 31"/>
            <p:cNvSpPr>
              <a:spLocks noChangeShapeType="1"/>
            </p:cNvSpPr>
            <p:nvPr/>
          </p:nvSpPr>
          <p:spPr bwMode="auto">
            <a:xfrm>
              <a:off x="1292" y="2795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2" name="Line 32"/>
            <p:cNvSpPr>
              <a:spLocks noChangeShapeType="1"/>
            </p:cNvSpPr>
            <p:nvPr/>
          </p:nvSpPr>
          <p:spPr bwMode="auto">
            <a:xfrm>
              <a:off x="1383" y="1525"/>
              <a:ext cx="0" cy="1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3" name="Text Box 33"/>
            <p:cNvSpPr txBox="1">
              <a:spLocks noChangeArrowheads="1"/>
            </p:cNvSpPr>
            <p:nvPr/>
          </p:nvSpPr>
          <p:spPr bwMode="auto">
            <a:xfrm>
              <a:off x="975" y="1979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dirty="0"/>
                <a:t>2.5</a:t>
              </a:r>
            </a:p>
          </p:txBody>
        </p:sp>
        <p:sp>
          <p:nvSpPr>
            <p:cNvPr id="16414" name="Line 34"/>
            <p:cNvSpPr>
              <a:spLocks noChangeShapeType="1"/>
            </p:cNvSpPr>
            <p:nvPr/>
          </p:nvSpPr>
          <p:spPr bwMode="auto">
            <a:xfrm>
              <a:off x="1292" y="1661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5" name="Line 35"/>
            <p:cNvSpPr>
              <a:spLocks noChangeShapeType="1"/>
            </p:cNvSpPr>
            <p:nvPr/>
          </p:nvSpPr>
          <p:spPr bwMode="auto">
            <a:xfrm>
              <a:off x="1338" y="152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6" name="Text Box 36"/>
            <p:cNvSpPr txBox="1">
              <a:spLocks noChangeArrowheads="1"/>
            </p:cNvSpPr>
            <p:nvPr/>
          </p:nvSpPr>
          <p:spPr bwMode="auto">
            <a:xfrm>
              <a:off x="975" y="1480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0.15</a:t>
              </a:r>
            </a:p>
          </p:txBody>
        </p:sp>
        <p:sp>
          <p:nvSpPr>
            <p:cNvPr id="16417" name="Line 38"/>
            <p:cNvSpPr>
              <a:spLocks noChangeShapeType="1"/>
            </p:cNvSpPr>
            <p:nvPr/>
          </p:nvSpPr>
          <p:spPr bwMode="auto">
            <a:xfrm>
              <a:off x="3742" y="1888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8" name="Line 39"/>
            <p:cNvSpPr>
              <a:spLocks noChangeShapeType="1"/>
            </p:cNvSpPr>
            <p:nvPr/>
          </p:nvSpPr>
          <p:spPr bwMode="auto">
            <a:xfrm>
              <a:off x="3742" y="1933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19" name="Line 40"/>
            <p:cNvSpPr>
              <a:spLocks noChangeShapeType="1"/>
            </p:cNvSpPr>
            <p:nvPr/>
          </p:nvSpPr>
          <p:spPr bwMode="auto">
            <a:xfrm>
              <a:off x="1610" y="2568"/>
              <a:ext cx="26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20" name="Text Box 41"/>
            <p:cNvSpPr txBox="1">
              <a:spLocks noChangeArrowheads="1"/>
            </p:cNvSpPr>
            <p:nvPr/>
          </p:nvSpPr>
          <p:spPr bwMode="auto">
            <a:xfrm>
              <a:off x="2731" y="2387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3.7</a:t>
              </a:r>
            </a:p>
          </p:txBody>
        </p:sp>
        <p:sp>
          <p:nvSpPr>
            <p:cNvPr id="16421" name="Line 42"/>
            <p:cNvSpPr>
              <a:spLocks noChangeShapeType="1"/>
            </p:cNvSpPr>
            <p:nvPr/>
          </p:nvSpPr>
          <p:spPr bwMode="auto">
            <a:xfrm>
              <a:off x="3470" y="1888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22" name="Line 43"/>
            <p:cNvSpPr>
              <a:spLocks noChangeShapeType="1"/>
            </p:cNvSpPr>
            <p:nvPr/>
          </p:nvSpPr>
          <p:spPr bwMode="auto">
            <a:xfrm>
              <a:off x="2426" y="1933"/>
              <a:ext cx="10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23" name="Text Box 44"/>
            <p:cNvSpPr txBox="1">
              <a:spLocks noChangeArrowheads="1"/>
            </p:cNvSpPr>
            <p:nvPr/>
          </p:nvSpPr>
          <p:spPr bwMode="auto">
            <a:xfrm>
              <a:off x="2789" y="1706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1.8</a:t>
              </a:r>
            </a:p>
          </p:txBody>
        </p:sp>
        <p:sp>
          <p:nvSpPr>
            <p:cNvPr id="16424" name="Line 45"/>
            <p:cNvSpPr>
              <a:spLocks noChangeShapeType="1"/>
            </p:cNvSpPr>
            <p:nvPr/>
          </p:nvSpPr>
          <p:spPr bwMode="auto">
            <a:xfrm>
              <a:off x="3470" y="1933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25" name="Text Box 46"/>
            <p:cNvSpPr txBox="1">
              <a:spLocks noChangeArrowheads="1"/>
            </p:cNvSpPr>
            <p:nvPr/>
          </p:nvSpPr>
          <p:spPr bwMode="auto">
            <a:xfrm>
              <a:off x="3470" y="1706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0.2</a:t>
              </a:r>
            </a:p>
          </p:txBody>
        </p:sp>
        <p:sp>
          <p:nvSpPr>
            <p:cNvPr id="16426" name="Text Box 47"/>
            <p:cNvSpPr txBox="1">
              <a:spLocks noChangeArrowheads="1"/>
            </p:cNvSpPr>
            <p:nvPr/>
          </p:nvSpPr>
          <p:spPr bwMode="auto">
            <a:xfrm>
              <a:off x="3833" y="1706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/>
                <a:t>0.75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 ash drain for coal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8224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 distributor</a:t>
            </a:r>
            <a:endParaRPr lang="ko-KR" altLang="en-US" dirty="0"/>
          </a:p>
        </p:txBody>
      </p:sp>
      <p:pic>
        <p:nvPicPr>
          <p:cNvPr id="2" name="그림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7"/>
          <a:stretch/>
        </p:blipFill>
        <p:spPr bwMode="auto">
          <a:xfrm>
            <a:off x="1599882" y="1938337"/>
            <a:ext cx="2909881" cy="2981325"/>
          </a:xfrm>
          <a:prstGeom prst="rect">
            <a:avLst/>
          </a:prstGeom>
          <a:noFill/>
        </p:spPr>
      </p:pic>
      <p:pic>
        <p:nvPicPr>
          <p:cNvPr id="3" name="그림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7"/>
          <a:stretch/>
        </p:blipFill>
        <p:spPr bwMode="auto">
          <a:xfrm rot="10800000">
            <a:off x="4442820" y="1938337"/>
            <a:ext cx="2909881" cy="29813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237347" y="154879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Ash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drain hole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4974" y="5065106"/>
            <a:ext cx="461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More flow holes in dark circle than White circle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 bwMode="auto">
          <a:xfrm>
            <a:off x="3054822" y="3248979"/>
            <a:ext cx="36505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566182" y="3263151"/>
            <a:ext cx="365050" cy="36004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3" name="직선 화살표 연결선 12"/>
          <p:cNvCxnSpPr>
            <a:endCxn id="10" idx="7"/>
          </p:cNvCxnSpPr>
          <p:nvPr/>
        </p:nvCxnSpPr>
        <p:spPr bwMode="auto">
          <a:xfrm flipH="1">
            <a:off x="3366412" y="1938336"/>
            <a:ext cx="413500" cy="13633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177623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Bed ash drain for RDF</a:t>
            </a:r>
            <a:endParaRPr lang="ko-KR" altLang="en-US" dirty="0"/>
          </a:p>
        </p:txBody>
      </p:sp>
      <p:pic>
        <p:nvPicPr>
          <p:cNvPr id="28678" name="그림 1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79674"/>
            <a:ext cx="4392736" cy="367471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그림 1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16832"/>
            <a:ext cx="4032448" cy="3600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163073" y="324433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K=0.5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48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3" name="Rectangle 33"/>
          <p:cNvSpPr>
            <a:spLocks noChangeArrowheads="1"/>
          </p:cNvSpPr>
          <p:nvPr/>
        </p:nvSpPr>
        <p:spPr bwMode="auto">
          <a:xfrm>
            <a:off x="349250" y="333375"/>
            <a:ext cx="8180125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 eaLnBrk="1" hangingPunct="1">
              <a:defRPr/>
            </a:pPr>
            <a:r>
              <a:rPr lang="en-US" altLang="ko-KR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New 10MWe Circulating</a:t>
            </a:r>
            <a:r>
              <a:rPr lang="en-US" altLang="ja-JP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 fluidized bed </a:t>
            </a:r>
            <a:r>
              <a:rPr lang="en-US" altLang="ko-KR" sz="32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HGS創英角ﾎﾟｯﾌﾟ体" pitchFamily="50" charset="-128"/>
                <a:ea typeface="HGS創英角ﾎﾟｯﾌﾟ体" pitchFamily="50" charset="-128"/>
              </a:rPr>
              <a:t>boiler</a:t>
            </a:r>
            <a:endParaRPr lang="en-US" altLang="ja-JP" sz="3200" b="1" i="1" dirty="0">
              <a:effectLst>
                <a:outerShdw blurRad="38100" dist="38100" dir="2700000" algn="tl">
                  <a:srgbClr val="000000"/>
                </a:outerShdw>
              </a:effectLst>
              <a:latin typeface="HGS創英角ﾎﾟｯﾌﾟ体" pitchFamily="50" charset="-128"/>
              <a:ea typeface="HGS創英角ﾎﾟｯﾌﾟ体" pitchFamily="50" charset="-128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86771" y="1458782"/>
            <a:ext cx="8354955" cy="4767105"/>
            <a:chOff x="265859" y="1420997"/>
            <a:chExt cx="8354955" cy="4767105"/>
          </a:xfrm>
        </p:grpSpPr>
        <p:grpSp>
          <p:nvGrpSpPr>
            <p:cNvPr id="21" name="그룹 20"/>
            <p:cNvGrpSpPr/>
            <p:nvPr/>
          </p:nvGrpSpPr>
          <p:grpSpPr>
            <a:xfrm>
              <a:off x="265859" y="1420997"/>
              <a:ext cx="8354955" cy="4767105"/>
              <a:chOff x="265859" y="1420997"/>
              <a:chExt cx="8354955" cy="4767105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24261" y="4338924"/>
                <a:ext cx="950912" cy="984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265859" y="1420997"/>
                <a:ext cx="8354955" cy="4767105"/>
                <a:chOff x="265859" y="1420997"/>
                <a:chExt cx="8354955" cy="476710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265859" y="1420997"/>
                  <a:ext cx="8354955" cy="4767105"/>
                  <a:chOff x="252338" y="1196292"/>
                  <a:chExt cx="8354955" cy="4767105"/>
                </a:xfrm>
              </p:grpSpPr>
              <p:grpSp>
                <p:nvGrpSpPr>
                  <p:cNvPr id="11" name="그룹 10"/>
                  <p:cNvGrpSpPr/>
                  <p:nvPr/>
                </p:nvGrpSpPr>
                <p:grpSpPr>
                  <a:xfrm>
                    <a:off x="1656285" y="1371376"/>
                    <a:ext cx="1915755" cy="601819"/>
                    <a:chOff x="1444126" y="1403232"/>
                    <a:chExt cx="2441304" cy="330945"/>
                  </a:xfrm>
                </p:grpSpPr>
                <p:sp>
                  <p:nvSpPr>
                    <p:cNvPr id="5201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1444126" y="1403232"/>
                      <a:ext cx="2406742" cy="330945"/>
                    </a:xfrm>
                    <a:custGeom>
                      <a:avLst/>
                      <a:gdLst>
                        <a:gd name="T0" fmla="*/ 0 w 344"/>
                        <a:gd name="T1" fmla="*/ 2147483646 h 174"/>
                        <a:gd name="T2" fmla="*/ 0 w 344"/>
                        <a:gd name="T3" fmla="*/ 0 h 174"/>
                        <a:gd name="T4" fmla="*/ 2147483646 w 344"/>
                        <a:gd name="T5" fmla="*/ 0 h 174"/>
                        <a:gd name="T6" fmla="*/ 2147483646 w 344"/>
                        <a:gd name="T7" fmla="*/ 2147483646 h 174"/>
                        <a:gd name="T8" fmla="*/ 2147483646 w 344"/>
                        <a:gd name="T9" fmla="*/ 2147483646 h 174"/>
                        <a:gd name="T10" fmla="*/ 2147483646 w 344"/>
                        <a:gd name="T11" fmla="*/ 2147483646 h 174"/>
                        <a:gd name="T12" fmla="*/ 0 w 344"/>
                        <a:gd name="T13" fmla="*/ 2147483646 h 17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344" h="174">
                          <a:moveTo>
                            <a:pt x="0" y="174"/>
                          </a:moveTo>
                          <a:lnTo>
                            <a:pt x="0" y="0"/>
                          </a:lnTo>
                          <a:lnTo>
                            <a:pt x="344" y="0"/>
                          </a:lnTo>
                          <a:lnTo>
                            <a:pt x="344" y="62"/>
                          </a:lnTo>
                          <a:lnTo>
                            <a:pt x="58" y="62"/>
                          </a:lnTo>
                          <a:lnTo>
                            <a:pt x="58" y="174"/>
                          </a:lnTo>
                          <a:lnTo>
                            <a:pt x="0" y="17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02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1450233" y="1412932"/>
                      <a:ext cx="2435197" cy="298559"/>
                    </a:xfrm>
                    <a:custGeom>
                      <a:avLst/>
                      <a:gdLst>
                        <a:gd name="T0" fmla="*/ 2147483646 w 357"/>
                        <a:gd name="T1" fmla="*/ 2147483646 h 188"/>
                        <a:gd name="T2" fmla="*/ 2147483646 w 357"/>
                        <a:gd name="T3" fmla="*/ 2147483646 h 188"/>
                        <a:gd name="T4" fmla="*/ 2147483646 w 357"/>
                        <a:gd name="T5" fmla="*/ 2147483646 h 188"/>
                        <a:gd name="T6" fmla="*/ 2147483646 w 357"/>
                        <a:gd name="T7" fmla="*/ 2147483646 h 188"/>
                        <a:gd name="T8" fmla="*/ 2147483646 w 357"/>
                        <a:gd name="T9" fmla="*/ 2147483646 h 188"/>
                        <a:gd name="T10" fmla="*/ 2147483646 w 357"/>
                        <a:gd name="T11" fmla="*/ 2147483646 h 188"/>
                        <a:gd name="T12" fmla="*/ 2147483646 w 357"/>
                        <a:gd name="T13" fmla="*/ 2147483646 h 188"/>
                        <a:gd name="T14" fmla="*/ 2147483646 w 357"/>
                        <a:gd name="T15" fmla="*/ 2147483646 h 188"/>
                        <a:gd name="T16" fmla="*/ 2147483646 w 357"/>
                        <a:gd name="T17" fmla="*/ 2147483646 h 188"/>
                        <a:gd name="T18" fmla="*/ 2147483646 w 357"/>
                        <a:gd name="T19" fmla="*/ 2147483646 h 188"/>
                        <a:gd name="T20" fmla="*/ 2147483646 w 357"/>
                        <a:gd name="T21" fmla="*/ 2147483646 h 188"/>
                        <a:gd name="T22" fmla="*/ 2147483646 w 357"/>
                        <a:gd name="T23" fmla="*/ 2147483646 h 188"/>
                        <a:gd name="T24" fmla="*/ 0 w 357"/>
                        <a:gd name="T25" fmla="*/ 2147483646 h 188"/>
                        <a:gd name="T26" fmla="*/ 2147483646 w 357"/>
                        <a:gd name="T27" fmla="*/ 2147483646 h 188"/>
                        <a:gd name="T28" fmla="*/ 2147483646 w 357"/>
                        <a:gd name="T29" fmla="*/ 2147483646 h 188"/>
                        <a:gd name="T30" fmla="*/ 2147483646 w 357"/>
                        <a:gd name="T31" fmla="*/ 2147483646 h 188"/>
                        <a:gd name="T32" fmla="*/ 2147483646 w 357"/>
                        <a:gd name="T33" fmla="*/ 2147483646 h 188"/>
                        <a:gd name="T34" fmla="*/ 2147483646 w 357"/>
                        <a:gd name="T35" fmla="*/ 0 h 188"/>
                        <a:gd name="T36" fmla="*/ 0 w 357"/>
                        <a:gd name="T37" fmla="*/ 0 h 188"/>
                        <a:gd name="T38" fmla="*/ 0 w 357"/>
                        <a:gd name="T39" fmla="*/ 2147483646 h 188"/>
                        <a:gd name="T40" fmla="*/ 2147483646 w 357"/>
                        <a:gd name="T41" fmla="*/ 2147483646 h 188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0" t="0" r="r" b="b"/>
                      <a:pathLst>
                        <a:path w="357" h="188">
                          <a:moveTo>
                            <a:pt x="6" y="175"/>
                          </a:moveTo>
                          <a:lnTo>
                            <a:pt x="13" y="181"/>
                          </a:lnTo>
                          <a:lnTo>
                            <a:pt x="13" y="7"/>
                          </a:lnTo>
                          <a:lnTo>
                            <a:pt x="6" y="13"/>
                          </a:lnTo>
                          <a:lnTo>
                            <a:pt x="350" y="13"/>
                          </a:lnTo>
                          <a:lnTo>
                            <a:pt x="344" y="7"/>
                          </a:lnTo>
                          <a:lnTo>
                            <a:pt x="344" y="69"/>
                          </a:lnTo>
                          <a:lnTo>
                            <a:pt x="350" y="63"/>
                          </a:lnTo>
                          <a:lnTo>
                            <a:pt x="57" y="63"/>
                          </a:lnTo>
                          <a:lnTo>
                            <a:pt x="57" y="181"/>
                          </a:lnTo>
                          <a:lnTo>
                            <a:pt x="64" y="175"/>
                          </a:lnTo>
                          <a:lnTo>
                            <a:pt x="6" y="175"/>
                          </a:lnTo>
                          <a:lnTo>
                            <a:pt x="0" y="188"/>
                          </a:lnTo>
                          <a:lnTo>
                            <a:pt x="71" y="188"/>
                          </a:lnTo>
                          <a:lnTo>
                            <a:pt x="71" y="69"/>
                          </a:lnTo>
                          <a:lnTo>
                            <a:pt x="64" y="76"/>
                          </a:lnTo>
                          <a:lnTo>
                            <a:pt x="357" y="76"/>
                          </a:lnTo>
                          <a:lnTo>
                            <a:pt x="357" y="0"/>
                          </a:lnTo>
                          <a:lnTo>
                            <a:pt x="0" y="0"/>
                          </a:lnTo>
                          <a:lnTo>
                            <a:pt x="0" y="188"/>
                          </a:lnTo>
                          <a:lnTo>
                            <a:pt x="6" y="1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5126" name="Freeform 7"/>
                  <p:cNvSpPr>
                    <a:spLocks/>
                  </p:cNvSpPr>
                  <p:nvPr/>
                </p:nvSpPr>
                <p:spPr bwMode="auto">
                  <a:xfrm>
                    <a:off x="2196961" y="1698629"/>
                    <a:ext cx="561975" cy="3381024"/>
                  </a:xfrm>
                  <a:custGeom>
                    <a:avLst/>
                    <a:gdLst>
                      <a:gd name="T0" fmla="*/ 0 w 354"/>
                      <a:gd name="T1" fmla="*/ 0 h 2046"/>
                      <a:gd name="T2" fmla="*/ 2147483646 w 354"/>
                      <a:gd name="T3" fmla="*/ 0 h 2046"/>
                      <a:gd name="T4" fmla="*/ 2147483646 w 354"/>
                      <a:gd name="T5" fmla="*/ 2147483646 h 2046"/>
                      <a:gd name="T6" fmla="*/ 2147483646 w 354"/>
                      <a:gd name="T7" fmla="*/ 2147483646 h 2046"/>
                      <a:gd name="T8" fmla="*/ 2147483646 w 354"/>
                      <a:gd name="T9" fmla="*/ 2147483646 h 2046"/>
                      <a:gd name="T10" fmla="*/ 0 w 354"/>
                      <a:gd name="T11" fmla="*/ 2147483646 h 2046"/>
                      <a:gd name="T12" fmla="*/ 0 w 354"/>
                      <a:gd name="T13" fmla="*/ 0 h 204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54" h="2046">
                        <a:moveTo>
                          <a:pt x="0" y="0"/>
                        </a:moveTo>
                        <a:lnTo>
                          <a:pt x="354" y="0"/>
                        </a:lnTo>
                        <a:lnTo>
                          <a:pt x="354" y="1448"/>
                        </a:lnTo>
                        <a:lnTo>
                          <a:pt x="305" y="2046"/>
                        </a:lnTo>
                        <a:lnTo>
                          <a:pt x="39" y="2046"/>
                        </a:lnTo>
                        <a:lnTo>
                          <a:pt x="0" y="144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8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7" name="Freeform 8"/>
                  <p:cNvSpPr>
                    <a:spLocks/>
                  </p:cNvSpPr>
                  <p:nvPr/>
                </p:nvSpPr>
                <p:spPr bwMode="auto">
                  <a:xfrm>
                    <a:off x="2185848" y="1682747"/>
                    <a:ext cx="584200" cy="3408023"/>
                  </a:xfrm>
                  <a:custGeom>
                    <a:avLst/>
                    <a:gdLst>
                      <a:gd name="T0" fmla="*/ 2147483646 w 368"/>
                      <a:gd name="T1" fmla="*/ 2147483646 h 2059"/>
                      <a:gd name="T2" fmla="*/ 2147483646 w 368"/>
                      <a:gd name="T3" fmla="*/ 2147483646 h 2059"/>
                      <a:gd name="T4" fmla="*/ 2147483646 w 368"/>
                      <a:gd name="T5" fmla="*/ 2147483646 h 2059"/>
                      <a:gd name="T6" fmla="*/ 2147483646 w 368"/>
                      <a:gd name="T7" fmla="*/ 2147483646 h 2059"/>
                      <a:gd name="T8" fmla="*/ 2147483646 w 368"/>
                      <a:gd name="T9" fmla="*/ 2147483646 h 2059"/>
                      <a:gd name="T10" fmla="*/ 2147483646 w 368"/>
                      <a:gd name="T11" fmla="*/ 2147483646 h 2059"/>
                      <a:gd name="T12" fmla="*/ 2147483646 w 368"/>
                      <a:gd name="T13" fmla="*/ 2147483646 h 2059"/>
                      <a:gd name="T14" fmla="*/ 2147483646 w 368"/>
                      <a:gd name="T15" fmla="*/ 2147483646 h 2059"/>
                      <a:gd name="T16" fmla="*/ 2147483646 w 368"/>
                      <a:gd name="T17" fmla="*/ 2147483646 h 2059"/>
                      <a:gd name="T18" fmla="*/ 2147483646 w 368"/>
                      <a:gd name="T19" fmla="*/ 2147483646 h 2059"/>
                      <a:gd name="T20" fmla="*/ 2147483646 w 368"/>
                      <a:gd name="T21" fmla="*/ 2147483646 h 2059"/>
                      <a:gd name="T22" fmla="*/ 0 w 368"/>
                      <a:gd name="T23" fmla="*/ 0 h 2059"/>
                      <a:gd name="T24" fmla="*/ 0 w 368"/>
                      <a:gd name="T25" fmla="*/ 2147483646 h 2059"/>
                      <a:gd name="T26" fmla="*/ 2147483646 w 368"/>
                      <a:gd name="T27" fmla="*/ 2147483646 h 2059"/>
                      <a:gd name="T28" fmla="*/ 2147483646 w 368"/>
                      <a:gd name="T29" fmla="*/ 2147483646 h 2059"/>
                      <a:gd name="T30" fmla="*/ 2147483646 w 368"/>
                      <a:gd name="T31" fmla="*/ 2147483646 h 2059"/>
                      <a:gd name="T32" fmla="*/ 2147483646 w 368"/>
                      <a:gd name="T33" fmla="*/ 0 h 2059"/>
                      <a:gd name="T34" fmla="*/ 0 w 368"/>
                      <a:gd name="T35" fmla="*/ 0 h 2059"/>
                      <a:gd name="T36" fmla="*/ 2147483646 w 368"/>
                      <a:gd name="T37" fmla="*/ 2147483646 h 2059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0" t="0" r="r" b="b"/>
                    <a:pathLst>
                      <a:path w="368" h="2059">
                        <a:moveTo>
                          <a:pt x="13" y="6"/>
                        </a:moveTo>
                        <a:lnTo>
                          <a:pt x="7" y="13"/>
                        </a:lnTo>
                        <a:lnTo>
                          <a:pt x="361" y="13"/>
                        </a:lnTo>
                        <a:lnTo>
                          <a:pt x="354" y="6"/>
                        </a:lnTo>
                        <a:lnTo>
                          <a:pt x="354" y="1454"/>
                        </a:lnTo>
                        <a:lnTo>
                          <a:pt x="305" y="2052"/>
                        </a:lnTo>
                        <a:lnTo>
                          <a:pt x="312" y="2045"/>
                        </a:lnTo>
                        <a:lnTo>
                          <a:pt x="46" y="2045"/>
                        </a:lnTo>
                        <a:lnTo>
                          <a:pt x="52" y="2052"/>
                        </a:lnTo>
                        <a:lnTo>
                          <a:pt x="13" y="1454"/>
                        </a:lnTo>
                        <a:lnTo>
                          <a:pt x="13" y="6"/>
                        </a:lnTo>
                        <a:lnTo>
                          <a:pt x="0" y="0"/>
                        </a:lnTo>
                        <a:lnTo>
                          <a:pt x="0" y="1454"/>
                        </a:lnTo>
                        <a:lnTo>
                          <a:pt x="41" y="2059"/>
                        </a:lnTo>
                        <a:lnTo>
                          <a:pt x="317" y="2059"/>
                        </a:lnTo>
                        <a:lnTo>
                          <a:pt x="368" y="1454"/>
                        </a:lnTo>
                        <a:lnTo>
                          <a:pt x="368" y="0"/>
                        </a:lnTo>
                        <a:lnTo>
                          <a:pt x="0" y="0"/>
                        </a:lnTo>
                        <a:lnTo>
                          <a:pt x="13" y="6"/>
                        </a:lnTo>
                        <a:close/>
                      </a:path>
                    </a:pathLst>
                  </a:custGeom>
                  <a:solidFill>
                    <a:srgbClr val="2121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8" name="Freeform 9"/>
                  <p:cNvSpPr>
                    <a:spLocks/>
                  </p:cNvSpPr>
                  <p:nvPr/>
                </p:nvSpPr>
                <p:spPr bwMode="auto">
                  <a:xfrm>
                    <a:off x="1590466" y="1716688"/>
                    <a:ext cx="434975" cy="1087836"/>
                  </a:xfrm>
                  <a:custGeom>
                    <a:avLst/>
                    <a:gdLst>
                      <a:gd name="T0" fmla="*/ 2147483646 w 197"/>
                      <a:gd name="T1" fmla="*/ 2147483646 h 685"/>
                      <a:gd name="T2" fmla="*/ 0 w 197"/>
                      <a:gd name="T3" fmla="*/ 2147483646 h 685"/>
                      <a:gd name="T4" fmla="*/ 0 w 197"/>
                      <a:gd name="T5" fmla="*/ 0 h 685"/>
                      <a:gd name="T6" fmla="*/ 2147483646 w 197"/>
                      <a:gd name="T7" fmla="*/ 0 h 685"/>
                      <a:gd name="T8" fmla="*/ 2147483646 w 197"/>
                      <a:gd name="T9" fmla="*/ 2147483646 h 685"/>
                      <a:gd name="T10" fmla="*/ 2147483646 w 197"/>
                      <a:gd name="T11" fmla="*/ 2147483646 h 685"/>
                      <a:gd name="T12" fmla="*/ 2147483646 w 197"/>
                      <a:gd name="T13" fmla="*/ 2147483646 h 68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7" h="685">
                        <a:moveTo>
                          <a:pt x="48" y="685"/>
                        </a:moveTo>
                        <a:lnTo>
                          <a:pt x="0" y="241"/>
                        </a:lnTo>
                        <a:lnTo>
                          <a:pt x="0" y="0"/>
                        </a:lnTo>
                        <a:lnTo>
                          <a:pt x="197" y="0"/>
                        </a:lnTo>
                        <a:lnTo>
                          <a:pt x="197" y="241"/>
                        </a:lnTo>
                        <a:lnTo>
                          <a:pt x="129" y="685"/>
                        </a:lnTo>
                        <a:lnTo>
                          <a:pt x="48" y="685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9" name="Freeform 10"/>
                  <p:cNvSpPr>
                    <a:spLocks/>
                  </p:cNvSpPr>
                  <p:nvPr/>
                </p:nvSpPr>
                <p:spPr bwMode="auto">
                  <a:xfrm>
                    <a:off x="1585703" y="1696451"/>
                    <a:ext cx="439737" cy="1110069"/>
                  </a:xfrm>
                  <a:custGeom>
                    <a:avLst/>
                    <a:gdLst>
                      <a:gd name="T0" fmla="*/ 2147483646 w 211"/>
                      <a:gd name="T1" fmla="*/ 2147483646 h 699"/>
                      <a:gd name="T2" fmla="*/ 2147483646 w 211"/>
                      <a:gd name="T3" fmla="*/ 2147483646 h 699"/>
                      <a:gd name="T4" fmla="*/ 2147483646 w 211"/>
                      <a:gd name="T5" fmla="*/ 2147483646 h 699"/>
                      <a:gd name="T6" fmla="*/ 2147483646 w 211"/>
                      <a:gd name="T7" fmla="*/ 2147483646 h 699"/>
                      <a:gd name="T8" fmla="*/ 2147483646 w 211"/>
                      <a:gd name="T9" fmla="*/ 2147483646 h 699"/>
                      <a:gd name="T10" fmla="*/ 2147483646 w 211"/>
                      <a:gd name="T11" fmla="*/ 2147483646 h 699"/>
                      <a:gd name="T12" fmla="*/ 2147483646 w 211"/>
                      <a:gd name="T13" fmla="*/ 2147483646 h 699"/>
                      <a:gd name="T14" fmla="*/ 2147483646 w 211"/>
                      <a:gd name="T15" fmla="*/ 2147483646 h 699"/>
                      <a:gd name="T16" fmla="*/ 2147483646 w 211"/>
                      <a:gd name="T17" fmla="*/ 2147483646 h 699"/>
                      <a:gd name="T18" fmla="*/ 2147483646 w 211"/>
                      <a:gd name="T19" fmla="*/ 2147483646 h 699"/>
                      <a:gd name="T20" fmla="*/ 2147483646 w 211"/>
                      <a:gd name="T21" fmla="*/ 2147483646 h 699"/>
                      <a:gd name="T22" fmla="*/ 2147483646 w 211"/>
                      <a:gd name="T23" fmla="*/ 2147483646 h 699"/>
                      <a:gd name="T24" fmla="*/ 2147483646 w 211"/>
                      <a:gd name="T25" fmla="*/ 2147483646 h 699"/>
                      <a:gd name="T26" fmla="*/ 2147483646 w 211"/>
                      <a:gd name="T27" fmla="*/ 2147483646 h 699"/>
                      <a:gd name="T28" fmla="*/ 2147483646 w 211"/>
                      <a:gd name="T29" fmla="*/ 2147483646 h 699"/>
                      <a:gd name="T30" fmla="*/ 2147483646 w 211"/>
                      <a:gd name="T31" fmla="*/ 2147483646 h 699"/>
                      <a:gd name="T32" fmla="*/ 2147483646 w 211"/>
                      <a:gd name="T33" fmla="*/ 0 h 699"/>
                      <a:gd name="T34" fmla="*/ 0 w 211"/>
                      <a:gd name="T35" fmla="*/ 0 h 699"/>
                      <a:gd name="T36" fmla="*/ 0 w 211"/>
                      <a:gd name="T37" fmla="*/ 2147483646 h 699"/>
                      <a:gd name="T38" fmla="*/ 2147483646 w 211"/>
                      <a:gd name="T39" fmla="*/ 2147483646 h 699"/>
                      <a:gd name="T40" fmla="*/ 2147483646 w 211"/>
                      <a:gd name="T41" fmla="*/ 2147483646 h 69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11" h="699">
                        <a:moveTo>
                          <a:pt x="55" y="686"/>
                        </a:moveTo>
                        <a:lnTo>
                          <a:pt x="61" y="692"/>
                        </a:lnTo>
                        <a:lnTo>
                          <a:pt x="14" y="248"/>
                        </a:lnTo>
                        <a:lnTo>
                          <a:pt x="14" y="7"/>
                        </a:lnTo>
                        <a:lnTo>
                          <a:pt x="7" y="13"/>
                        </a:lnTo>
                        <a:lnTo>
                          <a:pt x="204" y="13"/>
                        </a:lnTo>
                        <a:lnTo>
                          <a:pt x="197" y="7"/>
                        </a:lnTo>
                        <a:lnTo>
                          <a:pt x="197" y="248"/>
                        </a:lnTo>
                        <a:lnTo>
                          <a:pt x="197" y="246"/>
                        </a:lnTo>
                        <a:lnTo>
                          <a:pt x="129" y="691"/>
                        </a:lnTo>
                        <a:lnTo>
                          <a:pt x="136" y="686"/>
                        </a:lnTo>
                        <a:lnTo>
                          <a:pt x="55" y="686"/>
                        </a:lnTo>
                        <a:lnTo>
                          <a:pt x="50" y="699"/>
                        </a:lnTo>
                        <a:lnTo>
                          <a:pt x="141" y="699"/>
                        </a:lnTo>
                        <a:lnTo>
                          <a:pt x="211" y="249"/>
                        </a:lnTo>
                        <a:lnTo>
                          <a:pt x="211" y="248"/>
                        </a:lnTo>
                        <a:lnTo>
                          <a:pt x="211" y="0"/>
                        </a:lnTo>
                        <a:lnTo>
                          <a:pt x="0" y="0"/>
                        </a:lnTo>
                        <a:lnTo>
                          <a:pt x="0" y="248"/>
                        </a:lnTo>
                        <a:lnTo>
                          <a:pt x="50" y="699"/>
                        </a:lnTo>
                        <a:lnTo>
                          <a:pt x="55" y="6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0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927482" y="1711101"/>
                    <a:ext cx="336550" cy="123870"/>
                  </a:xfrm>
                  <a:prstGeom prst="rect">
                    <a:avLst/>
                  </a:prstGeom>
                  <a:solidFill>
                    <a:srgbClr val="FFC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131" name="Freeform 12"/>
                  <p:cNvSpPr>
                    <a:spLocks/>
                  </p:cNvSpPr>
                  <p:nvPr/>
                </p:nvSpPr>
                <p:spPr bwMode="auto">
                  <a:xfrm>
                    <a:off x="1825081" y="1708282"/>
                    <a:ext cx="363538" cy="154044"/>
                  </a:xfrm>
                  <a:custGeom>
                    <a:avLst/>
                    <a:gdLst>
                      <a:gd name="T0" fmla="*/ 0 w 229"/>
                      <a:gd name="T1" fmla="*/ 0 h 97"/>
                      <a:gd name="T2" fmla="*/ 0 w 229"/>
                      <a:gd name="T3" fmla="*/ 2147483646 h 97"/>
                      <a:gd name="T4" fmla="*/ 2147483646 w 229"/>
                      <a:gd name="T5" fmla="*/ 2147483646 h 97"/>
                      <a:gd name="T6" fmla="*/ 2147483646 w 229"/>
                      <a:gd name="T7" fmla="*/ 0 h 97"/>
                      <a:gd name="T8" fmla="*/ 0 w 229"/>
                      <a:gd name="T9" fmla="*/ 0 h 97"/>
                      <a:gd name="T10" fmla="*/ 2147483646 w 229"/>
                      <a:gd name="T11" fmla="*/ 2147483646 h 97"/>
                      <a:gd name="T12" fmla="*/ 2147483646 w 229"/>
                      <a:gd name="T13" fmla="*/ 2147483646 h 97"/>
                      <a:gd name="T14" fmla="*/ 2147483646 w 229"/>
                      <a:gd name="T15" fmla="*/ 2147483646 h 97"/>
                      <a:gd name="T16" fmla="*/ 2147483646 w 229"/>
                      <a:gd name="T17" fmla="*/ 2147483646 h 97"/>
                      <a:gd name="T18" fmla="*/ 2147483646 w 229"/>
                      <a:gd name="T19" fmla="*/ 2147483646 h 97"/>
                      <a:gd name="T20" fmla="*/ 2147483646 w 229"/>
                      <a:gd name="T21" fmla="*/ 2147483646 h 97"/>
                      <a:gd name="T22" fmla="*/ 2147483646 w 229"/>
                      <a:gd name="T23" fmla="*/ 2147483646 h 97"/>
                      <a:gd name="T24" fmla="*/ 2147483646 w 229"/>
                      <a:gd name="T25" fmla="*/ 2147483646 h 97"/>
                      <a:gd name="T26" fmla="*/ 2147483646 w 229"/>
                      <a:gd name="T27" fmla="*/ 2147483646 h 97"/>
                      <a:gd name="T28" fmla="*/ 0 w 229"/>
                      <a:gd name="T29" fmla="*/ 0 h 9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9" h="97">
                        <a:moveTo>
                          <a:pt x="0" y="0"/>
                        </a:moveTo>
                        <a:lnTo>
                          <a:pt x="0" y="97"/>
                        </a:lnTo>
                        <a:lnTo>
                          <a:pt x="229" y="97"/>
                        </a:lnTo>
                        <a:lnTo>
                          <a:pt x="229" y="0"/>
                        </a:lnTo>
                        <a:lnTo>
                          <a:pt x="0" y="0"/>
                        </a:lnTo>
                        <a:lnTo>
                          <a:pt x="7" y="13"/>
                        </a:lnTo>
                        <a:lnTo>
                          <a:pt x="222" y="13"/>
                        </a:lnTo>
                        <a:lnTo>
                          <a:pt x="215" y="7"/>
                        </a:lnTo>
                        <a:lnTo>
                          <a:pt x="215" y="90"/>
                        </a:lnTo>
                        <a:lnTo>
                          <a:pt x="222" y="83"/>
                        </a:lnTo>
                        <a:lnTo>
                          <a:pt x="7" y="83"/>
                        </a:lnTo>
                        <a:lnTo>
                          <a:pt x="14" y="90"/>
                        </a:lnTo>
                        <a:lnTo>
                          <a:pt x="14" y="7"/>
                        </a:lnTo>
                        <a:lnTo>
                          <a:pt x="7" y="1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4" name="Freeform 41"/>
                  <p:cNvSpPr>
                    <a:spLocks/>
                  </p:cNvSpPr>
                  <p:nvPr/>
                </p:nvSpPr>
                <p:spPr bwMode="auto">
                  <a:xfrm>
                    <a:off x="8199305" y="1932848"/>
                    <a:ext cx="276225" cy="3528715"/>
                  </a:xfrm>
                  <a:custGeom>
                    <a:avLst/>
                    <a:gdLst>
                      <a:gd name="T0" fmla="*/ 2147483646 w 174"/>
                      <a:gd name="T1" fmla="*/ 0 h 2222"/>
                      <a:gd name="T2" fmla="*/ 2147483646 w 174"/>
                      <a:gd name="T3" fmla="*/ 0 h 2222"/>
                      <a:gd name="T4" fmla="*/ 2147483646 w 174"/>
                      <a:gd name="T5" fmla="*/ 2147483646 h 2222"/>
                      <a:gd name="T6" fmla="*/ 2147483646 w 174"/>
                      <a:gd name="T7" fmla="*/ 2147483646 h 2222"/>
                      <a:gd name="T8" fmla="*/ 0 w 174"/>
                      <a:gd name="T9" fmla="*/ 2147483646 h 2222"/>
                      <a:gd name="T10" fmla="*/ 2147483646 w 174"/>
                      <a:gd name="T11" fmla="*/ 0 h 222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74" h="2222">
                        <a:moveTo>
                          <a:pt x="54" y="0"/>
                        </a:moveTo>
                        <a:lnTo>
                          <a:pt x="120" y="0"/>
                        </a:lnTo>
                        <a:lnTo>
                          <a:pt x="174" y="2222"/>
                        </a:lnTo>
                        <a:lnTo>
                          <a:pt x="54" y="2222"/>
                        </a:lnTo>
                        <a:lnTo>
                          <a:pt x="0" y="2222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5" name="Freeform 42"/>
                  <p:cNvSpPr>
                    <a:spLocks/>
                  </p:cNvSpPr>
                  <p:nvPr/>
                </p:nvSpPr>
                <p:spPr bwMode="auto">
                  <a:xfrm>
                    <a:off x="8188192" y="1921732"/>
                    <a:ext cx="298450" cy="3547772"/>
                  </a:xfrm>
                  <a:custGeom>
                    <a:avLst/>
                    <a:gdLst>
                      <a:gd name="T0" fmla="*/ 2147483646 w 188"/>
                      <a:gd name="T1" fmla="*/ 2147483646 h 2234"/>
                      <a:gd name="T2" fmla="*/ 2147483646 w 188"/>
                      <a:gd name="T3" fmla="*/ 2147483646 h 2234"/>
                      <a:gd name="T4" fmla="*/ 2147483646 w 188"/>
                      <a:gd name="T5" fmla="*/ 2147483646 h 2234"/>
                      <a:gd name="T6" fmla="*/ 2147483646 w 188"/>
                      <a:gd name="T7" fmla="*/ 2147483646 h 2234"/>
                      <a:gd name="T8" fmla="*/ 2147483646 w 188"/>
                      <a:gd name="T9" fmla="*/ 2147483646 h 2234"/>
                      <a:gd name="T10" fmla="*/ 2147483646 w 188"/>
                      <a:gd name="T11" fmla="*/ 2147483646 h 2234"/>
                      <a:gd name="T12" fmla="*/ 2147483646 w 188"/>
                      <a:gd name="T13" fmla="*/ 2147483646 h 2234"/>
                      <a:gd name="T14" fmla="*/ 2147483646 w 188"/>
                      <a:gd name="T15" fmla="*/ 2147483646 h 2234"/>
                      <a:gd name="T16" fmla="*/ 2147483646 w 188"/>
                      <a:gd name="T17" fmla="*/ 2147483646 h 2234"/>
                      <a:gd name="T18" fmla="*/ 2147483646 w 188"/>
                      <a:gd name="T19" fmla="*/ 0 h 2234"/>
                      <a:gd name="T20" fmla="*/ 0 w 188"/>
                      <a:gd name="T21" fmla="*/ 2147483646 h 2234"/>
                      <a:gd name="T22" fmla="*/ 2147483646 w 188"/>
                      <a:gd name="T23" fmla="*/ 2147483646 h 2234"/>
                      <a:gd name="T24" fmla="*/ 2147483646 w 188"/>
                      <a:gd name="T25" fmla="*/ 0 h 2234"/>
                      <a:gd name="T26" fmla="*/ 2147483646 w 188"/>
                      <a:gd name="T27" fmla="*/ 0 h 2234"/>
                      <a:gd name="T28" fmla="*/ 2147483646 w 188"/>
                      <a:gd name="T29" fmla="*/ 2147483646 h 223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88" h="2234">
                        <a:moveTo>
                          <a:pt x="68" y="7"/>
                        </a:moveTo>
                        <a:lnTo>
                          <a:pt x="61" y="14"/>
                        </a:lnTo>
                        <a:lnTo>
                          <a:pt x="127" y="14"/>
                        </a:lnTo>
                        <a:lnTo>
                          <a:pt x="120" y="7"/>
                        </a:lnTo>
                        <a:lnTo>
                          <a:pt x="174" y="2229"/>
                        </a:lnTo>
                        <a:lnTo>
                          <a:pt x="181" y="2222"/>
                        </a:lnTo>
                        <a:lnTo>
                          <a:pt x="7" y="2222"/>
                        </a:lnTo>
                        <a:lnTo>
                          <a:pt x="13" y="2229"/>
                        </a:lnTo>
                        <a:lnTo>
                          <a:pt x="68" y="7"/>
                        </a:lnTo>
                        <a:lnTo>
                          <a:pt x="56" y="0"/>
                        </a:lnTo>
                        <a:lnTo>
                          <a:pt x="0" y="2234"/>
                        </a:lnTo>
                        <a:lnTo>
                          <a:pt x="188" y="2234"/>
                        </a:lnTo>
                        <a:lnTo>
                          <a:pt x="132" y="0"/>
                        </a:lnTo>
                        <a:lnTo>
                          <a:pt x="56" y="0"/>
                        </a:lnTo>
                        <a:lnTo>
                          <a:pt x="68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2" name="Freeform 49"/>
                  <p:cNvSpPr>
                    <a:spLocks/>
                  </p:cNvSpPr>
                  <p:nvPr/>
                </p:nvSpPr>
                <p:spPr bwMode="auto">
                  <a:xfrm>
                    <a:off x="1659283" y="2796423"/>
                    <a:ext cx="236538" cy="1904109"/>
                  </a:xfrm>
                  <a:custGeom>
                    <a:avLst/>
                    <a:gdLst>
                      <a:gd name="T0" fmla="*/ 2147483646 w 149"/>
                      <a:gd name="T1" fmla="*/ 0 h 1199"/>
                      <a:gd name="T2" fmla="*/ 2147483646 w 149"/>
                      <a:gd name="T3" fmla="*/ 2147483646 h 1199"/>
                      <a:gd name="T4" fmla="*/ 2147483646 w 149"/>
                      <a:gd name="T5" fmla="*/ 2147483646 h 1199"/>
                      <a:gd name="T6" fmla="*/ 2147483646 w 149"/>
                      <a:gd name="T7" fmla="*/ 2147483646 h 1199"/>
                      <a:gd name="T8" fmla="*/ 0 w 149"/>
                      <a:gd name="T9" fmla="*/ 2147483646 h 1199"/>
                      <a:gd name="T10" fmla="*/ 0 w 149"/>
                      <a:gd name="T11" fmla="*/ 2147483646 h 1199"/>
                      <a:gd name="T12" fmla="*/ 2147483646 w 149"/>
                      <a:gd name="T13" fmla="*/ 2147483646 h 1199"/>
                      <a:gd name="T14" fmla="*/ 2147483646 w 149"/>
                      <a:gd name="T15" fmla="*/ 0 h 1199"/>
                      <a:gd name="T16" fmla="*/ 2147483646 w 149"/>
                      <a:gd name="T17" fmla="*/ 0 h 119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149" h="1199">
                        <a:moveTo>
                          <a:pt x="115" y="0"/>
                        </a:moveTo>
                        <a:lnTo>
                          <a:pt x="115" y="927"/>
                        </a:lnTo>
                        <a:lnTo>
                          <a:pt x="149" y="960"/>
                        </a:lnTo>
                        <a:lnTo>
                          <a:pt x="149" y="1199"/>
                        </a:lnTo>
                        <a:lnTo>
                          <a:pt x="0" y="1199"/>
                        </a:lnTo>
                        <a:lnTo>
                          <a:pt x="0" y="960"/>
                        </a:lnTo>
                        <a:lnTo>
                          <a:pt x="34" y="927"/>
                        </a:lnTo>
                        <a:lnTo>
                          <a:pt x="34" y="0"/>
                        </a:lnTo>
                        <a:lnTo>
                          <a:pt x="115" y="0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3" name="Freeform 50"/>
                  <p:cNvSpPr>
                    <a:spLocks/>
                  </p:cNvSpPr>
                  <p:nvPr/>
                </p:nvSpPr>
                <p:spPr bwMode="auto">
                  <a:xfrm>
                    <a:off x="1665148" y="2786100"/>
                    <a:ext cx="258763" cy="1924754"/>
                  </a:xfrm>
                  <a:custGeom>
                    <a:avLst/>
                    <a:gdLst>
                      <a:gd name="T0" fmla="*/ 2147483646 w 163"/>
                      <a:gd name="T1" fmla="*/ 2147483646 h 1212"/>
                      <a:gd name="T2" fmla="*/ 2147483646 w 163"/>
                      <a:gd name="T3" fmla="*/ 2147483646 h 1212"/>
                      <a:gd name="T4" fmla="*/ 2147483646 w 163"/>
                      <a:gd name="T5" fmla="*/ 2147483646 h 1212"/>
                      <a:gd name="T6" fmla="*/ 2147483646 w 163"/>
                      <a:gd name="T7" fmla="*/ 2147483646 h 1212"/>
                      <a:gd name="T8" fmla="*/ 2147483646 w 163"/>
                      <a:gd name="T9" fmla="*/ 2147483646 h 1212"/>
                      <a:gd name="T10" fmla="*/ 2147483646 w 163"/>
                      <a:gd name="T11" fmla="*/ 2147483646 h 1212"/>
                      <a:gd name="T12" fmla="*/ 2147483646 w 163"/>
                      <a:gd name="T13" fmla="*/ 2147483646 h 1212"/>
                      <a:gd name="T14" fmla="*/ 2147483646 w 163"/>
                      <a:gd name="T15" fmla="*/ 2147483646 h 1212"/>
                      <a:gd name="T16" fmla="*/ 2147483646 w 163"/>
                      <a:gd name="T17" fmla="*/ 2147483646 h 1212"/>
                      <a:gd name="T18" fmla="*/ 2147483646 w 163"/>
                      <a:gd name="T19" fmla="*/ 2147483646 h 1212"/>
                      <a:gd name="T20" fmla="*/ 2147483646 w 163"/>
                      <a:gd name="T21" fmla="*/ 2147483646 h 1212"/>
                      <a:gd name="T22" fmla="*/ 2147483646 w 163"/>
                      <a:gd name="T23" fmla="*/ 2147483646 h 1212"/>
                      <a:gd name="T24" fmla="*/ 2147483646 w 163"/>
                      <a:gd name="T25" fmla="*/ 2147483646 h 1212"/>
                      <a:gd name="T26" fmla="*/ 2147483646 w 163"/>
                      <a:gd name="T27" fmla="*/ 2147483646 h 1212"/>
                      <a:gd name="T28" fmla="*/ 2147483646 w 163"/>
                      <a:gd name="T29" fmla="*/ 2147483646 h 1212"/>
                      <a:gd name="T30" fmla="*/ 2147483646 w 163"/>
                      <a:gd name="T31" fmla="*/ 0 h 1212"/>
                      <a:gd name="T32" fmla="*/ 2147483646 w 163"/>
                      <a:gd name="T33" fmla="*/ 0 h 1212"/>
                      <a:gd name="T34" fmla="*/ 2147483646 w 163"/>
                      <a:gd name="T35" fmla="*/ 2147483646 h 1212"/>
                      <a:gd name="T36" fmla="*/ 2147483646 w 163"/>
                      <a:gd name="T37" fmla="*/ 2147483646 h 1212"/>
                      <a:gd name="T38" fmla="*/ 0 w 163"/>
                      <a:gd name="T39" fmla="*/ 2147483646 h 1212"/>
                      <a:gd name="T40" fmla="*/ 0 w 163"/>
                      <a:gd name="T41" fmla="*/ 2147483646 h 1212"/>
                      <a:gd name="T42" fmla="*/ 2147483646 w 163"/>
                      <a:gd name="T43" fmla="*/ 2147483646 h 1212"/>
                      <a:gd name="T44" fmla="*/ 2147483646 w 163"/>
                      <a:gd name="T45" fmla="*/ 2147483646 h 1212"/>
                      <a:gd name="T46" fmla="*/ 2147483646 w 163"/>
                      <a:gd name="T47" fmla="*/ 2147483646 h 1212"/>
                      <a:gd name="T48" fmla="*/ 2147483646 w 163"/>
                      <a:gd name="T49" fmla="*/ 2147483646 h 1212"/>
                      <a:gd name="T50" fmla="*/ 2147483646 w 163"/>
                      <a:gd name="T51" fmla="*/ 0 h 1212"/>
                      <a:gd name="T52" fmla="*/ 2147483646 w 163"/>
                      <a:gd name="T53" fmla="*/ 2147483646 h 1212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0" t="0" r="r" b="b"/>
                    <a:pathLst>
                      <a:path w="163" h="1212">
                        <a:moveTo>
                          <a:pt x="122" y="13"/>
                        </a:moveTo>
                        <a:lnTo>
                          <a:pt x="115" y="6"/>
                        </a:lnTo>
                        <a:lnTo>
                          <a:pt x="115" y="937"/>
                        </a:lnTo>
                        <a:lnTo>
                          <a:pt x="151" y="971"/>
                        </a:lnTo>
                        <a:lnTo>
                          <a:pt x="149" y="966"/>
                        </a:lnTo>
                        <a:lnTo>
                          <a:pt x="149" y="1205"/>
                        </a:lnTo>
                        <a:lnTo>
                          <a:pt x="156" y="1198"/>
                        </a:lnTo>
                        <a:lnTo>
                          <a:pt x="7" y="1198"/>
                        </a:lnTo>
                        <a:lnTo>
                          <a:pt x="13" y="1205"/>
                        </a:lnTo>
                        <a:lnTo>
                          <a:pt x="13" y="966"/>
                        </a:lnTo>
                        <a:lnTo>
                          <a:pt x="12" y="971"/>
                        </a:lnTo>
                        <a:lnTo>
                          <a:pt x="47" y="937"/>
                        </a:lnTo>
                        <a:lnTo>
                          <a:pt x="47" y="6"/>
                        </a:lnTo>
                        <a:lnTo>
                          <a:pt x="41" y="13"/>
                        </a:lnTo>
                        <a:lnTo>
                          <a:pt x="122" y="13"/>
                        </a:lnTo>
                        <a:lnTo>
                          <a:pt x="129" y="0"/>
                        </a:lnTo>
                        <a:lnTo>
                          <a:pt x="34" y="0"/>
                        </a:lnTo>
                        <a:lnTo>
                          <a:pt x="34" y="933"/>
                        </a:lnTo>
                        <a:lnTo>
                          <a:pt x="36" y="928"/>
                        </a:lnTo>
                        <a:lnTo>
                          <a:pt x="0" y="962"/>
                        </a:lnTo>
                        <a:lnTo>
                          <a:pt x="0" y="1212"/>
                        </a:lnTo>
                        <a:lnTo>
                          <a:pt x="163" y="1212"/>
                        </a:lnTo>
                        <a:lnTo>
                          <a:pt x="163" y="962"/>
                        </a:lnTo>
                        <a:lnTo>
                          <a:pt x="127" y="928"/>
                        </a:lnTo>
                        <a:lnTo>
                          <a:pt x="129" y="933"/>
                        </a:lnTo>
                        <a:lnTo>
                          <a:pt x="129" y="0"/>
                        </a:lnTo>
                        <a:lnTo>
                          <a:pt x="122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5" name="Freeform 52"/>
                  <p:cNvSpPr>
                    <a:spLocks/>
                  </p:cNvSpPr>
                  <p:nvPr/>
                </p:nvSpPr>
                <p:spPr bwMode="auto">
                  <a:xfrm flipH="1">
                    <a:off x="1827227" y="4251722"/>
                    <a:ext cx="458788" cy="708284"/>
                  </a:xfrm>
                  <a:custGeom>
                    <a:avLst/>
                    <a:gdLst>
                      <a:gd name="T0" fmla="*/ 2147483646 w 289"/>
                      <a:gd name="T1" fmla="*/ 0 h 446"/>
                      <a:gd name="T2" fmla="*/ 2147483646 w 289"/>
                      <a:gd name="T3" fmla="*/ 2147483646 h 446"/>
                      <a:gd name="T4" fmla="*/ 2147483646 w 289"/>
                      <a:gd name="T5" fmla="*/ 2147483646 h 446"/>
                      <a:gd name="T6" fmla="*/ 2147483646 w 289"/>
                      <a:gd name="T7" fmla="*/ 2147483646 h 446"/>
                      <a:gd name="T8" fmla="*/ 2147483646 w 289"/>
                      <a:gd name="T9" fmla="*/ 2147483646 h 446"/>
                      <a:gd name="T10" fmla="*/ 2147483646 w 289"/>
                      <a:gd name="T11" fmla="*/ 2147483646 h 446"/>
                      <a:gd name="T12" fmla="*/ 2147483646 w 289"/>
                      <a:gd name="T13" fmla="*/ 2147483646 h 446"/>
                      <a:gd name="T14" fmla="*/ 2147483646 w 289"/>
                      <a:gd name="T15" fmla="*/ 2147483646 h 446"/>
                      <a:gd name="T16" fmla="*/ 2147483646 w 289"/>
                      <a:gd name="T17" fmla="*/ 2147483646 h 446"/>
                      <a:gd name="T18" fmla="*/ 2147483646 w 289"/>
                      <a:gd name="T19" fmla="*/ 2147483646 h 446"/>
                      <a:gd name="T20" fmla="*/ 2147483646 w 289"/>
                      <a:gd name="T21" fmla="*/ 2147483646 h 446"/>
                      <a:gd name="T22" fmla="*/ 0 w 289"/>
                      <a:gd name="T23" fmla="*/ 2147483646 h 446"/>
                      <a:gd name="T24" fmla="*/ 2147483646 w 289"/>
                      <a:gd name="T25" fmla="*/ 2147483646 h 446"/>
                      <a:gd name="T26" fmla="*/ 2147483646 w 289"/>
                      <a:gd name="T27" fmla="*/ 2147483646 h 446"/>
                      <a:gd name="T28" fmla="*/ 2147483646 w 289"/>
                      <a:gd name="T29" fmla="*/ 2147483646 h 446"/>
                      <a:gd name="T30" fmla="*/ 2147483646 w 289"/>
                      <a:gd name="T31" fmla="*/ 2147483646 h 446"/>
                      <a:gd name="T32" fmla="*/ 2147483646 w 289"/>
                      <a:gd name="T33" fmla="*/ 0 h 446"/>
                      <a:gd name="T34" fmla="*/ 2147483646 w 289"/>
                      <a:gd name="T35" fmla="*/ 2147483646 h 446"/>
                      <a:gd name="T36" fmla="*/ 2147483646 w 289"/>
                      <a:gd name="T37" fmla="*/ 2147483646 h 446"/>
                      <a:gd name="T38" fmla="*/ 2147483646 w 289"/>
                      <a:gd name="T39" fmla="*/ 2147483646 h 446"/>
                      <a:gd name="T40" fmla="*/ 2147483646 w 289"/>
                      <a:gd name="T41" fmla="*/ 2147483646 h 446"/>
                      <a:gd name="T42" fmla="*/ 2147483646 w 289"/>
                      <a:gd name="T43" fmla="*/ 2147483646 h 446"/>
                      <a:gd name="T44" fmla="*/ 2147483646 w 289"/>
                      <a:gd name="T45" fmla="*/ 2147483646 h 446"/>
                      <a:gd name="T46" fmla="*/ 2147483646 w 289"/>
                      <a:gd name="T47" fmla="*/ 2147483646 h 446"/>
                      <a:gd name="T48" fmla="*/ 2147483646 w 289"/>
                      <a:gd name="T49" fmla="*/ 2147483646 h 446"/>
                      <a:gd name="T50" fmla="*/ 2147483646 w 289"/>
                      <a:gd name="T51" fmla="*/ 2147483646 h 446"/>
                      <a:gd name="T52" fmla="*/ 2147483646 w 289"/>
                      <a:gd name="T53" fmla="*/ 2147483646 h 446"/>
                      <a:gd name="T54" fmla="*/ 2147483646 w 289"/>
                      <a:gd name="T55" fmla="*/ 2147483646 h 446"/>
                      <a:gd name="T56" fmla="*/ 2147483646 w 289"/>
                      <a:gd name="T57" fmla="*/ 2147483646 h 446"/>
                      <a:gd name="T58" fmla="*/ 2147483646 w 289"/>
                      <a:gd name="T59" fmla="*/ 2147483646 h 446"/>
                      <a:gd name="T60" fmla="*/ 2147483646 w 289"/>
                      <a:gd name="T61" fmla="*/ 2147483646 h 446"/>
                      <a:gd name="T62" fmla="*/ 2147483646 w 289"/>
                      <a:gd name="T63" fmla="*/ 2147483646 h 446"/>
                      <a:gd name="T64" fmla="*/ 2147483646 w 289"/>
                      <a:gd name="T65" fmla="*/ 2147483646 h 446"/>
                      <a:gd name="T66" fmla="*/ 2147483646 w 289"/>
                      <a:gd name="T67" fmla="*/ 2147483646 h 446"/>
                      <a:gd name="T68" fmla="*/ 2147483646 w 289"/>
                      <a:gd name="T69" fmla="*/ 2147483646 h 446"/>
                      <a:gd name="T70" fmla="*/ 2147483646 w 289"/>
                      <a:gd name="T71" fmla="*/ 2147483646 h 446"/>
                      <a:gd name="T72" fmla="*/ 2147483646 w 289"/>
                      <a:gd name="T73" fmla="*/ 2147483646 h 446"/>
                      <a:gd name="T74" fmla="*/ 2147483646 w 289"/>
                      <a:gd name="T75" fmla="*/ 2147483646 h 446"/>
                      <a:gd name="T76" fmla="*/ 2147483646 w 289"/>
                      <a:gd name="T77" fmla="*/ 0 h 44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0" t="0" r="r" b="b"/>
                    <a:pathLst>
                      <a:path w="289" h="446">
                        <a:moveTo>
                          <a:pt x="289" y="0"/>
                        </a:moveTo>
                        <a:lnTo>
                          <a:pt x="142" y="102"/>
                        </a:lnTo>
                        <a:lnTo>
                          <a:pt x="152" y="107"/>
                        </a:lnTo>
                        <a:lnTo>
                          <a:pt x="152" y="68"/>
                        </a:lnTo>
                        <a:lnTo>
                          <a:pt x="93" y="68"/>
                        </a:lnTo>
                        <a:lnTo>
                          <a:pt x="93" y="154"/>
                        </a:lnTo>
                        <a:lnTo>
                          <a:pt x="95" y="151"/>
                        </a:lnTo>
                        <a:lnTo>
                          <a:pt x="81" y="170"/>
                        </a:lnTo>
                        <a:lnTo>
                          <a:pt x="81" y="234"/>
                        </a:lnTo>
                        <a:lnTo>
                          <a:pt x="83" y="229"/>
                        </a:lnTo>
                        <a:lnTo>
                          <a:pt x="13" y="311"/>
                        </a:lnTo>
                        <a:lnTo>
                          <a:pt x="0" y="446"/>
                        </a:lnTo>
                        <a:lnTo>
                          <a:pt x="152" y="268"/>
                        </a:lnTo>
                        <a:lnTo>
                          <a:pt x="152" y="187"/>
                        </a:lnTo>
                        <a:lnTo>
                          <a:pt x="149" y="192"/>
                        </a:lnTo>
                        <a:lnTo>
                          <a:pt x="289" y="95"/>
                        </a:lnTo>
                        <a:lnTo>
                          <a:pt x="289" y="0"/>
                        </a:lnTo>
                        <a:lnTo>
                          <a:pt x="276" y="12"/>
                        </a:lnTo>
                        <a:lnTo>
                          <a:pt x="276" y="92"/>
                        </a:lnTo>
                        <a:lnTo>
                          <a:pt x="279" y="86"/>
                        </a:lnTo>
                        <a:lnTo>
                          <a:pt x="139" y="183"/>
                        </a:lnTo>
                        <a:lnTo>
                          <a:pt x="139" y="266"/>
                        </a:lnTo>
                        <a:lnTo>
                          <a:pt x="140" y="261"/>
                        </a:lnTo>
                        <a:lnTo>
                          <a:pt x="3" y="421"/>
                        </a:lnTo>
                        <a:lnTo>
                          <a:pt x="15" y="426"/>
                        </a:lnTo>
                        <a:lnTo>
                          <a:pt x="27" y="314"/>
                        </a:lnTo>
                        <a:lnTo>
                          <a:pt x="25" y="319"/>
                        </a:lnTo>
                        <a:lnTo>
                          <a:pt x="95" y="236"/>
                        </a:lnTo>
                        <a:lnTo>
                          <a:pt x="95" y="171"/>
                        </a:lnTo>
                        <a:lnTo>
                          <a:pt x="93" y="175"/>
                        </a:lnTo>
                        <a:lnTo>
                          <a:pt x="106" y="156"/>
                        </a:lnTo>
                        <a:lnTo>
                          <a:pt x="106" y="75"/>
                        </a:lnTo>
                        <a:lnTo>
                          <a:pt x="100" y="81"/>
                        </a:lnTo>
                        <a:lnTo>
                          <a:pt x="145" y="81"/>
                        </a:lnTo>
                        <a:lnTo>
                          <a:pt x="139" y="75"/>
                        </a:lnTo>
                        <a:lnTo>
                          <a:pt x="139" y="119"/>
                        </a:lnTo>
                        <a:lnTo>
                          <a:pt x="286" y="17"/>
                        </a:lnTo>
                        <a:lnTo>
                          <a:pt x="276" y="12"/>
                        </a:lnTo>
                        <a:lnTo>
                          <a:pt x="28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9" name="Freeform 56"/>
                  <p:cNvSpPr>
                    <a:spLocks/>
                  </p:cNvSpPr>
                  <p:nvPr/>
                </p:nvSpPr>
                <p:spPr bwMode="auto">
                  <a:xfrm flipH="1">
                    <a:off x="1797703" y="4237306"/>
                    <a:ext cx="436563" cy="657465"/>
                  </a:xfrm>
                  <a:custGeom>
                    <a:avLst/>
                    <a:gdLst>
                      <a:gd name="T0" fmla="*/ 2147483646 w 275"/>
                      <a:gd name="T1" fmla="*/ 0 h 414"/>
                      <a:gd name="T2" fmla="*/ 2147483646 w 275"/>
                      <a:gd name="T3" fmla="*/ 2147483646 h 414"/>
                      <a:gd name="T4" fmla="*/ 2147483646 w 275"/>
                      <a:gd name="T5" fmla="*/ 2147483646 h 414"/>
                      <a:gd name="T6" fmla="*/ 2147483646 w 275"/>
                      <a:gd name="T7" fmla="*/ 2147483646 h 414"/>
                      <a:gd name="T8" fmla="*/ 2147483646 w 275"/>
                      <a:gd name="T9" fmla="*/ 2147483646 h 414"/>
                      <a:gd name="T10" fmla="*/ 2147483646 w 275"/>
                      <a:gd name="T11" fmla="*/ 2147483646 h 414"/>
                      <a:gd name="T12" fmla="*/ 2147483646 w 275"/>
                      <a:gd name="T13" fmla="*/ 2147483646 h 414"/>
                      <a:gd name="T14" fmla="*/ 2147483646 w 275"/>
                      <a:gd name="T15" fmla="*/ 2147483646 h 414"/>
                      <a:gd name="T16" fmla="*/ 0 w 275"/>
                      <a:gd name="T17" fmla="*/ 2147483646 h 414"/>
                      <a:gd name="T18" fmla="*/ 2147483646 w 275"/>
                      <a:gd name="T19" fmla="*/ 2147483646 h 414"/>
                      <a:gd name="T20" fmla="*/ 2147483646 w 275"/>
                      <a:gd name="T21" fmla="*/ 2147483646 h 414"/>
                      <a:gd name="T22" fmla="*/ 2147483646 w 275"/>
                      <a:gd name="T23" fmla="*/ 2147483646 h 414"/>
                      <a:gd name="T24" fmla="*/ 2147483646 w 275"/>
                      <a:gd name="T25" fmla="*/ 0 h 4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75" h="414">
                        <a:moveTo>
                          <a:pt x="275" y="0"/>
                        </a:moveTo>
                        <a:lnTo>
                          <a:pt x="137" y="95"/>
                        </a:lnTo>
                        <a:lnTo>
                          <a:pt x="137" y="63"/>
                        </a:lnTo>
                        <a:lnTo>
                          <a:pt x="92" y="63"/>
                        </a:lnTo>
                        <a:lnTo>
                          <a:pt x="92" y="142"/>
                        </a:lnTo>
                        <a:lnTo>
                          <a:pt x="80" y="159"/>
                        </a:lnTo>
                        <a:lnTo>
                          <a:pt x="80" y="222"/>
                        </a:lnTo>
                        <a:lnTo>
                          <a:pt x="12" y="302"/>
                        </a:lnTo>
                        <a:lnTo>
                          <a:pt x="0" y="414"/>
                        </a:lnTo>
                        <a:lnTo>
                          <a:pt x="137" y="254"/>
                        </a:lnTo>
                        <a:lnTo>
                          <a:pt x="137" y="175"/>
                        </a:lnTo>
                        <a:lnTo>
                          <a:pt x="275" y="80"/>
                        </a:lnTo>
                        <a:lnTo>
                          <a:pt x="275" y="0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2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2220773" y="1494579"/>
                    <a:ext cx="45719" cy="3473137"/>
                  </a:xfrm>
                  <a:prstGeom prst="rect">
                    <a:avLst/>
                  </a:prstGeom>
                  <a:solidFill>
                    <a:srgbClr val="80C2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173" name="Freeform 70"/>
                  <p:cNvSpPr>
                    <a:spLocks/>
                  </p:cNvSpPr>
                  <p:nvPr/>
                </p:nvSpPr>
                <p:spPr bwMode="auto">
                  <a:xfrm>
                    <a:off x="2188934" y="1700176"/>
                    <a:ext cx="75098" cy="3285008"/>
                  </a:xfrm>
                  <a:custGeom>
                    <a:avLst/>
                    <a:gdLst>
                      <a:gd name="T0" fmla="*/ 0 w 84"/>
                      <a:gd name="T1" fmla="*/ 0 h 1081"/>
                      <a:gd name="T2" fmla="*/ 0 w 84"/>
                      <a:gd name="T3" fmla="*/ 2147483646 h 1081"/>
                      <a:gd name="T4" fmla="*/ 2147483646 w 84"/>
                      <a:gd name="T5" fmla="*/ 2147483646 h 1081"/>
                      <a:gd name="T6" fmla="*/ 2147483646 w 84"/>
                      <a:gd name="T7" fmla="*/ 0 h 1081"/>
                      <a:gd name="T8" fmla="*/ 0 w 84"/>
                      <a:gd name="T9" fmla="*/ 0 h 1081"/>
                      <a:gd name="T10" fmla="*/ 2147483646 w 84"/>
                      <a:gd name="T11" fmla="*/ 2147483646 h 1081"/>
                      <a:gd name="T12" fmla="*/ 2147483646 w 84"/>
                      <a:gd name="T13" fmla="*/ 2147483646 h 1081"/>
                      <a:gd name="T14" fmla="*/ 2147483646 w 84"/>
                      <a:gd name="T15" fmla="*/ 2147483646 h 1081"/>
                      <a:gd name="T16" fmla="*/ 2147483646 w 84"/>
                      <a:gd name="T17" fmla="*/ 2147483646 h 1081"/>
                      <a:gd name="T18" fmla="*/ 2147483646 w 84"/>
                      <a:gd name="T19" fmla="*/ 2147483646 h 1081"/>
                      <a:gd name="T20" fmla="*/ 2147483646 w 84"/>
                      <a:gd name="T21" fmla="*/ 2147483646 h 1081"/>
                      <a:gd name="T22" fmla="*/ 2147483646 w 84"/>
                      <a:gd name="T23" fmla="*/ 2147483646 h 1081"/>
                      <a:gd name="T24" fmla="*/ 2147483646 w 84"/>
                      <a:gd name="T25" fmla="*/ 2147483646 h 1081"/>
                      <a:gd name="T26" fmla="*/ 2147483646 w 84"/>
                      <a:gd name="T27" fmla="*/ 2147483646 h 1081"/>
                      <a:gd name="T28" fmla="*/ 0 w 84"/>
                      <a:gd name="T29" fmla="*/ 0 h 108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84" h="1081">
                        <a:moveTo>
                          <a:pt x="0" y="0"/>
                        </a:moveTo>
                        <a:lnTo>
                          <a:pt x="0" y="1081"/>
                        </a:lnTo>
                        <a:lnTo>
                          <a:pt x="84" y="1081"/>
                        </a:lnTo>
                        <a:lnTo>
                          <a:pt x="84" y="0"/>
                        </a:lnTo>
                        <a:lnTo>
                          <a:pt x="0" y="0"/>
                        </a:lnTo>
                        <a:lnTo>
                          <a:pt x="10" y="20"/>
                        </a:lnTo>
                        <a:lnTo>
                          <a:pt x="74" y="20"/>
                        </a:lnTo>
                        <a:lnTo>
                          <a:pt x="64" y="10"/>
                        </a:lnTo>
                        <a:lnTo>
                          <a:pt x="64" y="1071"/>
                        </a:lnTo>
                        <a:lnTo>
                          <a:pt x="74" y="1061"/>
                        </a:lnTo>
                        <a:lnTo>
                          <a:pt x="10" y="1061"/>
                        </a:lnTo>
                        <a:lnTo>
                          <a:pt x="20" y="1071"/>
                        </a:lnTo>
                        <a:lnTo>
                          <a:pt x="20" y="10"/>
                        </a:lnTo>
                        <a:lnTo>
                          <a:pt x="10" y="2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4" name="Rectangle 91"/>
                  <p:cNvSpPr>
                    <a:spLocks noChangeArrowheads="1"/>
                  </p:cNvSpPr>
                  <p:nvPr/>
                </p:nvSpPr>
                <p:spPr bwMode="auto">
                  <a:xfrm>
                    <a:off x="2196961" y="3602737"/>
                    <a:ext cx="882650" cy="174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200" b="1">
                        <a:solidFill>
                          <a:srgbClr val="0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Combustor</a:t>
                    </a:r>
                    <a:endParaRPr kumimoji="0" lang="ko-KR" altLang="ko-KR" sz="180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grpSp>
                <p:nvGrpSpPr>
                  <p:cNvPr id="39" name="그룹 38"/>
                  <p:cNvGrpSpPr/>
                  <p:nvPr/>
                </p:nvGrpSpPr>
                <p:grpSpPr>
                  <a:xfrm>
                    <a:off x="7251112" y="5242408"/>
                    <a:ext cx="960437" cy="720989"/>
                    <a:chOff x="7446962" y="4550980"/>
                    <a:chExt cx="960437" cy="720989"/>
                  </a:xfrm>
                </p:grpSpPr>
                <p:sp>
                  <p:nvSpPr>
                    <p:cNvPr id="512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866062" y="4577977"/>
                      <a:ext cx="203200" cy="74640"/>
                    </a:xfrm>
                    <a:prstGeom prst="rect">
                      <a:avLst/>
                    </a:pr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2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7856537" y="4566861"/>
                      <a:ext cx="222250" cy="96873"/>
                    </a:xfrm>
                    <a:custGeom>
                      <a:avLst/>
                      <a:gdLst>
                        <a:gd name="T0" fmla="*/ 2147483646 w 140"/>
                        <a:gd name="T1" fmla="*/ 2147483646 h 61"/>
                        <a:gd name="T2" fmla="*/ 2147483646 w 140"/>
                        <a:gd name="T3" fmla="*/ 2147483646 h 61"/>
                        <a:gd name="T4" fmla="*/ 2147483646 w 140"/>
                        <a:gd name="T5" fmla="*/ 2147483646 h 61"/>
                        <a:gd name="T6" fmla="*/ 2147483646 w 140"/>
                        <a:gd name="T7" fmla="*/ 2147483646 h 61"/>
                        <a:gd name="T8" fmla="*/ 2147483646 w 140"/>
                        <a:gd name="T9" fmla="*/ 2147483646 h 61"/>
                        <a:gd name="T10" fmla="*/ 2147483646 w 140"/>
                        <a:gd name="T11" fmla="*/ 2147483646 h 61"/>
                        <a:gd name="T12" fmla="*/ 2147483646 w 140"/>
                        <a:gd name="T13" fmla="*/ 2147483646 h 61"/>
                        <a:gd name="T14" fmla="*/ 2147483646 w 140"/>
                        <a:gd name="T15" fmla="*/ 2147483646 h 61"/>
                        <a:gd name="T16" fmla="*/ 2147483646 w 140"/>
                        <a:gd name="T17" fmla="*/ 2147483646 h 61"/>
                        <a:gd name="T18" fmla="*/ 2147483646 w 140"/>
                        <a:gd name="T19" fmla="*/ 2147483646 h 61"/>
                        <a:gd name="T20" fmla="*/ 2147483646 w 140"/>
                        <a:gd name="T21" fmla="*/ 0 h 61"/>
                        <a:gd name="T22" fmla="*/ 0 w 140"/>
                        <a:gd name="T23" fmla="*/ 0 h 61"/>
                        <a:gd name="T24" fmla="*/ 0 w 140"/>
                        <a:gd name="T25" fmla="*/ 2147483646 h 61"/>
                        <a:gd name="T26" fmla="*/ 2147483646 w 140"/>
                        <a:gd name="T27" fmla="*/ 2147483646 h 61"/>
                        <a:gd name="T28" fmla="*/ 2147483646 w 140"/>
                        <a:gd name="T29" fmla="*/ 2147483646 h 61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40" h="61">
                          <a:moveTo>
                            <a:pt x="127" y="54"/>
                          </a:moveTo>
                          <a:lnTo>
                            <a:pt x="134" y="48"/>
                          </a:lnTo>
                          <a:lnTo>
                            <a:pt x="6" y="48"/>
                          </a:lnTo>
                          <a:lnTo>
                            <a:pt x="13" y="54"/>
                          </a:lnTo>
                          <a:lnTo>
                            <a:pt x="13" y="7"/>
                          </a:lnTo>
                          <a:lnTo>
                            <a:pt x="6" y="14"/>
                          </a:lnTo>
                          <a:lnTo>
                            <a:pt x="134" y="14"/>
                          </a:lnTo>
                          <a:lnTo>
                            <a:pt x="127" y="7"/>
                          </a:lnTo>
                          <a:lnTo>
                            <a:pt x="127" y="54"/>
                          </a:lnTo>
                          <a:lnTo>
                            <a:pt x="140" y="61"/>
                          </a:lnTo>
                          <a:lnTo>
                            <a:pt x="140" y="0"/>
                          </a:lnTo>
                          <a:lnTo>
                            <a:pt x="0" y="0"/>
                          </a:lnTo>
                          <a:lnTo>
                            <a:pt x="0" y="61"/>
                          </a:lnTo>
                          <a:lnTo>
                            <a:pt x="140" y="61"/>
                          </a:lnTo>
                          <a:lnTo>
                            <a:pt x="127" y="5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3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7759699" y="4562096"/>
                      <a:ext cx="257175" cy="309676"/>
                    </a:xfrm>
                    <a:custGeom>
                      <a:avLst/>
                      <a:gdLst>
                        <a:gd name="T0" fmla="*/ 2147483646 w 162"/>
                        <a:gd name="T1" fmla="*/ 2147483646 h 195"/>
                        <a:gd name="T2" fmla="*/ 2147483646 w 162"/>
                        <a:gd name="T3" fmla="*/ 2147483646 h 195"/>
                        <a:gd name="T4" fmla="*/ 2147483646 w 162"/>
                        <a:gd name="T5" fmla="*/ 2147483646 h 195"/>
                        <a:gd name="T6" fmla="*/ 2147483646 w 162"/>
                        <a:gd name="T7" fmla="*/ 2147483646 h 195"/>
                        <a:gd name="T8" fmla="*/ 2147483646 w 162"/>
                        <a:gd name="T9" fmla="*/ 2147483646 h 195"/>
                        <a:gd name="T10" fmla="*/ 2147483646 w 162"/>
                        <a:gd name="T11" fmla="*/ 2147483646 h 195"/>
                        <a:gd name="T12" fmla="*/ 2147483646 w 162"/>
                        <a:gd name="T13" fmla="*/ 2147483646 h 195"/>
                        <a:gd name="T14" fmla="*/ 2147483646 w 162"/>
                        <a:gd name="T15" fmla="*/ 2147483646 h 195"/>
                        <a:gd name="T16" fmla="*/ 0 w 162"/>
                        <a:gd name="T17" fmla="*/ 2147483646 h 195"/>
                        <a:gd name="T18" fmla="*/ 2147483646 w 162"/>
                        <a:gd name="T19" fmla="*/ 2147483646 h 195"/>
                        <a:gd name="T20" fmla="*/ 2147483646 w 162"/>
                        <a:gd name="T21" fmla="*/ 2147483646 h 195"/>
                        <a:gd name="T22" fmla="*/ 2147483646 w 162"/>
                        <a:gd name="T23" fmla="*/ 2147483646 h 195"/>
                        <a:gd name="T24" fmla="*/ 2147483646 w 162"/>
                        <a:gd name="T25" fmla="*/ 2147483646 h 195"/>
                        <a:gd name="T26" fmla="*/ 2147483646 w 162"/>
                        <a:gd name="T27" fmla="*/ 2147483646 h 195"/>
                        <a:gd name="T28" fmla="*/ 2147483646 w 162"/>
                        <a:gd name="T29" fmla="*/ 2147483646 h 195"/>
                        <a:gd name="T30" fmla="*/ 2147483646 w 162"/>
                        <a:gd name="T31" fmla="*/ 2147483646 h 195"/>
                        <a:gd name="T32" fmla="*/ 2147483646 w 162"/>
                        <a:gd name="T33" fmla="*/ 0 h 195"/>
                        <a:gd name="T34" fmla="*/ 2147483646 w 162"/>
                        <a:gd name="T35" fmla="*/ 2147483646 h 195"/>
                        <a:gd name="T36" fmla="*/ 2147483646 w 162"/>
                        <a:gd name="T37" fmla="*/ 2147483646 h 195"/>
                        <a:gd name="T38" fmla="*/ 2147483646 w 162"/>
                        <a:gd name="T39" fmla="*/ 2147483646 h 195"/>
                        <a:gd name="T40" fmla="*/ 2147483646 w 162"/>
                        <a:gd name="T41" fmla="*/ 2147483646 h 195"/>
                        <a:gd name="T42" fmla="*/ 2147483646 w 162"/>
                        <a:gd name="T43" fmla="*/ 2147483646 h 195"/>
                        <a:gd name="T44" fmla="*/ 2147483646 w 162"/>
                        <a:gd name="T45" fmla="*/ 2147483646 h 195"/>
                        <a:gd name="T46" fmla="*/ 2147483646 w 162"/>
                        <a:gd name="T47" fmla="*/ 2147483646 h 195"/>
                        <a:gd name="T48" fmla="*/ 2147483646 w 162"/>
                        <a:gd name="T49" fmla="*/ 2147483646 h 195"/>
                        <a:gd name="T50" fmla="*/ 2147483646 w 162"/>
                        <a:gd name="T51" fmla="*/ 2147483646 h 195"/>
                        <a:gd name="T52" fmla="*/ 2147483646 w 162"/>
                        <a:gd name="T53" fmla="*/ 2147483646 h 195"/>
                        <a:gd name="T54" fmla="*/ 2147483646 w 162"/>
                        <a:gd name="T55" fmla="*/ 2147483646 h 195"/>
                        <a:gd name="T56" fmla="*/ 2147483646 w 162"/>
                        <a:gd name="T57" fmla="*/ 2147483646 h 195"/>
                        <a:gd name="T58" fmla="*/ 2147483646 w 162"/>
                        <a:gd name="T59" fmla="*/ 2147483646 h 195"/>
                        <a:gd name="T60" fmla="*/ 2147483646 w 162"/>
                        <a:gd name="T61" fmla="*/ 2147483646 h 195"/>
                        <a:gd name="T62" fmla="*/ 2147483646 w 162"/>
                        <a:gd name="T63" fmla="*/ 2147483646 h 195"/>
                        <a:gd name="T64" fmla="*/ 2147483646 w 162"/>
                        <a:gd name="T65" fmla="*/ 2147483646 h 19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0" t="0" r="r" b="b"/>
                      <a:pathLst>
                        <a:path w="162" h="195">
                          <a:moveTo>
                            <a:pt x="81" y="195"/>
                          </a:moveTo>
                          <a:lnTo>
                            <a:pt x="64" y="193"/>
                          </a:lnTo>
                          <a:lnTo>
                            <a:pt x="51" y="188"/>
                          </a:lnTo>
                          <a:lnTo>
                            <a:pt x="35" y="178"/>
                          </a:lnTo>
                          <a:lnTo>
                            <a:pt x="23" y="168"/>
                          </a:lnTo>
                          <a:lnTo>
                            <a:pt x="13" y="152"/>
                          </a:lnTo>
                          <a:lnTo>
                            <a:pt x="6" y="135"/>
                          </a:lnTo>
                          <a:lnTo>
                            <a:pt x="1" y="118"/>
                          </a:lnTo>
                          <a:lnTo>
                            <a:pt x="0" y="98"/>
                          </a:lnTo>
                          <a:lnTo>
                            <a:pt x="1" y="78"/>
                          </a:lnTo>
                          <a:lnTo>
                            <a:pt x="6" y="59"/>
                          </a:lnTo>
                          <a:lnTo>
                            <a:pt x="13" y="44"/>
                          </a:lnTo>
                          <a:lnTo>
                            <a:pt x="23" y="28"/>
                          </a:lnTo>
                          <a:lnTo>
                            <a:pt x="35" y="17"/>
                          </a:lnTo>
                          <a:lnTo>
                            <a:pt x="51" y="8"/>
                          </a:lnTo>
                          <a:lnTo>
                            <a:pt x="64" y="1"/>
                          </a:lnTo>
                          <a:lnTo>
                            <a:pt x="81" y="0"/>
                          </a:lnTo>
                          <a:lnTo>
                            <a:pt x="98" y="1"/>
                          </a:lnTo>
                          <a:lnTo>
                            <a:pt x="113" y="8"/>
                          </a:lnTo>
                          <a:lnTo>
                            <a:pt x="127" y="17"/>
                          </a:lnTo>
                          <a:lnTo>
                            <a:pt x="139" y="28"/>
                          </a:lnTo>
                          <a:lnTo>
                            <a:pt x="149" y="44"/>
                          </a:lnTo>
                          <a:lnTo>
                            <a:pt x="156" y="59"/>
                          </a:lnTo>
                          <a:lnTo>
                            <a:pt x="161" y="78"/>
                          </a:lnTo>
                          <a:lnTo>
                            <a:pt x="162" y="98"/>
                          </a:lnTo>
                          <a:lnTo>
                            <a:pt x="161" y="118"/>
                          </a:lnTo>
                          <a:lnTo>
                            <a:pt x="156" y="135"/>
                          </a:lnTo>
                          <a:lnTo>
                            <a:pt x="149" y="152"/>
                          </a:lnTo>
                          <a:lnTo>
                            <a:pt x="139" y="168"/>
                          </a:lnTo>
                          <a:lnTo>
                            <a:pt x="127" y="178"/>
                          </a:lnTo>
                          <a:lnTo>
                            <a:pt x="113" y="188"/>
                          </a:lnTo>
                          <a:lnTo>
                            <a:pt x="98" y="193"/>
                          </a:lnTo>
                          <a:lnTo>
                            <a:pt x="81" y="195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35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7748587" y="4550980"/>
                      <a:ext cx="279400" cy="331909"/>
                    </a:xfrm>
                    <a:custGeom>
                      <a:avLst/>
                      <a:gdLst>
                        <a:gd name="T0" fmla="*/ 2147483646 w 176"/>
                        <a:gd name="T1" fmla="*/ 2147483646 h 209"/>
                        <a:gd name="T2" fmla="*/ 2147483646 w 176"/>
                        <a:gd name="T3" fmla="*/ 2147483646 h 209"/>
                        <a:gd name="T4" fmla="*/ 2147483646 w 176"/>
                        <a:gd name="T5" fmla="*/ 2147483646 h 209"/>
                        <a:gd name="T6" fmla="*/ 2147483646 w 176"/>
                        <a:gd name="T7" fmla="*/ 2147483646 h 209"/>
                        <a:gd name="T8" fmla="*/ 2147483646 w 176"/>
                        <a:gd name="T9" fmla="*/ 2147483646 h 209"/>
                        <a:gd name="T10" fmla="*/ 2147483646 w 176"/>
                        <a:gd name="T11" fmla="*/ 2147483646 h 209"/>
                        <a:gd name="T12" fmla="*/ 2147483646 w 176"/>
                        <a:gd name="T13" fmla="*/ 2147483646 h 209"/>
                        <a:gd name="T14" fmla="*/ 2147483646 w 176"/>
                        <a:gd name="T15" fmla="*/ 2147483646 h 209"/>
                        <a:gd name="T16" fmla="*/ 2147483646 w 176"/>
                        <a:gd name="T17" fmla="*/ 2147483646 h 209"/>
                        <a:gd name="T18" fmla="*/ 2147483646 w 176"/>
                        <a:gd name="T19" fmla="*/ 2147483646 h 209"/>
                        <a:gd name="T20" fmla="*/ 2147483646 w 176"/>
                        <a:gd name="T21" fmla="*/ 2147483646 h 209"/>
                        <a:gd name="T22" fmla="*/ 2147483646 w 176"/>
                        <a:gd name="T23" fmla="*/ 2147483646 h 209"/>
                        <a:gd name="T24" fmla="*/ 2147483646 w 176"/>
                        <a:gd name="T25" fmla="*/ 2147483646 h 209"/>
                        <a:gd name="T26" fmla="*/ 2147483646 w 176"/>
                        <a:gd name="T27" fmla="*/ 2147483646 h 209"/>
                        <a:gd name="T28" fmla="*/ 2147483646 w 176"/>
                        <a:gd name="T29" fmla="*/ 2147483646 h 209"/>
                        <a:gd name="T30" fmla="*/ 2147483646 w 176"/>
                        <a:gd name="T31" fmla="*/ 2147483646 h 209"/>
                        <a:gd name="T32" fmla="*/ 2147483646 w 176"/>
                        <a:gd name="T33" fmla="*/ 2147483646 h 209"/>
                        <a:gd name="T34" fmla="*/ 2147483646 w 176"/>
                        <a:gd name="T35" fmla="*/ 2147483646 h 209"/>
                        <a:gd name="T36" fmla="*/ 2147483646 w 176"/>
                        <a:gd name="T37" fmla="*/ 2147483646 h 209"/>
                        <a:gd name="T38" fmla="*/ 2147483646 w 176"/>
                        <a:gd name="T39" fmla="*/ 2147483646 h 209"/>
                        <a:gd name="T40" fmla="*/ 2147483646 w 176"/>
                        <a:gd name="T41" fmla="*/ 2147483646 h 209"/>
                        <a:gd name="T42" fmla="*/ 2147483646 w 176"/>
                        <a:gd name="T43" fmla="*/ 2147483646 h 209"/>
                        <a:gd name="T44" fmla="*/ 2147483646 w 176"/>
                        <a:gd name="T45" fmla="*/ 2147483646 h 209"/>
                        <a:gd name="T46" fmla="*/ 2147483646 w 176"/>
                        <a:gd name="T47" fmla="*/ 2147483646 h 209"/>
                        <a:gd name="T48" fmla="*/ 2147483646 w 176"/>
                        <a:gd name="T49" fmla="*/ 2147483646 h 209"/>
                        <a:gd name="T50" fmla="*/ 2147483646 w 176"/>
                        <a:gd name="T51" fmla="*/ 2147483646 h 209"/>
                        <a:gd name="T52" fmla="*/ 2147483646 w 176"/>
                        <a:gd name="T53" fmla="*/ 2147483646 h 209"/>
                        <a:gd name="T54" fmla="*/ 2147483646 w 176"/>
                        <a:gd name="T55" fmla="*/ 2147483646 h 209"/>
                        <a:gd name="T56" fmla="*/ 2147483646 w 176"/>
                        <a:gd name="T57" fmla="*/ 2147483646 h 209"/>
                        <a:gd name="T58" fmla="*/ 2147483646 w 176"/>
                        <a:gd name="T59" fmla="*/ 2147483646 h 209"/>
                        <a:gd name="T60" fmla="*/ 2147483646 w 176"/>
                        <a:gd name="T61" fmla="*/ 2147483646 h 209"/>
                        <a:gd name="T62" fmla="*/ 2147483646 w 176"/>
                        <a:gd name="T63" fmla="*/ 2147483646 h 209"/>
                        <a:gd name="T64" fmla="*/ 2147483646 w 176"/>
                        <a:gd name="T65" fmla="*/ 2147483646 h 209"/>
                        <a:gd name="T66" fmla="*/ 2147483646 w 176"/>
                        <a:gd name="T67" fmla="*/ 2147483646 h 209"/>
                        <a:gd name="T68" fmla="*/ 2147483646 w 176"/>
                        <a:gd name="T69" fmla="*/ 2147483646 h 209"/>
                        <a:gd name="T70" fmla="*/ 2147483646 w 176"/>
                        <a:gd name="T71" fmla="*/ 2147483646 h 209"/>
                        <a:gd name="T72" fmla="*/ 2147483646 w 176"/>
                        <a:gd name="T73" fmla="*/ 2147483646 h 209"/>
                        <a:gd name="T74" fmla="*/ 2147483646 w 176"/>
                        <a:gd name="T75" fmla="*/ 2147483646 h 209"/>
                        <a:gd name="T76" fmla="*/ 2147483646 w 176"/>
                        <a:gd name="T77" fmla="*/ 2147483646 h 209"/>
                        <a:gd name="T78" fmla="*/ 2147483646 w 176"/>
                        <a:gd name="T79" fmla="*/ 2147483646 h 209"/>
                        <a:gd name="T80" fmla="*/ 2147483646 w 176"/>
                        <a:gd name="T81" fmla="*/ 2147483646 h 209"/>
                        <a:gd name="T82" fmla="*/ 2147483646 w 176"/>
                        <a:gd name="T83" fmla="*/ 2147483646 h 209"/>
                        <a:gd name="T84" fmla="*/ 2147483646 w 176"/>
                        <a:gd name="T85" fmla="*/ 2147483646 h 209"/>
                        <a:gd name="T86" fmla="*/ 2147483646 w 176"/>
                        <a:gd name="T87" fmla="*/ 0 h 209"/>
                        <a:gd name="T88" fmla="*/ 2147483646 w 176"/>
                        <a:gd name="T89" fmla="*/ 2147483646 h 209"/>
                        <a:gd name="T90" fmla="*/ 2147483646 w 176"/>
                        <a:gd name="T91" fmla="*/ 2147483646 h 209"/>
                        <a:gd name="T92" fmla="*/ 2147483646 w 176"/>
                        <a:gd name="T93" fmla="*/ 2147483646 h 209"/>
                        <a:gd name="T94" fmla="*/ 2147483646 w 176"/>
                        <a:gd name="T95" fmla="*/ 2147483646 h 209"/>
                        <a:gd name="T96" fmla="*/ 2147483646 w 176"/>
                        <a:gd name="T97" fmla="*/ 2147483646 h 209"/>
                        <a:gd name="T98" fmla="*/ 2147483646 w 176"/>
                        <a:gd name="T99" fmla="*/ 2147483646 h 209"/>
                        <a:gd name="T100" fmla="*/ 0 w 176"/>
                        <a:gd name="T101" fmla="*/ 2147483646 h 209"/>
                        <a:gd name="T102" fmla="*/ 2147483646 w 176"/>
                        <a:gd name="T103" fmla="*/ 2147483646 h 209"/>
                        <a:gd name="T104" fmla="*/ 2147483646 w 176"/>
                        <a:gd name="T105" fmla="*/ 2147483646 h 209"/>
                        <a:gd name="T106" fmla="*/ 2147483646 w 176"/>
                        <a:gd name="T107" fmla="*/ 2147483646 h 209"/>
                        <a:gd name="T108" fmla="*/ 2147483646 w 176"/>
                        <a:gd name="T109" fmla="*/ 2147483646 h 209"/>
                        <a:gd name="T110" fmla="*/ 2147483646 w 176"/>
                        <a:gd name="T111" fmla="*/ 2147483646 h 209"/>
                        <a:gd name="T112" fmla="*/ 2147483646 w 176"/>
                        <a:gd name="T113" fmla="*/ 2147483646 h 209"/>
                        <a:gd name="T114" fmla="*/ 2147483646 w 176"/>
                        <a:gd name="T115" fmla="*/ 2147483646 h 209"/>
                        <a:gd name="T116" fmla="*/ 2147483646 w 176"/>
                        <a:gd name="T117" fmla="*/ 2147483646 h 209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</a:gdLst>
                      <a:ahLst/>
                      <a:cxnLst>
                        <a:cxn ang="T118">
                          <a:pos x="T0" y="T1"/>
                        </a:cxn>
                        <a:cxn ang="T119">
                          <a:pos x="T2" y="T3"/>
                        </a:cxn>
                        <a:cxn ang="T120">
                          <a:pos x="T4" y="T5"/>
                        </a:cxn>
                        <a:cxn ang="T121">
                          <a:pos x="T6" y="T7"/>
                        </a:cxn>
                        <a:cxn ang="T122">
                          <a:pos x="T8" y="T9"/>
                        </a:cxn>
                        <a:cxn ang="T123">
                          <a:pos x="T10" y="T11"/>
                        </a:cxn>
                        <a:cxn ang="T124">
                          <a:pos x="T12" y="T13"/>
                        </a:cxn>
                        <a:cxn ang="T125">
                          <a:pos x="T14" y="T15"/>
                        </a:cxn>
                        <a:cxn ang="T126">
                          <a:pos x="T16" y="T17"/>
                        </a:cxn>
                        <a:cxn ang="T127">
                          <a:pos x="T18" y="T19"/>
                        </a:cxn>
                        <a:cxn ang="T128">
                          <a:pos x="T20" y="T21"/>
                        </a:cxn>
                        <a:cxn ang="T129">
                          <a:pos x="T22" y="T23"/>
                        </a:cxn>
                        <a:cxn ang="T130">
                          <a:pos x="T24" y="T25"/>
                        </a:cxn>
                        <a:cxn ang="T131">
                          <a:pos x="T26" y="T27"/>
                        </a:cxn>
                        <a:cxn ang="T132">
                          <a:pos x="T28" y="T29"/>
                        </a:cxn>
                        <a:cxn ang="T133">
                          <a:pos x="T30" y="T31"/>
                        </a:cxn>
                        <a:cxn ang="T134">
                          <a:pos x="T32" y="T33"/>
                        </a:cxn>
                        <a:cxn ang="T135">
                          <a:pos x="T34" y="T35"/>
                        </a:cxn>
                        <a:cxn ang="T136">
                          <a:pos x="T36" y="T37"/>
                        </a:cxn>
                        <a:cxn ang="T137">
                          <a:pos x="T38" y="T39"/>
                        </a:cxn>
                        <a:cxn ang="T138">
                          <a:pos x="T40" y="T41"/>
                        </a:cxn>
                        <a:cxn ang="T139">
                          <a:pos x="T42" y="T43"/>
                        </a:cxn>
                        <a:cxn ang="T140">
                          <a:pos x="T44" y="T45"/>
                        </a:cxn>
                        <a:cxn ang="T141">
                          <a:pos x="T46" y="T47"/>
                        </a:cxn>
                        <a:cxn ang="T142">
                          <a:pos x="T48" y="T49"/>
                        </a:cxn>
                        <a:cxn ang="T143">
                          <a:pos x="T50" y="T51"/>
                        </a:cxn>
                        <a:cxn ang="T144">
                          <a:pos x="T52" y="T53"/>
                        </a:cxn>
                        <a:cxn ang="T145">
                          <a:pos x="T54" y="T55"/>
                        </a:cxn>
                        <a:cxn ang="T146">
                          <a:pos x="T56" y="T57"/>
                        </a:cxn>
                        <a:cxn ang="T147">
                          <a:pos x="T58" y="T59"/>
                        </a:cxn>
                        <a:cxn ang="T148">
                          <a:pos x="T60" y="T61"/>
                        </a:cxn>
                        <a:cxn ang="T149">
                          <a:pos x="T62" y="T63"/>
                        </a:cxn>
                        <a:cxn ang="T150">
                          <a:pos x="T64" y="T65"/>
                        </a:cxn>
                        <a:cxn ang="T151">
                          <a:pos x="T66" y="T67"/>
                        </a:cxn>
                        <a:cxn ang="T152">
                          <a:pos x="T68" y="T69"/>
                        </a:cxn>
                        <a:cxn ang="T153">
                          <a:pos x="T70" y="T71"/>
                        </a:cxn>
                        <a:cxn ang="T154">
                          <a:pos x="T72" y="T73"/>
                        </a:cxn>
                        <a:cxn ang="T155">
                          <a:pos x="T74" y="T75"/>
                        </a:cxn>
                        <a:cxn ang="T156">
                          <a:pos x="T76" y="T77"/>
                        </a:cxn>
                        <a:cxn ang="T157">
                          <a:pos x="T78" y="T79"/>
                        </a:cxn>
                        <a:cxn ang="T158">
                          <a:pos x="T80" y="T81"/>
                        </a:cxn>
                        <a:cxn ang="T159">
                          <a:pos x="T82" y="T83"/>
                        </a:cxn>
                        <a:cxn ang="T160">
                          <a:pos x="T84" y="T85"/>
                        </a:cxn>
                        <a:cxn ang="T161">
                          <a:pos x="T86" y="T87"/>
                        </a:cxn>
                        <a:cxn ang="T162">
                          <a:pos x="T88" y="T89"/>
                        </a:cxn>
                        <a:cxn ang="T163">
                          <a:pos x="T90" y="T91"/>
                        </a:cxn>
                        <a:cxn ang="T164">
                          <a:pos x="T92" y="T93"/>
                        </a:cxn>
                        <a:cxn ang="T165">
                          <a:pos x="T94" y="T95"/>
                        </a:cxn>
                        <a:cxn ang="T166">
                          <a:pos x="T96" y="T97"/>
                        </a:cxn>
                        <a:cxn ang="T167">
                          <a:pos x="T98" y="T99"/>
                        </a:cxn>
                        <a:cxn ang="T168">
                          <a:pos x="T100" y="T101"/>
                        </a:cxn>
                        <a:cxn ang="T169">
                          <a:pos x="T102" y="T103"/>
                        </a:cxn>
                        <a:cxn ang="T170">
                          <a:pos x="T104" y="T105"/>
                        </a:cxn>
                        <a:cxn ang="T171">
                          <a:pos x="T106" y="T107"/>
                        </a:cxn>
                        <a:cxn ang="T172">
                          <a:pos x="T108" y="T109"/>
                        </a:cxn>
                        <a:cxn ang="T173">
                          <a:pos x="T110" y="T111"/>
                        </a:cxn>
                        <a:cxn ang="T174">
                          <a:pos x="T112" y="T113"/>
                        </a:cxn>
                        <a:cxn ang="T175">
                          <a:pos x="T114" y="T115"/>
                        </a:cxn>
                        <a:cxn ang="T176">
                          <a:pos x="T116" y="T117"/>
                        </a:cxn>
                      </a:cxnLst>
                      <a:rect l="0" t="0" r="r" b="b"/>
                      <a:pathLst>
                        <a:path w="176" h="209">
                          <a:moveTo>
                            <a:pt x="90" y="195"/>
                          </a:moveTo>
                          <a:lnTo>
                            <a:pt x="85" y="193"/>
                          </a:lnTo>
                          <a:lnTo>
                            <a:pt x="76" y="193"/>
                          </a:lnTo>
                          <a:lnTo>
                            <a:pt x="73" y="192"/>
                          </a:lnTo>
                          <a:lnTo>
                            <a:pt x="69" y="192"/>
                          </a:lnTo>
                          <a:lnTo>
                            <a:pt x="66" y="190"/>
                          </a:lnTo>
                          <a:lnTo>
                            <a:pt x="52" y="185"/>
                          </a:lnTo>
                          <a:lnTo>
                            <a:pt x="49" y="181"/>
                          </a:lnTo>
                          <a:lnTo>
                            <a:pt x="46" y="180"/>
                          </a:lnTo>
                          <a:lnTo>
                            <a:pt x="42" y="176"/>
                          </a:lnTo>
                          <a:lnTo>
                            <a:pt x="39" y="175"/>
                          </a:lnTo>
                          <a:lnTo>
                            <a:pt x="37" y="173"/>
                          </a:lnTo>
                          <a:lnTo>
                            <a:pt x="36" y="170"/>
                          </a:lnTo>
                          <a:lnTo>
                            <a:pt x="32" y="166"/>
                          </a:lnTo>
                          <a:lnTo>
                            <a:pt x="30" y="163"/>
                          </a:lnTo>
                          <a:lnTo>
                            <a:pt x="27" y="159"/>
                          </a:lnTo>
                          <a:lnTo>
                            <a:pt x="27" y="156"/>
                          </a:lnTo>
                          <a:lnTo>
                            <a:pt x="24" y="151"/>
                          </a:lnTo>
                          <a:lnTo>
                            <a:pt x="20" y="147"/>
                          </a:lnTo>
                          <a:lnTo>
                            <a:pt x="20" y="142"/>
                          </a:lnTo>
                          <a:lnTo>
                            <a:pt x="17" y="136"/>
                          </a:lnTo>
                          <a:lnTo>
                            <a:pt x="17" y="132"/>
                          </a:lnTo>
                          <a:lnTo>
                            <a:pt x="13" y="122"/>
                          </a:lnTo>
                          <a:lnTo>
                            <a:pt x="13" y="86"/>
                          </a:lnTo>
                          <a:lnTo>
                            <a:pt x="17" y="76"/>
                          </a:lnTo>
                          <a:lnTo>
                            <a:pt x="17" y="73"/>
                          </a:lnTo>
                          <a:lnTo>
                            <a:pt x="20" y="64"/>
                          </a:lnTo>
                          <a:lnTo>
                            <a:pt x="20" y="61"/>
                          </a:lnTo>
                          <a:lnTo>
                            <a:pt x="24" y="56"/>
                          </a:lnTo>
                          <a:lnTo>
                            <a:pt x="27" y="49"/>
                          </a:lnTo>
                          <a:lnTo>
                            <a:pt x="30" y="46"/>
                          </a:lnTo>
                          <a:lnTo>
                            <a:pt x="32" y="42"/>
                          </a:lnTo>
                          <a:lnTo>
                            <a:pt x="36" y="39"/>
                          </a:lnTo>
                          <a:lnTo>
                            <a:pt x="37" y="35"/>
                          </a:lnTo>
                          <a:lnTo>
                            <a:pt x="46" y="27"/>
                          </a:lnTo>
                          <a:lnTo>
                            <a:pt x="52" y="24"/>
                          </a:lnTo>
                          <a:lnTo>
                            <a:pt x="56" y="20"/>
                          </a:lnTo>
                          <a:lnTo>
                            <a:pt x="66" y="17"/>
                          </a:lnTo>
                          <a:lnTo>
                            <a:pt x="69" y="15"/>
                          </a:lnTo>
                          <a:lnTo>
                            <a:pt x="73" y="15"/>
                          </a:lnTo>
                          <a:lnTo>
                            <a:pt x="76" y="13"/>
                          </a:lnTo>
                          <a:lnTo>
                            <a:pt x="98" y="13"/>
                          </a:lnTo>
                          <a:lnTo>
                            <a:pt x="102" y="15"/>
                          </a:lnTo>
                          <a:lnTo>
                            <a:pt x="107" y="15"/>
                          </a:lnTo>
                          <a:lnTo>
                            <a:pt x="115" y="20"/>
                          </a:lnTo>
                          <a:lnTo>
                            <a:pt x="120" y="20"/>
                          </a:lnTo>
                          <a:lnTo>
                            <a:pt x="124" y="24"/>
                          </a:lnTo>
                          <a:lnTo>
                            <a:pt x="129" y="27"/>
                          </a:lnTo>
                          <a:lnTo>
                            <a:pt x="130" y="29"/>
                          </a:lnTo>
                          <a:lnTo>
                            <a:pt x="141" y="39"/>
                          </a:lnTo>
                          <a:lnTo>
                            <a:pt x="142" y="42"/>
                          </a:lnTo>
                          <a:lnTo>
                            <a:pt x="146" y="46"/>
                          </a:lnTo>
                          <a:lnTo>
                            <a:pt x="149" y="52"/>
                          </a:lnTo>
                          <a:lnTo>
                            <a:pt x="152" y="56"/>
                          </a:lnTo>
                          <a:lnTo>
                            <a:pt x="152" y="61"/>
                          </a:lnTo>
                          <a:lnTo>
                            <a:pt x="154" y="64"/>
                          </a:lnTo>
                          <a:lnTo>
                            <a:pt x="158" y="73"/>
                          </a:lnTo>
                          <a:lnTo>
                            <a:pt x="158" y="76"/>
                          </a:lnTo>
                          <a:lnTo>
                            <a:pt x="161" y="86"/>
                          </a:lnTo>
                          <a:lnTo>
                            <a:pt x="161" y="102"/>
                          </a:lnTo>
                          <a:lnTo>
                            <a:pt x="163" y="107"/>
                          </a:lnTo>
                          <a:lnTo>
                            <a:pt x="163" y="102"/>
                          </a:lnTo>
                          <a:lnTo>
                            <a:pt x="161" y="107"/>
                          </a:lnTo>
                          <a:lnTo>
                            <a:pt x="161" y="122"/>
                          </a:lnTo>
                          <a:lnTo>
                            <a:pt x="158" y="132"/>
                          </a:lnTo>
                          <a:lnTo>
                            <a:pt x="158" y="136"/>
                          </a:lnTo>
                          <a:lnTo>
                            <a:pt x="154" y="142"/>
                          </a:lnTo>
                          <a:lnTo>
                            <a:pt x="152" y="147"/>
                          </a:lnTo>
                          <a:lnTo>
                            <a:pt x="152" y="151"/>
                          </a:lnTo>
                          <a:lnTo>
                            <a:pt x="149" y="156"/>
                          </a:lnTo>
                          <a:lnTo>
                            <a:pt x="146" y="163"/>
                          </a:lnTo>
                          <a:lnTo>
                            <a:pt x="142" y="166"/>
                          </a:lnTo>
                          <a:lnTo>
                            <a:pt x="141" y="170"/>
                          </a:lnTo>
                          <a:lnTo>
                            <a:pt x="136" y="175"/>
                          </a:lnTo>
                          <a:lnTo>
                            <a:pt x="130" y="176"/>
                          </a:lnTo>
                          <a:lnTo>
                            <a:pt x="129" y="180"/>
                          </a:lnTo>
                          <a:lnTo>
                            <a:pt x="127" y="181"/>
                          </a:lnTo>
                          <a:lnTo>
                            <a:pt x="124" y="185"/>
                          </a:lnTo>
                          <a:lnTo>
                            <a:pt x="120" y="185"/>
                          </a:lnTo>
                          <a:lnTo>
                            <a:pt x="115" y="187"/>
                          </a:lnTo>
                          <a:lnTo>
                            <a:pt x="107" y="192"/>
                          </a:lnTo>
                          <a:lnTo>
                            <a:pt x="102" y="192"/>
                          </a:lnTo>
                          <a:lnTo>
                            <a:pt x="98" y="193"/>
                          </a:lnTo>
                          <a:lnTo>
                            <a:pt x="90" y="193"/>
                          </a:lnTo>
                          <a:lnTo>
                            <a:pt x="85" y="195"/>
                          </a:lnTo>
                          <a:lnTo>
                            <a:pt x="90" y="195"/>
                          </a:lnTo>
                          <a:lnTo>
                            <a:pt x="86" y="209"/>
                          </a:lnTo>
                          <a:lnTo>
                            <a:pt x="91" y="209"/>
                          </a:lnTo>
                          <a:lnTo>
                            <a:pt x="93" y="207"/>
                          </a:lnTo>
                          <a:lnTo>
                            <a:pt x="102" y="207"/>
                          </a:lnTo>
                          <a:lnTo>
                            <a:pt x="105" y="205"/>
                          </a:lnTo>
                          <a:lnTo>
                            <a:pt x="110" y="205"/>
                          </a:lnTo>
                          <a:lnTo>
                            <a:pt x="122" y="200"/>
                          </a:lnTo>
                          <a:lnTo>
                            <a:pt x="127" y="198"/>
                          </a:lnTo>
                          <a:lnTo>
                            <a:pt x="130" y="195"/>
                          </a:lnTo>
                          <a:lnTo>
                            <a:pt x="134" y="192"/>
                          </a:lnTo>
                          <a:lnTo>
                            <a:pt x="139" y="190"/>
                          </a:lnTo>
                          <a:lnTo>
                            <a:pt x="141" y="187"/>
                          </a:lnTo>
                          <a:lnTo>
                            <a:pt x="142" y="185"/>
                          </a:lnTo>
                          <a:lnTo>
                            <a:pt x="151" y="176"/>
                          </a:lnTo>
                          <a:lnTo>
                            <a:pt x="152" y="173"/>
                          </a:lnTo>
                          <a:lnTo>
                            <a:pt x="156" y="170"/>
                          </a:lnTo>
                          <a:lnTo>
                            <a:pt x="159" y="163"/>
                          </a:lnTo>
                          <a:lnTo>
                            <a:pt x="163" y="158"/>
                          </a:lnTo>
                          <a:lnTo>
                            <a:pt x="166" y="154"/>
                          </a:lnTo>
                          <a:lnTo>
                            <a:pt x="168" y="149"/>
                          </a:lnTo>
                          <a:lnTo>
                            <a:pt x="169" y="146"/>
                          </a:lnTo>
                          <a:lnTo>
                            <a:pt x="171" y="139"/>
                          </a:lnTo>
                          <a:lnTo>
                            <a:pt x="171" y="136"/>
                          </a:lnTo>
                          <a:lnTo>
                            <a:pt x="174" y="125"/>
                          </a:lnTo>
                          <a:lnTo>
                            <a:pt x="174" y="110"/>
                          </a:lnTo>
                          <a:lnTo>
                            <a:pt x="176" y="108"/>
                          </a:lnTo>
                          <a:lnTo>
                            <a:pt x="176" y="103"/>
                          </a:lnTo>
                          <a:lnTo>
                            <a:pt x="174" y="98"/>
                          </a:lnTo>
                          <a:lnTo>
                            <a:pt x="174" y="83"/>
                          </a:lnTo>
                          <a:lnTo>
                            <a:pt x="171" y="73"/>
                          </a:lnTo>
                          <a:lnTo>
                            <a:pt x="171" y="69"/>
                          </a:lnTo>
                          <a:lnTo>
                            <a:pt x="168" y="58"/>
                          </a:lnTo>
                          <a:lnTo>
                            <a:pt x="166" y="54"/>
                          </a:lnTo>
                          <a:lnTo>
                            <a:pt x="163" y="49"/>
                          </a:lnTo>
                          <a:lnTo>
                            <a:pt x="159" y="46"/>
                          </a:lnTo>
                          <a:lnTo>
                            <a:pt x="156" y="39"/>
                          </a:lnTo>
                          <a:lnTo>
                            <a:pt x="152" y="35"/>
                          </a:lnTo>
                          <a:lnTo>
                            <a:pt x="151" y="32"/>
                          </a:lnTo>
                          <a:lnTo>
                            <a:pt x="141" y="22"/>
                          </a:lnTo>
                          <a:lnTo>
                            <a:pt x="139" y="17"/>
                          </a:lnTo>
                          <a:lnTo>
                            <a:pt x="130" y="13"/>
                          </a:lnTo>
                          <a:lnTo>
                            <a:pt x="127" y="10"/>
                          </a:lnTo>
                          <a:lnTo>
                            <a:pt x="122" y="7"/>
                          </a:lnTo>
                          <a:lnTo>
                            <a:pt x="110" y="1"/>
                          </a:lnTo>
                          <a:lnTo>
                            <a:pt x="105" y="1"/>
                          </a:lnTo>
                          <a:lnTo>
                            <a:pt x="102" y="0"/>
                          </a:lnTo>
                          <a:lnTo>
                            <a:pt x="88" y="0"/>
                          </a:lnTo>
                          <a:lnTo>
                            <a:pt x="73" y="0"/>
                          </a:lnTo>
                          <a:lnTo>
                            <a:pt x="69" y="1"/>
                          </a:lnTo>
                          <a:lnTo>
                            <a:pt x="66" y="1"/>
                          </a:lnTo>
                          <a:lnTo>
                            <a:pt x="59" y="3"/>
                          </a:lnTo>
                          <a:lnTo>
                            <a:pt x="49" y="10"/>
                          </a:lnTo>
                          <a:lnTo>
                            <a:pt x="46" y="13"/>
                          </a:lnTo>
                          <a:lnTo>
                            <a:pt x="39" y="17"/>
                          </a:lnTo>
                          <a:lnTo>
                            <a:pt x="27" y="29"/>
                          </a:lnTo>
                          <a:lnTo>
                            <a:pt x="25" y="32"/>
                          </a:lnTo>
                          <a:lnTo>
                            <a:pt x="22" y="35"/>
                          </a:lnTo>
                          <a:lnTo>
                            <a:pt x="20" y="39"/>
                          </a:lnTo>
                          <a:lnTo>
                            <a:pt x="17" y="42"/>
                          </a:lnTo>
                          <a:lnTo>
                            <a:pt x="13" y="49"/>
                          </a:lnTo>
                          <a:lnTo>
                            <a:pt x="10" y="54"/>
                          </a:lnTo>
                          <a:lnTo>
                            <a:pt x="7" y="58"/>
                          </a:lnTo>
                          <a:lnTo>
                            <a:pt x="3" y="69"/>
                          </a:lnTo>
                          <a:lnTo>
                            <a:pt x="3" y="73"/>
                          </a:lnTo>
                          <a:lnTo>
                            <a:pt x="0" y="83"/>
                          </a:lnTo>
                          <a:lnTo>
                            <a:pt x="0" y="105"/>
                          </a:lnTo>
                          <a:lnTo>
                            <a:pt x="0" y="125"/>
                          </a:lnTo>
                          <a:lnTo>
                            <a:pt x="3" y="136"/>
                          </a:lnTo>
                          <a:lnTo>
                            <a:pt x="3" y="139"/>
                          </a:lnTo>
                          <a:lnTo>
                            <a:pt x="5" y="146"/>
                          </a:lnTo>
                          <a:lnTo>
                            <a:pt x="7" y="149"/>
                          </a:lnTo>
                          <a:lnTo>
                            <a:pt x="10" y="154"/>
                          </a:lnTo>
                          <a:lnTo>
                            <a:pt x="13" y="158"/>
                          </a:lnTo>
                          <a:lnTo>
                            <a:pt x="13" y="163"/>
                          </a:lnTo>
                          <a:lnTo>
                            <a:pt x="17" y="166"/>
                          </a:lnTo>
                          <a:lnTo>
                            <a:pt x="20" y="170"/>
                          </a:lnTo>
                          <a:lnTo>
                            <a:pt x="22" y="173"/>
                          </a:lnTo>
                          <a:lnTo>
                            <a:pt x="25" y="176"/>
                          </a:lnTo>
                          <a:lnTo>
                            <a:pt x="27" y="180"/>
                          </a:lnTo>
                          <a:lnTo>
                            <a:pt x="32" y="185"/>
                          </a:lnTo>
                          <a:lnTo>
                            <a:pt x="36" y="187"/>
                          </a:lnTo>
                          <a:lnTo>
                            <a:pt x="39" y="190"/>
                          </a:lnTo>
                          <a:lnTo>
                            <a:pt x="42" y="192"/>
                          </a:lnTo>
                          <a:lnTo>
                            <a:pt x="46" y="195"/>
                          </a:lnTo>
                          <a:lnTo>
                            <a:pt x="59" y="204"/>
                          </a:lnTo>
                          <a:lnTo>
                            <a:pt x="66" y="205"/>
                          </a:lnTo>
                          <a:lnTo>
                            <a:pt x="69" y="205"/>
                          </a:lnTo>
                          <a:lnTo>
                            <a:pt x="73" y="207"/>
                          </a:lnTo>
                          <a:lnTo>
                            <a:pt x="81" y="207"/>
                          </a:lnTo>
                          <a:lnTo>
                            <a:pt x="86" y="209"/>
                          </a:lnTo>
                          <a:lnTo>
                            <a:pt x="90" y="19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3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7769224" y="4841598"/>
                      <a:ext cx="234950" cy="103226"/>
                    </a:xfrm>
                    <a:custGeom>
                      <a:avLst/>
                      <a:gdLst>
                        <a:gd name="T0" fmla="*/ 2147483646 w 148"/>
                        <a:gd name="T1" fmla="*/ 0 h 65"/>
                        <a:gd name="T2" fmla="*/ 0 w 148"/>
                        <a:gd name="T3" fmla="*/ 2147483646 h 65"/>
                        <a:gd name="T4" fmla="*/ 2147483646 w 148"/>
                        <a:gd name="T5" fmla="*/ 2147483646 h 65"/>
                        <a:gd name="T6" fmla="*/ 2147483646 w 148"/>
                        <a:gd name="T7" fmla="*/ 0 h 65"/>
                        <a:gd name="T8" fmla="*/ 2147483646 w 148"/>
                        <a:gd name="T9" fmla="*/ 0 h 6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48" h="65">
                          <a:moveTo>
                            <a:pt x="28" y="0"/>
                          </a:moveTo>
                          <a:lnTo>
                            <a:pt x="0" y="65"/>
                          </a:lnTo>
                          <a:lnTo>
                            <a:pt x="148" y="65"/>
                          </a:lnTo>
                          <a:lnTo>
                            <a:pt x="121" y="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37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7753349" y="4832864"/>
                      <a:ext cx="266700" cy="120694"/>
                    </a:xfrm>
                    <a:custGeom>
                      <a:avLst/>
                      <a:gdLst>
                        <a:gd name="T0" fmla="*/ 2147483646 w 168"/>
                        <a:gd name="T1" fmla="*/ 0 h 76"/>
                        <a:gd name="T2" fmla="*/ 0 w 168"/>
                        <a:gd name="T3" fmla="*/ 2147483646 h 76"/>
                        <a:gd name="T4" fmla="*/ 2147483646 w 168"/>
                        <a:gd name="T5" fmla="*/ 2147483646 h 76"/>
                        <a:gd name="T6" fmla="*/ 2147483646 w 168"/>
                        <a:gd name="T7" fmla="*/ 0 h 76"/>
                        <a:gd name="T8" fmla="*/ 2147483646 w 168"/>
                        <a:gd name="T9" fmla="*/ 0 h 76"/>
                        <a:gd name="T10" fmla="*/ 2147483646 w 168"/>
                        <a:gd name="T11" fmla="*/ 2147483646 h 76"/>
                        <a:gd name="T12" fmla="*/ 2147483646 w 168"/>
                        <a:gd name="T13" fmla="*/ 2147483646 h 76"/>
                        <a:gd name="T14" fmla="*/ 2147483646 w 168"/>
                        <a:gd name="T15" fmla="*/ 2147483646 h 76"/>
                        <a:gd name="T16" fmla="*/ 2147483646 w 168"/>
                        <a:gd name="T17" fmla="*/ 2147483646 h 76"/>
                        <a:gd name="T18" fmla="*/ 2147483646 w 168"/>
                        <a:gd name="T19" fmla="*/ 2147483646 h 76"/>
                        <a:gd name="T20" fmla="*/ 2147483646 w 168"/>
                        <a:gd name="T21" fmla="*/ 2147483646 h 76"/>
                        <a:gd name="T22" fmla="*/ 2147483646 w 168"/>
                        <a:gd name="T23" fmla="*/ 2147483646 h 76"/>
                        <a:gd name="T24" fmla="*/ 2147483646 w 168"/>
                        <a:gd name="T25" fmla="*/ 2147483646 h 76"/>
                        <a:gd name="T26" fmla="*/ 2147483646 w 168"/>
                        <a:gd name="T27" fmla="*/ 2147483646 h 76"/>
                        <a:gd name="T28" fmla="*/ 2147483646 w 168"/>
                        <a:gd name="T29" fmla="*/ 0 h 7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68" h="76">
                          <a:moveTo>
                            <a:pt x="34" y="0"/>
                          </a:moveTo>
                          <a:lnTo>
                            <a:pt x="0" y="76"/>
                          </a:lnTo>
                          <a:lnTo>
                            <a:pt x="168" y="76"/>
                          </a:lnTo>
                          <a:lnTo>
                            <a:pt x="134" y="0"/>
                          </a:lnTo>
                          <a:lnTo>
                            <a:pt x="34" y="0"/>
                          </a:lnTo>
                          <a:lnTo>
                            <a:pt x="38" y="12"/>
                          </a:lnTo>
                          <a:lnTo>
                            <a:pt x="131" y="12"/>
                          </a:lnTo>
                          <a:lnTo>
                            <a:pt x="124" y="9"/>
                          </a:lnTo>
                          <a:lnTo>
                            <a:pt x="151" y="73"/>
                          </a:lnTo>
                          <a:lnTo>
                            <a:pt x="158" y="63"/>
                          </a:lnTo>
                          <a:lnTo>
                            <a:pt x="10" y="63"/>
                          </a:lnTo>
                          <a:lnTo>
                            <a:pt x="17" y="73"/>
                          </a:lnTo>
                          <a:lnTo>
                            <a:pt x="44" y="9"/>
                          </a:lnTo>
                          <a:lnTo>
                            <a:pt x="38" y="12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6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69262" y="4604974"/>
                      <a:ext cx="290513" cy="2064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4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8334374" y="4579565"/>
                      <a:ext cx="26988" cy="71464"/>
                    </a:xfrm>
                    <a:custGeom>
                      <a:avLst/>
                      <a:gdLst>
                        <a:gd name="T0" fmla="*/ 0 w 17"/>
                        <a:gd name="T1" fmla="*/ 0 h 45"/>
                        <a:gd name="T2" fmla="*/ 0 w 17"/>
                        <a:gd name="T3" fmla="*/ 2147483646 h 45"/>
                        <a:gd name="T4" fmla="*/ 2147483646 w 17"/>
                        <a:gd name="T5" fmla="*/ 2147483646 h 45"/>
                        <a:gd name="T6" fmla="*/ 2147483646 w 17"/>
                        <a:gd name="T7" fmla="*/ 2147483646 h 45"/>
                        <a:gd name="T8" fmla="*/ 2147483646 w 17"/>
                        <a:gd name="T9" fmla="*/ 0 h 45"/>
                        <a:gd name="T10" fmla="*/ 0 w 17"/>
                        <a:gd name="T11" fmla="*/ 0 h 45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17" h="45">
                          <a:moveTo>
                            <a:pt x="0" y="0"/>
                          </a:moveTo>
                          <a:lnTo>
                            <a:pt x="0" y="45"/>
                          </a:lnTo>
                          <a:lnTo>
                            <a:pt x="2" y="45"/>
                          </a:lnTo>
                          <a:lnTo>
                            <a:pt x="17" y="23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8318499" y="4570037"/>
                      <a:ext cx="88900" cy="88933"/>
                    </a:xfrm>
                    <a:custGeom>
                      <a:avLst/>
                      <a:gdLst>
                        <a:gd name="T0" fmla="*/ 0 w 56"/>
                        <a:gd name="T1" fmla="*/ 0 h 56"/>
                        <a:gd name="T2" fmla="*/ 2147483646 w 56"/>
                        <a:gd name="T3" fmla="*/ 2147483646 h 56"/>
                        <a:gd name="T4" fmla="*/ 0 w 56"/>
                        <a:gd name="T5" fmla="*/ 2147483646 h 56"/>
                        <a:gd name="T6" fmla="*/ 2147483646 w 56"/>
                        <a:gd name="T7" fmla="*/ 2147483646 h 56"/>
                        <a:gd name="T8" fmla="*/ 0 w 56"/>
                        <a:gd name="T9" fmla="*/ 0 h 5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56" h="56">
                          <a:moveTo>
                            <a:pt x="0" y="0"/>
                          </a:moveTo>
                          <a:lnTo>
                            <a:pt x="56" y="29"/>
                          </a:lnTo>
                          <a:lnTo>
                            <a:pt x="0" y="56"/>
                          </a:lnTo>
                          <a:lnTo>
                            <a:pt x="2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05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46962" y="5097280"/>
                      <a:ext cx="557213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 Fan</a:t>
                      </a:r>
                      <a:endParaRPr kumimoji="0" lang="ko-KR" altLang="ko-KR" sz="180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sp>
                <p:nvSpPr>
                  <p:cNvPr id="5206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8123105" y="5556848"/>
                    <a:ext cx="484188" cy="174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200" b="1">
                        <a:solidFill>
                          <a:srgbClr val="0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Stack</a:t>
                    </a:r>
                    <a:endParaRPr kumimoji="0" lang="ko-KR" altLang="ko-KR" sz="180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4399623" y="4951019"/>
                    <a:ext cx="1158875" cy="689227"/>
                    <a:chOff x="4314825" y="4909886"/>
                    <a:chExt cx="1158875" cy="689227"/>
                  </a:xfrm>
                </p:grpSpPr>
                <p:sp>
                  <p:nvSpPr>
                    <p:cNvPr id="5138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5938" y="4927354"/>
                      <a:ext cx="395288" cy="125459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3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314825" y="4917826"/>
                      <a:ext cx="417513" cy="144516"/>
                    </a:xfrm>
                    <a:custGeom>
                      <a:avLst/>
                      <a:gdLst>
                        <a:gd name="T0" fmla="*/ 0 w 263"/>
                        <a:gd name="T1" fmla="*/ 2147483646 h 91"/>
                        <a:gd name="T2" fmla="*/ 2147483646 w 263"/>
                        <a:gd name="T3" fmla="*/ 2147483646 h 91"/>
                        <a:gd name="T4" fmla="*/ 2147483646 w 263"/>
                        <a:gd name="T5" fmla="*/ 0 h 91"/>
                        <a:gd name="T6" fmla="*/ 0 w 263"/>
                        <a:gd name="T7" fmla="*/ 0 h 91"/>
                        <a:gd name="T8" fmla="*/ 0 w 263"/>
                        <a:gd name="T9" fmla="*/ 2147483646 h 91"/>
                        <a:gd name="T10" fmla="*/ 2147483646 w 263"/>
                        <a:gd name="T11" fmla="*/ 2147483646 h 91"/>
                        <a:gd name="T12" fmla="*/ 2147483646 w 263"/>
                        <a:gd name="T13" fmla="*/ 2147483646 h 91"/>
                        <a:gd name="T14" fmla="*/ 2147483646 w 263"/>
                        <a:gd name="T15" fmla="*/ 2147483646 h 91"/>
                        <a:gd name="T16" fmla="*/ 2147483646 w 263"/>
                        <a:gd name="T17" fmla="*/ 2147483646 h 91"/>
                        <a:gd name="T18" fmla="*/ 2147483646 w 263"/>
                        <a:gd name="T19" fmla="*/ 2147483646 h 91"/>
                        <a:gd name="T20" fmla="*/ 2147483646 w 263"/>
                        <a:gd name="T21" fmla="*/ 2147483646 h 91"/>
                        <a:gd name="T22" fmla="*/ 2147483646 w 263"/>
                        <a:gd name="T23" fmla="*/ 2147483646 h 91"/>
                        <a:gd name="T24" fmla="*/ 2147483646 w 263"/>
                        <a:gd name="T25" fmla="*/ 2147483646 h 91"/>
                        <a:gd name="T26" fmla="*/ 2147483646 w 263"/>
                        <a:gd name="T27" fmla="*/ 2147483646 h 91"/>
                        <a:gd name="T28" fmla="*/ 0 w 263"/>
                        <a:gd name="T29" fmla="*/ 2147483646 h 91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63" h="91">
                          <a:moveTo>
                            <a:pt x="0" y="91"/>
                          </a:moveTo>
                          <a:lnTo>
                            <a:pt x="263" y="91"/>
                          </a:lnTo>
                          <a:lnTo>
                            <a:pt x="263" y="0"/>
                          </a:lnTo>
                          <a:lnTo>
                            <a:pt x="0" y="0"/>
                          </a:lnTo>
                          <a:lnTo>
                            <a:pt x="0" y="91"/>
                          </a:lnTo>
                          <a:lnTo>
                            <a:pt x="14" y="85"/>
                          </a:lnTo>
                          <a:lnTo>
                            <a:pt x="14" y="6"/>
                          </a:lnTo>
                          <a:lnTo>
                            <a:pt x="7" y="13"/>
                          </a:lnTo>
                          <a:lnTo>
                            <a:pt x="256" y="13"/>
                          </a:lnTo>
                          <a:lnTo>
                            <a:pt x="249" y="6"/>
                          </a:lnTo>
                          <a:lnTo>
                            <a:pt x="249" y="85"/>
                          </a:lnTo>
                          <a:lnTo>
                            <a:pt x="256" y="78"/>
                          </a:lnTo>
                          <a:lnTo>
                            <a:pt x="7" y="78"/>
                          </a:lnTo>
                          <a:lnTo>
                            <a:pt x="14" y="85"/>
                          </a:lnTo>
                          <a:lnTo>
                            <a:pt x="0" y="9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0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508500" y="4919414"/>
                      <a:ext cx="444500" cy="397020"/>
                    </a:xfrm>
                    <a:custGeom>
                      <a:avLst/>
                      <a:gdLst>
                        <a:gd name="T0" fmla="*/ 2147483646 w 280"/>
                        <a:gd name="T1" fmla="*/ 2147483646 h 250"/>
                        <a:gd name="T2" fmla="*/ 2147483646 w 280"/>
                        <a:gd name="T3" fmla="*/ 2147483646 h 250"/>
                        <a:gd name="T4" fmla="*/ 2147483646 w 280"/>
                        <a:gd name="T5" fmla="*/ 2147483646 h 250"/>
                        <a:gd name="T6" fmla="*/ 2147483646 w 280"/>
                        <a:gd name="T7" fmla="*/ 2147483646 h 250"/>
                        <a:gd name="T8" fmla="*/ 2147483646 w 280"/>
                        <a:gd name="T9" fmla="*/ 2147483646 h 250"/>
                        <a:gd name="T10" fmla="*/ 2147483646 w 280"/>
                        <a:gd name="T11" fmla="*/ 2147483646 h 250"/>
                        <a:gd name="T12" fmla="*/ 2147483646 w 280"/>
                        <a:gd name="T13" fmla="*/ 2147483646 h 250"/>
                        <a:gd name="T14" fmla="*/ 2147483646 w 280"/>
                        <a:gd name="T15" fmla="*/ 2147483646 h 250"/>
                        <a:gd name="T16" fmla="*/ 2147483646 w 280"/>
                        <a:gd name="T17" fmla="*/ 2147483646 h 250"/>
                        <a:gd name="T18" fmla="*/ 2147483646 w 280"/>
                        <a:gd name="T19" fmla="*/ 2147483646 h 250"/>
                        <a:gd name="T20" fmla="*/ 2147483646 w 280"/>
                        <a:gd name="T21" fmla="*/ 2147483646 h 250"/>
                        <a:gd name="T22" fmla="*/ 2147483646 w 280"/>
                        <a:gd name="T23" fmla="*/ 2147483646 h 250"/>
                        <a:gd name="T24" fmla="*/ 2147483646 w 280"/>
                        <a:gd name="T25" fmla="*/ 2147483646 h 250"/>
                        <a:gd name="T26" fmla="*/ 2147483646 w 280"/>
                        <a:gd name="T27" fmla="*/ 2147483646 h 250"/>
                        <a:gd name="T28" fmla="*/ 2147483646 w 280"/>
                        <a:gd name="T29" fmla="*/ 2147483646 h 250"/>
                        <a:gd name="T30" fmla="*/ 2147483646 w 280"/>
                        <a:gd name="T31" fmla="*/ 2147483646 h 250"/>
                        <a:gd name="T32" fmla="*/ 2147483646 w 280"/>
                        <a:gd name="T33" fmla="*/ 0 h 250"/>
                        <a:gd name="T34" fmla="*/ 2147483646 w 280"/>
                        <a:gd name="T35" fmla="*/ 2147483646 h 250"/>
                        <a:gd name="T36" fmla="*/ 2147483646 w 280"/>
                        <a:gd name="T37" fmla="*/ 2147483646 h 250"/>
                        <a:gd name="T38" fmla="*/ 2147483646 w 280"/>
                        <a:gd name="T39" fmla="*/ 2147483646 h 250"/>
                        <a:gd name="T40" fmla="*/ 2147483646 w 280"/>
                        <a:gd name="T41" fmla="*/ 2147483646 h 250"/>
                        <a:gd name="T42" fmla="*/ 2147483646 w 280"/>
                        <a:gd name="T43" fmla="*/ 2147483646 h 250"/>
                        <a:gd name="T44" fmla="*/ 2147483646 w 280"/>
                        <a:gd name="T45" fmla="*/ 2147483646 h 250"/>
                        <a:gd name="T46" fmla="*/ 2147483646 w 280"/>
                        <a:gd name="T47" fmla="*/ 2147483646 h 250"/>
                        <a:gd name="T48" fmla="*/ 0 w 280"/>
                        <a:gd name="T49" fmla="*/ 2147483646 h 250"/>
                        <a:gd name="T50" fmla="*/ 2147483646 w 280"/>
                        <a:gd name="T51" fmla="*/ 2147483646 h 250"/>
                        <a:gd name="T52" fmla="*/ 2147483646 w 280"/>
                        <a:gd name="T53" fmla="*/ 2147483646 h 250"/>
                        <a:gd name="T54" fmla="*/ 2147483646 w 280"/>
                        <a:gd name="T55" fmla="*/ 2147483646 h 250"/>
                        <a:gd name="T56" fmla="*/ 2147483646 w 280"/>
                        <a:gd name="T57" fmla="*/ 2147483646 h 250"/>
                        <a:gd name="T58" fmla="*/ 2147483646 w 280"/>
                        <a:gd name="T59" fmla="*/ 2147483646 h 250"/>
                        <a:gd name="T60" fmla="*/ 2147483646 w 280"/>
                        <a:gd name="T61" fmla="*/ 2147483646 h 250"/>
                        <a:gd name="T62" fmla="*/ 2147483646 w 280"/>
                        <a:gd name="T63" fmla="*/ 2147483646 h 250"/>
                        <a:gd name="T64" fmla="*/ 2147483646 w 280"/>
                        <a:gd name="T65" fmla="*/ 2147483646 h 250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0" t="0" r="r" b="b"/>
                      <a:pathLst>
                        <a:path w="280" h="250">
                          <a:moveTo>
                            <a:pt x="139" y="250"/>
                          </a:moveTo>
                          <a:lnTo>
                            <a:pt x="168" y="248"/>
                          </a:lnTo>
                          <a:lnTo>
                            <a:pt x="193" y="240"/>
                          </a:lnTo>
                          <a:lnTo>
                            <a:pt x="217" y="228"/>
                          </a:lnTo>
                          <a:lnTo>
                            <a:pt x="239" y="214"/>
                          </a:lnTo>
                          <a:lnTo>
                            <a:pt x="256" y="196"/>
                          </a:lnTo>
                          <a:lnTo>
                            <a:pt x="270" y="174"/>
                          </a:lnTo>
                          <a:lnTo>
                            <a:pt x="277" y="151"/>
                          </a:lnTo>
                          <a:lnTo>
                            <a:pt x="280" y="126"/>
                          </a:lnTo>
                          <a:lnTo>
                            <a:pt x="277" y="101"/>
                          </a:lnTo>
                          <a:lnTo>
                            <a:pt x="270" y="77"/>
                          </a:lnTo>
                          <a:lnTo>
                            <a:pt x="256" y="56"/>
                          </a:lnTo>
                          <a:lnTo>
                            <a:pt x="239" y="38"/>
                          </a:lnTo>
                          <a:lnTo>
                            <a:pt x="217" y="22"/>
                          </a:lnTo>
                          <a:lnTo>
                            <a:pt x="193" y="11"/>
                          </a:lnTo>
                          <a:lnTo>
                            <a:pt x="168" y="2"/>
                          </a:lnTo>
                          <a:lnTo>
                            <a:pt x="139" y="0"/>
                          </a:lnTo>
                          <a:lnTo>
                            <a:pt x="112" y="2"/>
                          </a:lnTo>
                          <a:lnTo>
                            <a:pt x="85" y="11"/>
                          </a:lnTo>
                          <a:lnTo>
                            <a:pt x="61" y="22"/>
                          </a:lnTo>
                          <a:lnTo>
                            <a:pt x="41" y="38"/>
                          </a:lnTo>
                          <a:lnTo>
                            <a:pt x="24" y="56"/>
                          </a:lnTo>
                          <a:lnTo>
                            <a:pt x="10" y="77"/>
                          </a:lnTo>
                          <a:lnTo>
                            <a:pt x="4" y="101"/>
                          </a:lnTo>
                          <a:lnTo>
                            <a:pt x="0" y="126"/>
                          </a:lnTo>
                          <a:lnTo>
                            <a:pt x="4" y="151"/>
                          </a:lnTo>
                          <a:lnTo>
                            <a:pt x="10" y="174"/>
                          </a:lnTo>
                          <a:lnTo>
                            <a:pt x="24" y="196"/>
                          </a:lnTo>
                          <a:lnTo>
                            <a:pt x="41" y="214"/>
                          </a:lnTo>
                          <a:lnTo>
                            <a:pt x="61" y="228"/>
                          </a:lnTo>
                          <a:lnTo>
                            <a:pt x="85" y="240"/>
                          </a:lnTo>
                          <a:lnTo>
                            <a:pt x="112" y="248"/>
                          </a:lnTo>
                          <a:lnTo>
                            <a:pt x="139" y="25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498975" y="4909886"/>
                      <a:ext cx="465138" cy="417666"/>
                    </a:xfrm>
                    <a:custGeom>
                      <a:avLst/>
                      <a:gdLst>
                        <a:gd name="T0" fmla="*/ 2147483646 w 293"/>
                        <a:gd name="T1" fmla="*/ 2147483646 h 263"/>
                        <a:gd name="T2" fmla="*/ 2147483646 w 293"/>
                        <a:gd name="T3" fmla="*/ 2147483646 h 263"/>
                        <a:gd name="T4" fmla="*/ 2147483646 w 293"/>
                        <a:gd name="T5" fmla="*/ 2147483646 h 263"/>
                        <a:gd name="T6" fmla="*/ 2147483646 w 293"/>
                        <a:gd name="T7" fmla="*/ 2147483646 h 263"/>
                        <a:gd name="T8" fmla="*/ 2147483646 w 293"/>
                        <a:gd name="T9" fmla="*/ 2147483646 h 263"/>
                        <a:gd name="T10" fmla="*/ 2147483646 w 293"/>
                        <a:gd name="T11" fmla="*/ 2147483646 h 263"/>
                        <a:gd name="T12" fmla="*/ 2147483646 w 293"/>
                        <a:gd name="T13" fmla="*/ 2147483646 h 263"/>
                        <a:gd name="T14" fmla="*/ 2147483646 w 293"/>
                        <a:gd name="T15" fmla="*/ 2147483646 h 263"/>
                        <a:gd name="T16" fmla="*/ 2147483646 w 293"/>
                        <a:gd name="T17" fmla="*/ 2147483646 h 263"/>
                        <a:gd name="T18" fmla="*/ 2147483646 w 293"/>
                        <a:gd name="T19" fmla="*/ 2147483646 h 263"/>
                        <a:gd name="T20" fmla="*/ 2147483646 w 293"/>
                        <a:gd name="T21" fmla="*/ 2147483646 h 263"/>
                        <a:gd name="T22" fmla="*/ 2147483646 w 293"/>
                        <a:gd name="T23" fmla="*/ 2147483646 h 263"/>
                        <a:gd name="T24" fmla="*/ 2147483646 w 293"/>
                        <a:gd name="T25" fmla="*/ 2147483646 h 263"/>
                        <a:gd name="T26" fmla="*/ 2147483646 w 293"/>
                        <a:gd name="T27" fmla="*/ 2147483646 h 263"/>
                        <a:gd name="T28" fmla="*/ 2147483646 w 293"/>
                        <a:gd name="T29" fmla="*/ 0 h 263"/>
                        <a:gd name="T30" fmla="*/ 2147483646 w 293"/>
                        <a:gd name="T31" fmla="*/ 2147483646 h 263"/>
                        <a:gd name="T32" fmla="*/ 2147483646 w 293"/>
                        <a:gd name="T33" fmla="*/ 2147483646 h 263"/>
                        <a:gd name="T34" fmla="*/ 2147483646 w 293"/>
                        <a:gd name="T35" fmla="*/ 2147483646 h 263"/>
                        <a:gd name="T36" fmla="*/ 2147483646 w 293"/>
                        <a:gd name="T37" fmla="*/ 2147483646 h 263"/>
                        <a:gd name="T38" fmla="*/ 2147483646 w 293"/>
                        <a:gd name="T39" fmla="*/ 2147483646 h 263"/>
                        <a:gd name="T40" fmla="*/ 0 w 293"/>
                        <a:gd name="T41" fmla="*/ 2147483646 h 263"/>
                        <a:gd name="T42" fmla="*/ 2147483646 w 293"/>
                        <a:gd name="T43" fmla="*/ 2147483646 h 263"/>
                        <a:gd name="T44" fmla="*/ 2147483646 w 293"/>
                        <a:gd name="T45" fmla="*/ 2147483646 h 263"/>
                        <a:gd name="T46" fmla="*/ 2147483646 w 293"/>
                        <a:gd name="T47" fmla="*/ 2147483646 h 263"/>
                        <a:gd name="T48" fmla="*/ 2147483646 w 293"/>
                        <a:gd name="T49" fmla="*/ 2147483646 h 263"/>
                        <a:gd name="T50" fmla="*/ 2147483646 w 293"/>
                        <a:gd name="T51" fmla="*/ 2147483646 h 263"/>
                        <a:gd name="T52" fmla="*/ 2147483646 w 293"/>
                        <a:gd name="T53" fmla="*/ 2147483646 h 263"/>
                        <a:gd name="T54" fmla="*/ 2147483646 w 293"/>
                        <a:gd name="T55" fmla="*/ 2147483646 h 263"/>
                        <a:gd name="T56" fmla="*/ 2147483646 w 293"/>
                        <a:gd name="T57" fmla="*/ 2147483646 h 263"/>
                        <a:gd name="T58" fmla="*/ 2147483646 w 293"/>
                        <a:gd name="T59" fmla="*/ 2147483646 h 263"/>
                        <a:gd name="T60" fmla="*/ 2147483646 w 293"/>
                        <a:gd name="T61" fmla="*/ 2147483646 h 263"/>
                        <a:gd name="T62" fmla="*/ 2147483646 w 293"/>
                        <a:gd name="T63" fmla="*/ 2147483646 h 263"/>
                        <a:gd name="T64" fmla="*/ 2147483646 w 293"/>
                        <a:gd name="T65" fmla="*/ 2147483646 h 263"/>
                        <a:gd name="T66" fmla="*/ 2147483646 w 293"/>
                        <a:gd name="T67" fmla="*/ 2147483646 h 263"/>
                        <a:gd name="T68" fmla="*/ 2147483646 w 293"/>
                        <a:gd name="T69" fmla="*/ 2147483646 h 263"/>
                        <a:gd name="T70" fmla="*/ 2147483646 w 293"/>
                        <a:gd name="T71" fmla="*/ 2147483646 h 263"/>
                        <a:gd name="T72" fmla="*/ 2147483646 w 293"/>
                        <a:gd name="T73" fmla="*/ 2147483646 h 263"/>
                        <a:gd name="T74" fmla="*/ 2147483646 w 293"/>
                        <a:gd name="T75" fmla="*/ 2147483646 h 263"/>
                        <a:gd name="T76" fmla="*/ 2147483646 w 293"/>
                        <a:gd name="T77" fmla="*/ 2147483646 h 263"/>
                        <a:gd name="T78" fmla="*/ 2147483646 w 293"/>
                        <a:gd name="T79" fmla="*/ 2147483646 h 263"/>
                        <a:gd name="T80" fmla="*/ 2147483646 w 293"/>
                        <a:gd name="T81" fmla="*/ 2147483646 h 263"/>
                        <a:gd name="T82" fmla="*/ 2147483646 w 293"/>
                        <a:gd name="T83" fmla="*/ 2147483646 h 263"/>
                        <a:gd name="T84" fmla="*/ 2147483646 w 293"/>
                        <a:gd name="T85" fmla="*/ 2147483646 h 263"/>
                        <a:gd name="T86" fmla="*/ 2147483646 w 293"/>
                        <a:gd name="T87" fmla="*/ 2147483646 h 263"/>
                        <a:gd name="T88" fmla="*/ 2147483646 w 293"/>
                        <a:gd name="T89" fmla="*/ 2147483646 h 263"/>
                        <a:gd name="T90" fmla="*/ 2147483646 w 293"/>
                        <a:gd name="T91" fmla="*/ 2147483646 h 263"/>
                        <a:gd name="T92" fmla="*/ 2147483646 w 293"/>
                        <a:gd name="T93" fmla="*/ 2147483646 h 263"/>
                        <a:gd name="T94" fmla="*/ 2147483646 w 293"/>
                        <a:gd name="T95" fmla="*/ 2147483646 h 263"/>
                        <a:gd name="T96" fmla="*/ 2147483646 w 293"/>
                        <a:gd name="T97" fmla="*/ 2147483646 h 263"/>
                        <a:gd name="T98" fmla="*/ 2147483646 w 293"/>
                        <a:gd name="T99" fmla="*/ 2147483646 h 263"/>
                        <a:gd name="T100" fmla="*/ 2147483646 w 293"/>
                        <a:gd name="T101" fmla="*/ 2147483646 h 263"/>
                        <a:gd name="T102" fmla="*/ 2147483646 w 293"/>
                        <a:gd name="T103" fmla="*/ 2147483646 h 263"/>
                        <a:gd name="T104" fmla="*/ 2147483646 w 293"/>
                        <a:gd name="T105" fmla="*/ 2147483646 h 263"/>
                        <a:gd name="T106" fmla="*/ 2147483646 w 293"/>
                        <a:gd name="T107" fmla="*/ 2147483646 h 263"/>
                        <a:gd name="T108" fmla="*/ 2147483646 w 293"/>
                        <a:gd name="T109" fmla="*/ 2147483646 h 263"/>
                        <a:gd name="T110" fmla="*/ 2147483646 w 293"/>
                        <a:gd name="T111" fmla="*/ 2147483646 h 263"/>
                        <a:gd name="T112" fmla="*/ 2147483646 w 293"/>
                        <a:gd name="T113" fmla="*/ 2147483646 h 263"/>
                        <a:gd name="T114" fmla="*/ 2147483646 w 293"/>
                        <a:gd name="T115" fmla="*/ 2147483646 h 263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</a:gdLst>
                      <a:ahLst/>
                      <a:cxnLst>
                        <a:cxn ang="T116">
                          <a:pos x="T0" y="T1"/>
                        </a:cxn>
                        <a:cxn ang="T117">
                          <a:pos x="T2" y="T3"/>
                        </a:cxn>
                        <a:cxn ang="T118">
                          <a:pos x="T4" y="T5"/>
                        </a:cxn>
                        <a:cxn ang="T119">
                          <a:pos x="T6" y="T7"/>
                        </a:cxn>
                        <a:cxn ang="T120">
                          <a:pos x="T8" y="T9"/>
                        </a:cxn>
                        <a:cxn ang="T121">
                          <a:pos x="T10" y="T11"/>
                        </a:cxn>
                        <a:cxn ang="T122">
                          <a:pos x="T12" y="T13"/>
                        </a:cxn>
                        <a:cxn ang="T123">
                          <a:pos x="T14" y="T15"/>
                        </a:cxn>
                        <a:cxn ang="T124">
                          <a:pos x="T16" y="T17"/>
                        </a:cxn>
                        <a:cxn ang="T125">
                          <a:pos x="T18" y="T19"/>
                        </a:cxn>
                        <a:cxn ang="T126">
                          <a:pos x="T20" y="T21"/>
                        </a:cxn>
                        <a:cxn ang="T127">
                          <a:pos x="T22" y="T23"/>
                        </a:cxn>
                        <a:cxn ang="T128">
                          <a:pos x="T24" y="T25"/>
                        </a:cxn>
                        <a:cxn ang="T129">
                          <a:pos x="T26" y="T27"/>
                        </a:cxn>
                        <a:cxn ang="T130">
                          <a:pos x="T28" y="T29"/>
                        </a:cxn>
                        <a:cxn ang="T131">
                          <a:pos x="T30" y="T31"/>
                        </a:cxn>
                        <a:cxn ang="T132">
                          <a:pos x="T32" y="T33"/>
                        </a:cxn>
                        <a:cxn ang="T133">
                          <a:pos x="T34" y="T35"/>
                        </a:cxn>
                        <a:cxn ang="T134">
                          <a:pos x="T36" y="T37"/>
                        </a:cxn>
                        <a:cxn ang="T135">
                          <a:pos x="T38" y="T39"/>
                        </a:cxn>
                        <a:cxn ang="T136">
                          <a:pos x="T40" y="T41"/>
                        </a:cxn>
                        <a:cxn ang="T137">
                          <a:pos x="T42" y="T43"/>
                        </a:cxn>
                        <a:cxn ang="T138">
                          <a:pos x="T44" y="T45"/>
                        </a:cxn>
                        <a:cxn ang="T139">
                          <a:pos x="T46" y="T47"/>
                        </a:cxn>
                        <a:cxn ang="T140">
                          <a:pos x="T48" y="T49"/>
                        </a:cxn>
                        <a:cxn ang="T141">
                          <a:pos x="T50" y="T51"/>
                        </a:cxn>
                        <a:cxn ang="T142">
                          <a:pos x="T52" y="T53"/>
                        </a:cxn>
                        <a:cxn ang="T143">
                          <a:pos x="T54" y="T55"/>
                        </a:cxn>
                        <a:cxn ang="T144">
                          <a:pos x="T56" y="T57"/>
                        </a:cxn>
                        <a:cxn ang="T145">
                          <a:pos x="T58" y="T59"/>
                        </a:cxn>
                        <a:cxn ang="T146">
                          <a:pos x="T60" y="T61"/>
                        </a:cxn>
                        <a:cxn ang="T147">
                          <a:pos x="T62" y="T63"/>
                        </a:cxn>
                        <a:cxn ang="T148">
                          <a:pos x="T64" y="T65"/>
                        </a:cxn>
                        <a:cxn ang="T149">
                          <a:pos x="T66" y="T67"/>
                        </a:cxn>
                        <a:cxn ang="T150">
                          <a:pos x="T68" y="T69"/>
                        </a:cxn>
                        <a:cxn ang="T151">
                          <a:pos x="T70" y="T71"/>
                        </a:cxn>
                        <a:cxn ang="T152">
                          <a:pos x="T72" y="T73"/>
                        </a:cxn>
                        <a:cxn ang="T153">
                          <a:pos x="T74" y="T75"/>
                        </a:cxn>
                        <a:cxn ang="T154">
                          <a:pos x="T76" y="T77"/>
                        </a:cxn>
                        <a:cxn ang="T155">
                          <a:pos x="T78" y="T79"/>
                        </a:cxn>
                        <a:cxn ang="T156">
                          <a:pos x="T80" y="T81"/>
                        </a:cxn>
                        <a:cxn ang="T157">
                          <a:pos x="T82" y="T83"/>
                        </a:cxn>
                        <a:cxn ang="T158">
                          <a:pos x="T84" y="T85"/>
                        </a:cxn>
                        <a:cxn ang="T159">
                          <a:pos x="T86" y="T87"/>
                        </a:cxn>
                        <a:cxn ang="T160">
                          <a:pos x="T88" y="T89"/>
                        </a:cxn>
                        <a:cxn ang="T161">
                          <a:pos x="T90" y="T91"/>
                        </a:cxn>
                        <a:cxn ang="T162">
                          <a:pos x="T92" y="T93"/>
                        </a:cxn>
                        <a:cxn ang="T163">
                          <a:pos x="T94" y="T95"/>
                        </a:cxn>
                        <a:cxn ang="T164">
                          <a:pos x="T96" y="T97"/>
                        </a:cxn>
                        <a:cxn ang="T165">
                          <a:pos x="T98" y="T99"/>
                        </a:cxn>
                        <a:cxn ang="T166">
                          <a:pos x="T100" y="T101"/>
                        </a:cxn>
                        <a:cxn ang="T167">
                          <a:pos x="T102" y="T103"/>
                        </a:cxn>
                        <a:cxn ang="T168">
                          <a:pos x="T104" y="T105"/>
                        </a:cxn>
                        <a:cxn ang="T169">
                          <a:pos x="T106" y="T107"/>
                        </a:cxn>
                        <a:cxn ang="T170">
                          <a:pos x="T108" y="T109"/>
                        </a:cxn>
                        <a:cxn ang="T171">
                          <a:pos x="T110" y="T111"/>
                        </a:cxn>
                        <a:cxn ang="T172">
                          <a:pos x="T112" y="T113"/>
                        </a:cxn>
                        <a:cxn ang="T173">
                          <a:pos x="T114" y="T115"/>
                        </a:cxn>
                      </a:cxnLst>
                      <a:rect l="0" t="0" r="r" b="b"/>
                      <a:pathLst>
                        <a:path w="293" h="263">
                          <a:moveTo>
                            <a:pt x="147" y="263"/>
                          </a:moveTo>
                          <a:lnTo>
                            <a:pt x="152" y="261"/>
                          </a:lnTo>
                          <a:lnTo>
                            <a:pt x="166" y="261"/>
                          </a:lnTo>
                          <a:lnTo>
                            <a:pt x="201" y="253"/>
                          </a:lnTo>
                          <a:lnTo>
                            <a:pt x="210" y="249"/>
                          </a:lnTo>
                          <a:lnTo>
                            <a:pt x="215" y="247"/>
                          </a:lnTo>
                          <a:lnTo>
                            <a:pt x="222" y="242"/>
                          </a:lnTo>
                          <a:lnTo>
                            <a:pt x="238" y="232"/>
                          </a:lnTo>
                          <a:lnTo>
                            <a:pt x="244" y="227"/>
                          </a:lnTo>
                          <a:lnTo>
                            <a:pt x="249" y="224"/>
                          </a:lnTo>
                          <a:lnTo>
                            <a:pt x="254" y="219"/>
                          </a:lnTo>
                          <a:lnTo>
                            <a:pt x="259" y="215"/>
                          </a:lnTo>
                          <a:lnTo>
                            <a:pt x="266" y="205"/>
                          </a:lnTo>
                          <a:lnTo>
                            <a:pt x="271" y="200"/>
                          </a:lnTo>
                          <a:lnTo>
                            <a:pt x="276" y="193"/>
                          </a:lnTo>
                          <a:lnTo>
                            <a:pt x="277" y="188"/>
                          </a:lnTo>
                          <a:lnTo>
                            <a:pt x="281" y="183"/>
                          </a:lnTo>
                          <a:lnTo>
                            <a:pt x="283" y="176"/>
                          </a:lnTo>
                          <a:lnTo>
                            <a:pt x="286" y="171"/>
                          </a:lnTo>
                          <a:lnTo>
                            <a:pt x="289" y="157"/>
                          </a:lnTo>
                          <a:lnTo>
                            <a:pt x="291" y="152"/>
                          </a:lnTo>
                          <a:lnTo>
                            <a:pt x="291" y="139"/>
                          </a:lnTo>
                          <a:lnTo>
                            <a:pt x="293" y="134"/>
                          </a:lnTo>
                          <a:lnTo>
                            <a:pt x="293" y="130"/>
                          </a:lnTo>
                          <a:lnTo>
                            <a:pt x="291" y="125"/>
                          </a:lnTo>
                          <a:lnTo>
                            <a:pt x="291" y="110"/>
                          </a:lnTo>
                          <a:lnTo>
                            <a:pt x="289" y="105"/>
                          </a:lnTo>
                          <a:lnTo>
                            <a:pt x="286" y="90"/>
                          </a:lnTo>
                          <a:lnTo>
                            <a:pt x="283" y="84"/>
                          </a:lnTo>
                          <a:lnTo>
                            <a:pt x="281" y="79"/>
                          </a:lnTo>
                          <a:lnTo>
                            <a:pt x="277" y="73"/>
                          </a:lnTo>
                          <a:lnTo>
                            <a:pt x="276" y="67"/>
                          </a:lnTo>
                          <a:lnTo>
                            <a:pt x="271" y="61"/>
                          </a:lnTo>
                          <a:lnTo>
                            <a:pt x="266" y="56"/>
                          </a:lnTo>
                          <a:lnTo>
                            <a:pt x="259" y="45"/>
                          </a:lnTo>
                          <a:lnTo>
                            <a:pt x="254" y="42"/>
                          </a:lnTo>
                          <a:lnTo>
                            <a:pt x="249" y="37"/>
                          </a:lnTo>
                          <a:lnTo>
                            <a:pt x="244" y="34"/>
                          </a:lnTo>
                          <a:lnTo>
                            <a:pt x="238" y="28"/>
                          </a:lnTo>
                          <a:lnTo>
                            <a:pt x="222" y="18"/>
                          </a:lnTo>
                          <a:lnTo>
                            <a:pt x="215" y="13"/>
                          </a:lnTo>
                          <a:lnTo>
                            <a:pt x="210" y="11"/>
                          </a:lnTo>
                          <a:lnTo>
                            <a:pt x="201" y="8"/>
                          </a:lnTo>
                          <a:lnTo>
                            <a:pt x="166" y="0"/>
                          </a:lnTo>
                          <a:lnTo>
                            <a:pt x="123" y="0"/>
                          </a:lnTo>
                          <a:lnTo>
                            <a:pt x="94" y="6"/>
                          </a:lnTo>
                          <a:lnTo>
                            <a:pt x="88" y="8"/>
                          </a:lnTo>
                          <a:lnTo>
                            <a:pt x="81" y="11"/>
                          </a:lnTo>
                          <a:lnTo>
                            <a:pt x="76" y="13"/>
                          </a:lnTo>
                          <a:lnTo>
                            <a:pt x="69" y="18"/>
                          </a:lnTo>
                          <a:lnTo>
                            <a:pt x="59" y="25"/>
                          </a:lnTo>
                          <a:lnTo>
                            <a:pt x="52" y="28"/>
                          </a:lnTo>
                          <a:lnTo>
                            <a:pt x="37" y="42"/>
                          </a:lnTo>
                          <a:lnTo>
                            <a:pt x="32" y="45"/>
                          </a:lnTo>
                          <a:lnTo>
                            <a:pt x="25" y="56"/>
                          </a:lnTo>
                          <a:lnTo>
                            <a:pt x="20" y="61"/>
                          </a:lnTo>
                          <a:lnTo>
                            <a:pt x="15" y="67"/>
                          </a:lnTo>
                          <a:lnTo>
                            <a:pt x="13" y="73"/>
                          </a:lnTo>
                          <a:lnTo>
                            <a:pt x="10" y="79"/>
                          </a:lnTo>
                          <a:lnTo>
                            <a:pt x="8" y="84"/>
                          </a:lnTo>
                          <a:lnTo>
                            <a:pt x="5" y="90"/>
                          </a:lnTo>
                          <a:lnTo>
                            <a:pt x="1" y="105"/>
                          </a:lnTo>
                          <a:lnTo>
                            <a:pt x="0" y="110"/>
                          </a:lnTo>
                          <a:lnTo>
                            <a:pt x="0" y="152"/>
                          </a:lnTo>
                          <a:lnTo>
                            <a:pt x="1" y="157"/>
                          </a:lnTo>
                          <a:lnTo>
                            <a:pt x="5" y="171"/>
                          </a:lnTo>
                          <a:lnTo>
                            <a:pt x="8" y="176"/>
                          </a:lnTo>
                          <a:lnTo>
                            <a:pt x="10" y="183"/>
                          </a:lnTo>
                          <a:lnTo>
                            <a:pt x="13" y="188"/>
                          </a:lnTo>
                          <a:lnTo>
                            <a:pt x="15" y="193"/>
                          </a:lnTo>
                          <a:lnTo>
                            <a:pt x="20" y="200"/>
                          </a:lnTo>
                          <a:lnTo>
                            <a:pt x="25" y="205"/>
                          </a:lnTo>
                          <a:lnTo>
                            <a:pt x="32" y="215"/>
                          </a:lnTo>
                          <a:lnTo>
                            <a:pt x="37" y="219"/>
                          </a:lnTo>
                          <a:lnTo>
                            <a:pt x="52" y="232"/>
                          </a:lnTo>
                          <a:lnTo>
                            <a:pt x="59" y="236"/>
                          </a:lnTo>
                          <a:lnTo>
                            <a:pt x="69" y="242"/>
                          </a:lnTo>
                          <a:lnTo>
                            <a:pt x="76" y="247"/>
                          </a:lnTo>
                          <a:lnTo>
                            <a:pt x="81" y="249"/>
                          </a:lnTo>
                          <a:lnTo>
                            <a:pt x="88" y="253"/>
                          </a:lnTo>
                          <a:lnTo>
                            <a:pt x="94" y="254"/>
                          </a:lnTo>
                          <a:lnTo>
                            <a:pt x="123" y="261"/>
                          </a:lnTo>
                          <a:lnTo>
                            <a:pt x="137" y="261"/>
                          </a:lnTo>
                          <a:lnTo>
                            <a:pt x="144" y="263"/>
                          </a:lnTo>
                          <a:lnTo>
                            <a:pt x="147" y="263"/>
                          </a:lnTo>
                          <a:lnTo>
                            <a:pt x="144" y="249"/>
                          </a:lnTo>
                          <a:lnTo>
                            <a:pt x="147" y="249"/>
                          </a:lnTo>
                          <a:lnTo>
                            <a:pt x="137" y="247"/>
                          </a:lnTo>
                          <a:lnTo>
                            <a:pt x="123" y="247"/>
                          </a:lnTo>
                          <a:lnTo>
                            <a:pt x="98" y="241"/>
                          </a:lnTo>
                          <a:lnTo>
                            <a:pt x="94" y="239"/>
                          </a:lnTo>
                          <a:lnTo>
                            <a:pt x="88" y="236"/>
                          </a:lnTo>
                          <a:lnTo>
                            <a:pt x="83" y="234"/>
                          </a:lnTo>
                          <a:lnTo>
                            <a:pt x="76" y="232"/>
                          </a:lnTo>
                          <a:lnTo>
                            <a:pt x="66" y="225"/>
                          </a:lnTo>
                          <a:lnTo>
                            <a:pt x="59" y="222"/>
                          </a:lnTo>
                          <a:lnTo>
                            <a:pt x="47" y="208"/>
                          </a:lnTo>
                          <a:lnTo>
                            <a:pt x="42" y="205"/>
                          </a:lnTo>
                          <a:lnTo>
                            <a:pt x="35" y="195"/>
                          </a:lnTo>
                          <a:lnTo>
                            <a:pt x="30" y="190"/>
                          </a:lnTo>
                          <a:lnTo>
                            <a:pt x="28" y="186"/>
                          </a:lnTo>
                          <a:lnTo>
                            <a:pt x="27" y="181"/>
                          </a:lnTo>
                          <a:lnTo>
                            <a:pt x="23" y="176"/>
                          </a:lnTo>
                          <a:lnTo>
                            <a:pt x="22" y="169"/>
                          </a:lnTo>
                          <a:lnTo>
                            <a:pt x="18" y="164"/>
                          </a:lnTo>
                          <a:lnTo>
                            <a:pt x="16" y="161"/>
                          </a:lnTo>
                          <a:lnTo>
                            <a:pt x="15" y="154"/>
                          </a:lnTo>
                          <a:lnTo>
                            <a:pt x="13" y="149"/>
                          </a:lnTo>
                          <a:lnTo>
                            <a:pt x="13" y="132"/>
                          </a:lnTo>
                          <a:lnTo>
                            <a:pt x="13" y="113"/>
                          </a:lnTo>
                          <a:lnTo>
                            <a:pt x="15" y="108"/>
                          </a:lnTo>
                          <a:lnTo>
                            <a:pt x="18" y="96"/>
                          </a:lnTo>
                          <a:lnTo>
                            <a:pt x="22" y="91"/>
                          </a:lnTo>
                          <a:lnTo>
                            <a:pt x="23" y="86"/>
                          </a:lnTo>
                          <a:lnTo>
                            <a:pt x="27" y="79"/>
                          </a:lnTo>
                          <a:lnTo>
                            <a:pt x="28" y="74"/>
                          </a:lnTo>
                          <a:lnTo>
                            <a:pt x="30" y="71"/>
                          </a:lnTo>
                          <a:lnTo>
                            <a:pt x="35" y="66"/>
                          </a:lnTo>
                          <a:lnTo>
                            <a:pt x="42" y="56"/>
                          </a:lnTo>
                          <a:lnTo>
                            <a:pt x="47" y="52"/>
                          </a:lnTo>
                          <a:lnTo>
                            <a:pt x="59" y="39"/>
                          </a:lnTo>
                          <a:lnTo>
                            <a:pt x="66" y="35"/>
                          </a:lnTo>
                          <a:lnTo>
                            <a:pt x="76" y="28"/>
                          </a:lnTo>
                          <a:lnTo>
                            <a:pt x="83" y="27"/>
                          </a:lnTo>
                          <a:lnTo>
                            <a:pt x="88" y="25"/>
                          </a:lnTo>
                          <a:lnTo>
                            <a:pt x="94" y="22"/>
                          </a:lnTo>
                          <a:lnTo>
                            <a:pt x="98" y="20"/>
                          </a:lnTo>
                          <a:lnTo>
                            <a:pt x="123" y="13"/>
                          </a:lnTo>
                          <a:lnTo>
                            <a:pt x="145" y="13"/>
                          </a:lnTo>
                          <a:lnTo>
                            <a:pt x="166" y="13"/>
                          </a:lnTo>
                          <a:lnTo>
                            <a:pt x="198" y="22"/>
                          </a:lnTo>
                          <a:lnTo>
                            <a:pt x="203" y="25"/>
                          </a:lnTo>
                          <a:lnTo>
                            <a:pt x="208" y="27"/>
                          </a:lnTo>
                          <a:lnTo>
                            <a:pt x="215" y="28"/>
                          </a:lnTo>
                          <a:lnTo>
                            <a:pt x="228" y="39"/>
                          </a:lnTo>
                          <a:lnTo>
                            <a:pt x="233" y="44"/>
                          </a:lnTo>
                          <a:lnTo>
                            <a:pt x="238" y="47"/>
                          </a:lnTo>
                          <a:lnTo>
                            <a:pt x="244" y="52"/>
                          </a:lnTo>
                          <a:lnTo>
                            <a:pt x="249" y="56"/>
                          </a:lnTo>
                          <a:lnTo>
                            <a:pt x="255" y="66"/>
                          </a:lnTo>
                          <a:lnTo>
                            <a:pt x="261" y="71"/>
                          </a:lnTo>
                          <a:lnTo>
                            <a:pt x="262" y="74"/>
                          </a:lnTo>
                          <a:lnTo>
                            <a:pt x="264" y="79"/>
                          </a:lnTo>
                          <a:lnTo>
                            <a:pt x="267" y="86"/>
                          </a:lnTo>
                          <a:lnTo>
                            <a:pt x="269" y="91"/>
                          </a:lnTo>
                          <a:lnTo>
                            <a:pt x="272" y="96"/>
                          </a:lnTo>
                          <a:lnTo>
                            <a:pt x="276" y="108"/>
                          </a:lnTo>
                          <a:lnTo>
                            <a:pt x="277" y="113"/>
                          </a:lnTo>
                          <a:lnTo>
                            <a:pt x="277" y="125"/>
                          </a:lnTo>
                          <a:lnTo>
                            <a:pt x="279" y="134"/>
                          </a:lnTo>
                          <a:lnTo>
                            <a:pt x="279" y="130"/>
                          </a:lnTo>
                          <a:lnTo>
                            <a:pt x="277" y="135"/>
                          </a:lnTo>
                          <a:lnTo>
                            <a:pt x="277" y="149"/>
                          </a:lnTo>
                          <a:lnTo>
                            <a:pt x="276" y="154"/>
                          </a:lnTo>
                          <a:lnTo>
                            <a:pt x="274" y="161"/>
                          </a:lnTo>
                          <a:lnTo>
                            <a:pt x="272" y="164"/>
                          </a:lnTo>
                          <a:lnTo>
                            <a:pt x="269" y="169"/>
                          </a:lnTo>
                          <a:lnTo>
                            <a:pt x="267" y="176"/>
                          </a:lnTo>
                          <a:lnTo>
                            <a:pt x="264" y="181"/>
                          </a:lnTo>
                          <a:lnTo>
                            <a:pt x="262" y="186"/>
                          </a:lnTo>
                          <a:lnTo>
                            <a:pt x="261" y="190"/>
                          </a:lnTo>
                          <a:lnTo>
                            <a:pt x="255" y="195"/>
                          </a:lnTo>
                          <a:lnTo>
                            <a:pt x="249" y="205"/>
                          </a:lnTo>
                          <a:lnTo>
                            <a:pt x="244" y="208"/>
                          </a:lnTo>
                          <a:lnTo>
                            <a:pt x="238" y="213"/>
                          </a:lnTo>
                          <a:lnTo>
                            <a:pt x="233" y="217"/>
                          </a:lnTo>
                          <a:lnTo>
                            <a:pt x="228" y="222"/>
                          </a:lnTo>
                          <a:lnTo>
                            <a:pt x="215" y="232"/>
                          </a:lnTo>
                          <a:lnTo>
                            <a:pt x="208" y="234"/>
                          </a:lnTo>
                          <a:lnTo>
                            <a:pt x="203" y="236"/>
                          </a:lnTo>
                          <a:lnTo>
                            <a:pt x="198" y="239"/>
                          </a:lnTo>
                          <a:lnTo>
                            <a:pt x="166" y="247"/>
                          </a:lnTo>
                          <a:lnTo>
                            <a:pt x="152" y="247"/>
                          </a:lnTo>
                          <a:lnTo>
                            <a:pt x="144" y="249"/>
                          </a:lnTo>
                          <a:lnTo>
                            <a:pt x="147" y="2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4533900" y="5278321"/>
                      <a:ext cx="396875" cy="131811"/>
                    </a:xfrm>
                    <a:custGeom>
                      <a:avLst/>
                      <a:gdLst>
                        <a:gd name="T0" fmla="*/ 2147483646 w 250"/>
                        <a:gd name="T1" fmla="*/ 0 h 83"/>
                        <a:gd name="T2" fmla="*/ 2147483646 w 250"/>
                        <a:gd name="T3" fmla="*/ 2147483646 h 83"/>
                        <a:gd name="T4" fmla="*/ 0 w 250"/>
                        <a:gd name="T5" fmla="*/ 2147483646 h 83"/>
                        <a:gd name="T6" fmla="*/ 2147483646 w 250"/>
                        <a:gd name="T7" fmla="*/ 0 h 83"/>
                        <a:gd name="T8" fmla="*/ 2147483646 w 250"/>
                        <a:gd name="T9" fmla="*/ 0 h 8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50" h="83">
                          <a:moveTo>
                            <a:pt x="205" y="0"/>
                          </a:moveTo>
                          <a:lnTo>
                            <a:pt x="250" y="83"/>
                          </a:lnTo>
                          <a:lnTo>
                            <a:pt x="0" y="83"/>
                          </a:lnTo>
                          <a:lnTo>
                            <a:pt x="45" y="0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43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4516438" y="5270380"/>
                      <a:ext cx="431800" cy="150868"/>
                    </a:xfrm>
                    <a:custGeom>
                      <a:avLst/>
                      <a:gdLst>
                        <a:gd name="T0" fmla="*/ 2147483646 w 272"/>
                        <a:gd name="T1" fmla="*/ 2147483646 h 95"/>
                        <a:gd name="T2" fmla="*/ 2147483646 w 272"/>
                        <a:gd name="T3" fmla="*/ 2147483646 h 95"/>
                        <a:gd name="T4" fmla="*/ 2147483646 w 272"/>
                        <a:gd name="T5" fmla="*/ 2147483646 h 95"/>
                        <a:gd name="T6" fmla="*/ 2147483646 w 272"/>
                        <a:gd name="T7" fmla="*/ 2147483646 h 95"/>
                        <a:gd name="T8" fmla="*/ 2147483646 w 272"/>
                        <a:gd name="T9" fmla="*/ 2147483646 h 95"/>
                        <a:gd name="T10" fmla="*/ 2147483646 w 272"/>
                        <a:gd name="T11" fmla="*/ 2147483646 h 95"/>
                        <a:gd name="T12" fmla="*/ 2147483646 w 272"/>
                        <a:gd name="T13" fmla="*/ 2147483646 h 95"/>
                        <a:gd name="T14" fmla="*/ 2147483646 w 272"/>
                        <a:gd name="T15" fmla="*/ 2147483646 h 95"/>
                        <a:gd name="T16" fmla="*/ 2147483646 w 272"/>
                        <a:gd name="T17" fmla="*/ 2147483646 h 95"/>
                        <a:gd name="T18" fmla="*/ 2147483646 w 272"/>
                        <a:gd name="T19" fmla="*/ 0 h 95"/>
                        <a:gd name="T20" fmla="*/ 2147483646 w 272"/>
                        <a:gd name="T21" fmla="*/ 0 h 95"/>
                        <a:gd name="T22" fmla="*/ 0 w 272"/>
                        <a:gd name="T23" fmla="*/ 2147483646 h 95"/>
                        <a:gd name="T24" fmla="*/ 2147483646 w 272"/>
                        <a:gd name="T25" fmla="*/ 2147483646 h 95"/>
                        <a:gd name="T26" fmla="*/ 2147483646 w 272"/>
                        <a:gd name="T27" fmla="*/ 0 h 95"/>
                        <a:gd name="T28" fmla="*/ 2147483646 w 272"/>
                        <a:gd name="T29" fmla="*/ 2147483646 h 9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72" h="95">
                          <a:moveTo>
                            <a:pt x="216" y="12"/>
                          </a:moveTo>
                          <a:lnTo>
                            <a:pt x="209" y="9"/>
                          </a:lnTo>
                          <a:lnTo>
                            <a:pt x="255" y="92"/>
                          </a:lnTo>
                          <a:lnTo>
                            <a:pt x="261" y="82"/>
                          </a:lnTo>
                          <a:lnTo>
                            <a:pt x="11" y="82"/>
                          </a:lnTo>
                          <a:lnTo>
                            <a:pt x="17" y="92"/>
                          </a:lnTo>
                          <a:lnTo>
                            <a:pt x="63" y="9"/>
                          </a:lnTo>
                          <a:lnTo>
                            <a:pt x="56" y="12"/>
                          </a:lnTo>
                          <a:lnTo>
                            <a:pt x="216" y="12"/>
                          </a:lnTo>
                          <a:lnTo>
                            <a:pt x="219" y="0"/>
                          </a:lnTo>
                          <a:lnTo>
                            <a:pt x="53" y="0"/>
                          </a:lnTo>
                          <a:lnTo>
                            <a:pt x="0" y="95"/>
                          </a:lnTo>
                          <a:lnTo>
                            <a:pt x="272" y="95"/>
                          </a:lnTo>
                          <a:lnTo>
                            <a:pt x="219" y="0"/>
                          </a:lnTo>
                          <a:lnTo>
                            <a:pt x="216" y="1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04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2463" y="5424424"/>
                      <a:ext cx="6111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FD Fan</a:t>
                      </a:r>
                      <a:endParaRPr kumimoji="0" lang="ko-KR" altLang="ko-KR" sz="180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10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05412" y="5038520"/>
                      <a:ext cx="2682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Air</a:t>
                      </a:r>
                      <a:endParaRPr kumimoji="0" lang="ko-KR" altLang="ko-KR" sz="180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1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13312" y="5114748"/>
                      <a:ext cx="206375" cy="2064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12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4891087" y="5089339"/>
                      <a:ext cx="26988" cy="69876"/>
                    </a:xfrm>
                    <a:custGeom>
                      <a:avLst/>
                      <a:gdLst>
                        <a:gd name="T0" fmla="*/ 2147483646 w 17"/>
                        <a:gd name="T1" fmla="*/ 2147483646 h 44"/>
                        <a:gd name="T2" fmla="*/ 2147483646 w 17"/>
                        <a:gd name="T3" fmla="*/ 0 h 44"/>
                        <a:gd name="T4" fmla="*/ 2147483646 w 17"/>
                        <a:gd name="T5" fmla="*/ 0 h 44"/>
                        <a:gd name="T6" fmla="*/ 0 w 17"/>
                        <a:gd name="T7" fmla="*/ 2147483646 h 44"/>
                        <a:gd name="T8" fmla="*/ 2147483646 w 17"/>
                        <a:gd name="T9" fmla="*/ 2147483646 h 44"/>
                        <a:gd name="T10" fmla="*/ 2147483646 w 17"/>
                        <a:gd name="T11" fmla="*/ 2147483646 h 4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17" h="44">
                          <a:moveTo>
                            <a:pt x="17" y="44"/>
                          </a:moveTo>
                          <a:lnTo>
                            <a:pt x="17" y="0"/>
                          </a:lnTo>
                          <a:lnTo>
                            <a:pt x="15" y="0"/>
                          </a:lnTo>
                          <a:lnTo>
                            <a:pt x="0" y="22"/>
                          </a:lnTo>
                          <a:lnTo>
                            <a:pt x="15" y="44"/>
                          </a:lnTo>
                          <a:lnTo>
                            <a:pt x="17" y="4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13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4845049" y="5079810"/>
                      <a:ext cx="88900" cy="88933"/>
                    </a:xfrm>
                    <a:custGeom>
                      <a:avLst/>
                      <a:gdLst>
                        <a:gd name="T0" fmla="*/ 2147483646 w 56"/>
                        <a:gd name="T1" fmla="*/ 2147483646 h 56"/>
                        <a:gd name="T2" fmla="*/ 0 w 56"/>
                        <a:gd name="T3" fmla="*/ 2147483646 h 56"/>
                        <a:gd name="T4" fmla="*/ 2147483646 w 56"/>
                        <a:gd name="T5" fmla="*/ 0 h 56"/>
                        <a:gd name="T6" fmla="*/ 2147483646 w 56"/>
                        <a:gd name="T7" fmla="*/ 2147483646 h 56"/>
                        <a:gd name="T8" fmla="*/ 2147483646 w 56"/>
                        <a:gd name="T9" fmla="*/ 2147483646 h 5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56" h="56">
                          <a:moveTo>
                            <a:pt x="56" y="56"/>
                          </a:moveTo>
                          <a:lnTo>
                            <a:pt x="0" y="28"/>
                          </a:lnTo>
                          <a:lnTo>
                            <a:pt x="56" y="0"/>
                          </a:lnTo>
                          <a:lnTo>
                            <a:pt x="29" y="28"/>
                          </a:lnTo>
                          <a:lnTo>
                            <a:pt x="56" y="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14" name="Line 1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845049" y="5079810"/>
                      <a:ext cx="0" cy="88933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36" name="그룹 35"/>
                  <p:cNvGrpSpPr/>
                  <p:nvPr/>
                </p:nvGrpSpPr>
                <p:grpSpPr>
                  <a:xfrm>
                    <a:off x="2015985" y="1196292"/>
                    <a:ext cx="471488" cy="397649"/>
                    <a:chOff x="1820862" y="915360"/>
                    <a:chExt cx="471488" cy="397649"/>
                  </a:xfrm>
                </p:grpSpPr>
                <p:sp>
                  <p:nvSpPr>
                    <p:cNvPr id="5164" name="Oval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48622" y="915360"/>
                      <a:ext cx="257175" cy="358906"/>
                    </a:xfrm>
                    <a:prstGeom prst="ellipse">
                      <a:avLst/>
                    </a:prstGeom>
                    <a:solidFill>
                      <a:srgbClr val="80C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65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1820862" y="915989"/>
                      <a:ext cx="295275" cy="397020"/>
                    </a:xfrm>
                    <a:custGeom>
                      <a:avLst/>
                      <a:gdLst>
                        <a:gd name="T0" fmla="*/ 2147483646 w 186"/>
                        <a:gd name="T1" fmla="*/ 2147483646 h 250"/>
                        <a:gd name="T2" fmla="*/ 2147483646 w 186"/>
                        <a:gd name="T3" fmla="*/ 2147483646 h 250"/>
                        <a:gd name="T4" fmla="*/ 2147483646 w 186"/>
                        <a:gd name="T5" fmla="*/ 2147483646 h 250"/>
                        <a:gd name="T6" fmla="*/ 2147483646 w 186"/>
                        <a:gd name="T7" fmla="*/ 2147483646 h 250"/>
                        <a:gd name="T8" fmla="*/ 2147483646 w 186"/>
                        <a:gd name="T9" fmla="*/ 2147483646 h 250"/>
                        <a:gd name="T10" fmla="*/ 2147483646 w 186"/>
                        <a:gd name="T11" fmla="*/ 2147483646 h 250"/>
                        <a:gd name="T12" fmla="*/ 2147483646 w 186"/>
                        <a:gd name="T13" fmla="*/ 2147483646 h 250"/>
                        <a:gd name="T14" fmla="*/ 2147483646 w 186"/>
                        <a:gd name="T15" fmla="*/ 2147483646 h 250"/>
                        <a:gd name="T16" fmla="*/ 2147483646 w 186"/>
                        <a:gd name="T17" fmla="*/ 2147483646 h 250"/>
                        <a:gd name="T18" fmla="*/ 2147483646 w 186"/>
                        <a:gd name="T19" fmla="*/ 2147483646 h 250"/>
                        <a:gd name="T20" fmla="*/ 2147483646 w 186"/>
                        <a:gd name="T21" fmla="*/ 2147483646 h 250"/>
                        <a:gd name="T22" fmla="*/ 2147483646 w 186"/>
                        <a:gd name="T23" fmla="*/ 2147483646 h 250"/>
                        <a:gd name="T24" fmla="*/ 2147483646 w 186"/>
                        <a:gd name="T25" fmla="*/ 2147483646 h 250"/>
                        <a:gd name="T26" fmla="*/ 2147483646 w 186"/>
                        <a:gd name="T27" fmla="*/ 2147483646 h 250"/>
                        <a:gd name="T28" fmla="*/ 2147483646 w 186"/>
                        <a:gd name="T29" fmla="*/ 2147483646 h 250"/>
                        <a:gd name="T30" fmla="*/ 2147483646 w 186"/>
                        <a:gd name="T31" fmla="*/ 2147483646 h 250"/>
                        <a:gd name="T32" fmla="*/ 2147483646 w 186"/>
                        <a:gd name="T33" fmla="*/ 2147483646 h 250"/>
                        <a:gd name="T34" fmla="*/ 2147483646 w 186"/>
                        <a:gd name="T35" fmla="*/ 2147483646 h 250"/>
                        <a:gd name="T36" fmla="*/ 2147483646 w 186"/>
                        <a:gd name="T37" fmla="*/ 2147483646 h 250"/>
                        <a:gd name="T38" fmla="*/ 2147483646 w 186"/>
                        <a:gd name="T39" fmla="*/ 2147483646 h 250"/>
                        <a:gd name="T40" fmla="*/ 2147483646 w 186"/>
                        <a:gd name="T41" fmla="*/ 0 h 250"/>
                        <a:gd name="T42" fmla="*/ 2147483646 w 186"/>
                        <a:gd name="T43" fmla="*/ 2147483646 h 250"/>
                        <a:gd name="T44" fmla="*/ 2147483646 w 186"/>
                        <a:gd name="T45" fmla="*/ 2147483646 h 250"/>
                        <a:gd name="T46" fmla="*/ 2147483646 w 186"/>
                        <a:gd name="T47" fmla="*/ 2147483646 h 250"/>
                        <a:gd name="T48" fmla="*/ 2147483646 w 186"/>
                        <a:gd name="T49" fmla="*/ 2147483646 h 250"/>
                        <a:gd name="T50" fmla="*/ 2147483646 w 186"/>
                        <a:gd name="T51" fmla="*/ 2147483646 h 250"/>
                        <a:gd name="T52" fmla="*/ 0 w 186"/>
                        <a:gd name="T53" fmla="*/ 2147483646 h 250"/>
                        <a:gd name="T54" fmla="*/ 2147483646 w 186"/>
                        <a:gd name="T55" fmla="*/ 2147483646 h 250"/>
                        <a:gd name="T56" fmla="*/ 2147483646 w 186"/>
                        <a:gd name="T57" fmla="*/ 2147483646 h 250"/>
                        <a:gd name="T58" fmla="*/ 2147483646 w 186"/>
                        <a:gd name="T59" fmla="*/ 2147483646 h 250"/>
                        <a:gd name="T60" fmla="*/ 2147483646 w 186"/>
                        <a:gd name="T61" fmla="*/ 2147483646 h 250"/>
                        <a:gd name="T62" fmla="*/ 2147483646 w 186"/>
                        <a:gd name="T63" fmla="*/ 2147483646 h 250"/>
                        <a:gd name="T64" fmla="*/ 2147483646 w 186"/>
                        <a:gd name="T65" fmla="*/ 2147483646 h 250"/>
                        <a:gd name="T66" fmla="*/ 2147483646 w 186"/>
                        <a:gd name="T67" fmla="*/ 2147483646 h 250"/>
                        <a:gd name="T68" fmla="*/ 2147483646 w 186"/>
                        <a:gd name="T69" fmla="*/ 2147483646 h 250"/>
                        <a:gd name="T70" fmla="*/ 2147483646 w 186"/>
                        <a:gd name="T71" fmla="*/ 2147483646 h 250"/>
                        <a:gd name="T72" fmla="*/ 2147483646 w 186"/>
                        <a:gd name="T73" fmla="*/ 2147483646 h 250"/>
                        <a:gd name="T74" fmla="*/ 2147483646 w 186"/>
                        <a:gd name="T75" fmla="*/ 2147483646 h 250"/>
                        <a:gd name="T76" fmla="*/ 2147483646 w 186"/>
                        <a:gd name="T77" fmla="*/ 2147483646 h 250"/>
                        <a:gd name="T78" fmla="*/ 2147483646 w 186"/>
                        <a:gd name="T79" fmla="*/ 2147483646 h 250"/>
                        <a:gd name="T80" fmla="*/ 2147483646 w 186"/>
                        <a:gd name="T81" fmla="*/ 2147483646 h 250"/>
                        <a:gd name="T82" fmla="*/ 2147483646 w 186"/>
                        <a:gd name="T83" fmla="*/ 2147483646 h 250"/>
                        <a:gd name="T84" fmla="*/ 2147483646 w 186"/>
                        <a:gd name="T85" fmla="*/ 2147483646 h 250"/>
                        <a:gd name="T86" fmla="*/ 2147483646 w 186"/>
                        <a:gd name="T87" fmla="*/ 2147483646 h 250"/>
                        <a:gd name="T88" fmla="*/ 2147483646 w 186"/>
                        <a:gd name="T89" fmla="*/ 2147483646 h 250"/>
                        <a:gd name="T90" fmla="*/ 2147483646 w 186"/>
                        <a:gd name="T91" fmla="*/ 2147483646 h 250"/>
                        <a:gd name="T92" fmla="*/ 2147483646 w 186"/>
                        <a:gd name="T93" fmla="*/ 2147483646 h 250"/>
                        <a:gd name="T94" fmla="*/ 2147483646 w 186"/>
                        <a:gd name="T95" fmla="*/ 2147483646 h 250"/>
                        <a:gd name="T96" fmla="*/ 2147483646 w 186"/>
                        <a:gd name="T97" fmla="*/ 2147483646 h 250"/>
                        <a:gd name="T98" fmla="*/ 2147483646 w 186"/>
                        <a:gd name="T99" fmla="*/ 2147483646 h 250"/>
                        <a:gd name="T100" fmla="*/ 2147483646 w 186"/>
                        <a:gd name="T101" fmla="*/ 2147483646 h 250"/>
                        <a:gd name="T102" fmla="*/ 2147483646 w 186"/>
                        <a:gd name="T103" fmla="*/ 2147483646 h 250"/>
                        <a:gd name="T104" fmla="*/ 2147483646 w 186"/>
                        <a:gd name="T105" fmla="*/ 2147483646 h 250"/>
                        <a:gd name="T106" fmla="*/ 2147483646 w 186"/>
                        <a:gd name="T107" fmla="*/ 2147483646 h 250"/>
                        <a:gd name="T108" fmla="*/ 2147483646 w 186"/>
                        <a:gd name="T109" fmla="*/ 2147483646 h 250"/>
                        <a:gd name="T110" fmla="*/ 2147483646 w 186"/>
                        <a:gd name="T111" fmla="*/ 2147483646 h 250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</a:gdLst>
                      <a:ahLst/>
                      <a:cxnLst>
                        <a:cxn ang="T112">
                          <a:pos x="T0" y="T1"/>
                        </a:cxn>
                        <a:cxn ang="T113">
                          <a:pos x="T2" y="T3"/>
                        </a:cxn>
                        <a:cxn ang="T114">
                          <a:pos x="T4" y="T5"/>
                        </a:cxn>
                        <a:cxn ang="T115">
                          <a:pos x="T6" y="T7"/>
                        </a:cxn>
                        <a:cxn ang="T116">
                          <a:pos x="T8" y="T9"/>
                        </a:cxn>
                        <a:cxn ang="T117">
                          <a:pos x="T10" y="T11"/>
                        </a:cxn>
                        <a:cxn ang="T118">
                          <a:pos x="T12" y="T13"/>
                        </a:cxn>
                        <a:cxn ang="T119">
                          <a:pos x="T14" y="T15"/>
                        </a:cxn>
                        <a:cxn ang="T120">
                          <a:pos x="T16" y="T17"/>
                        </a:cxn>
                        <a:cxn ang="T121">
                          <a:pos x="T18" y="T19"/>
                        </a:cxn>
                        <a:cxn ang="T122">
                          <a:pos x="T20" y="T21"/>
                        </a:cxn>
                        <a:cxn ang="T123">
                          <a:pos x="T22" y="T23"/>
                        </a:cxn>
                        <a:cxn ang="T124">
                          <a:pos x="T24" y="T25"/>
                        </a:cxn>
                        <a:cxn ang="T125">
                          <a:pos x="T26" y="T27"/>
                        </a:cxn>
                        <a:cxn ang="T126">
                          <a:pos x="T28" y="T29"/>
                        </a:cxn>
                        <a:cxn ang="T127">
                          <a:pos x="T30" y="T31"/>
                        </a:cxn>
                        <a:cxn ang="T128">
                          <a:pos x="T32" y="T33"/>
                        </a:cxn>
                        <a:cxn ang="T129">
                          <a:pos x="T34" y="T35"/>
                        </a:cxn>
                        <a:cxn ang="T130">
                          <a:pos x="T36" y="T37"/>
                        </a:cxn>
                        <a:cxn ang="T131">
                          <a:pos x="T38" y="T39"/>
                        </a:cxn>
                        <a:cxn ang="T132">
                          <a:pos x="T40" y="T41"/>
                        </a:cxn>
                        <a:cxn ang="T133">
                          <a:pos x="T42" y="T43"/>
                        </a:cxn>
                        <a:cxn ang="T134">
                          <a:pos x="T44" y="T45"/>
                        </a:cxn>
                        <a:cxn ang="T135">
                          <a:pos x="T46" y="T47"/>
                        </a:cxn>
                        <a:cxn ang="T136">
                          <a:pos x="T48" y="T49"/>
                        </a:cxn>
                        <a:cxn ang="T137">
                          <a:pos x="T50" y="T51"/>
                        </a:cxn>
                        <a:cxn ang="T138">
                          <a:pos x="T52" y="T53"/>
                        </a:cxn>
                        <a:cxn ang="T139">
                          <a:pos x="T54" y="T55"/>
                        </a:cxn>
                        <a:cxn ang="T140">
                          <a:pos x="T56" y="T57"/>
                        </a:cxn>
                        <a:cxn ang="T141">
                          <a:pos x="T58" y="T59"/>
                        </a:cxn>
                        <a:cxn ang="T142">
                          <a:pos x="T60" y="T61"/>
                        </a:cxn>
                        <a:cxn ang="T143">
                          <a:pos x="T62" y="T63"/>
                        </a:cxn>
                        <a:cxn ang="T144">
                          <a:pos x="T64" y="T65"/>
                        </a:cxn>
                        <a:cxn ang="T145">
                          <a:pos x="T66" y="T67"/>
                        </a:cxn>
                        <a:cxn ang="T146">
                          <a:pos x="T68" y="T69"/>
                        </a:cxn>
                        <a:cxn ang="T147">
                          <a:pos x="T70" y="T71"/>
                        </a:cxn>
                        <a:cxn ang="T148">
                          <a:pos x="T72" y="T73"/>
                        </a:cxn>
                        <a:cxn ang="T149">
                          <a:pos x="T74" y="T75"/>
                        </a:cxn>
                        <a:cxn ang="T150">
                          <a:pos x="T76" y="T77"/>
                        </a:cxn>
                        <a:cxn ang="T151">
                          <a:pos x="T78" y="T79"/>
                        </a:cxn>
                        <a:cxn ang="T152">
                          <a:pos x="T80" y="T81"/>
                        </a:cxn>
                        <a:cxn ang="T153">
                          <a:pos x="T82" y="T83"/>
                        </a:cxn>
                        <a:cxn ang="T154">
                          <a:pos x="T84" y="T85"/>
                        </a:cxn>
                        <a:cxn ang="T155">
                          <a:pos x="T86" y="T87"/>
                        </a:cxn>
                        <a:cxn ang="T156">
                          <a:pos x="T88" y="T89"/>
                        </a:cxn>
                        <a:cxn ang="T157">
                          <a:pos x="T90" y="T91"/>
                        </a:cxn>
                        <a:cxn ang="T158">
                          <a:pos x="T92" y="T93"/>
                        </a:cxn>
                        <a:cxn ang="T159">
                          <a:pos x="T94" y="T95"/>
                        </a:cxn>
                        <a:cxn ang="T160">
                          <a:pos x="T96" y="T97"/>
                        </a:cxn>
                        <a:cxn ang="T161">
                          <a:pos x="T98" y="T99"/>
                        </a:cxn>
                        <a:cxn ang="T162">
                          <a:pos x="T100" y="T101"/>
                        </a:cxn>
                        <a:cxn ang="T163">
                          <a:pos x="T102" y="T103"/>
                        </a:cxn>
                        <a:cxn ang="T164">
                          <a:pos x="T104" y="T105"/>
                        </a:cxn>
                        <a:cxn ang="T165">
                          <a:pos x="T106" y="T107"/>
                        </a:cxn>
                        <a:cxn ang="T166">
                          <a:pos x="T108" y="T109"/>
                        </a:cxn>
                        <a:cxn ang="T167">
                          <a:pos x="T110" y="T111"/>
                        </a:cxn>
                      </a:cxnLst>
                      <a:rect l="0" t="0" r="r" b="b"/>
                      <a:pathLst>
                        <a:path w="186" h="250">
                          <a:moveTo>
                            <a:pt x="0" y="124"/>
                          </a:moveTo>
                          <a:lnTo>
                            <a:pt x="0" y="148"/>
                          </a:lnTo>
                          <a:lnTo>
                            <a:pt x="1" y="156"/>
                          </a:lnTo>
                          <a:lnTo>
                            <a:pt x="3" y="160"/>
                          </a:lnTo>
                          <a:lnTo>
                            <a:pt x="3" y="165"/>
                          </a:lnTo>
                          <a:lnTo>
                            <a:pt x="10" y="183"/>
                          </a:lnTo>
                          <a:lnTo>
                            <a:pt x="13" y="188"/>
                          </a:lnTo>
                          <a:lnTo>
                            <a:pt x="13" y="192"/>
                          </a:lnTo>
                          <a:lnTo>
                            <a:pt x="20" y="202"/>
                          </a:lnTo>
                          <a:lnTo>
                            <a:pt x="22" y="205"/>
                          </a:lnTo>
                          <a:lnTo>
                            <a:pt x="25" y="212"/>
                          </a:lnTo>
                          <a:lnTo>
                            <a:pt x="28" y="216"/>
                          </a:lnTo>
                          <a:lnTo>
                            <a:pt x="30" y="219"/>
                          </a:lnTo>
                          <a:lnTo>
                            <a:pt x="42" y="231"/>
                          </a:lnTo>
                          <a:lnTo>
                            <a:pt x="45" y="233"/>
                          </a:lnTo>
                          <a:lnTo>
                            <a:pt x="49" y="236"/>
                          </a:lnTo>
                          <a:lnTo>
                            <a:pt x="56" y="239"/>
                          </a:lnTo>
                          <a:lnTo>
                            <a:pt x="61" y="241"/>
                          </a:lnTo>
                          <a:lnTo>
                            <a:pt x="67" y="244"/>
                          </a:lnTo>
                          <a:lnTo>
                            <a:pt x="78" y="248"/>
                          </a:lnTo>
                          <a:lnTo>
                            <a:pt x="86" y="248"/>
                          </a:lnTo>
                          <a:lnTo>
                            <a:pt x="89" y="250"/>
                          </a:lnTo>
                          <a:lnTo>
                            <a:pt x="98" y="248"/>
                          </a:lnTo>
                          <a:lnTo>
                            <a:pt x="106" y="248"/>
                          </a:lnTo>
                          <a:lnTo>
                            <a:pt x="117" y="244"/>
                          </a:lnTo>
                          <a:lnTo>
                            <a:pt x="123" y="241"/>
                          </a:lnTo>
                          <a:lnTo>
                            <a:pt x="128" y="239"/>
                          </a:lnTo>
                          <a:lnTo>
                            <a:pt x="135" y="236"/>
                          </a:lnTo>
                          <a:lnTo>
                            <a:pt x="139" y="233"/>
                          </a:lnTo>
                          <a:lnTo>
                            <a:pt x="142" y="231"/>
                          </a:lnTo>
                          <a:lnTo>
                            <a:pt x="154" y="219"/>
                          </a:lnTo>
                          <a:lnTo>
                            <a:pt x="156" y="216"/>
                          </a:lnTo>
                          <a:lnTo>
                            <a:pt x="159" y="212"/>
                          </a:lnTo>
                          <a:lnTo>
                            <a:pt x="162" y="205"/>
                          </a:lnTo>
                          <a:lnTo>
                            <a:pt x="164" y="202"/>
                          </a:lnTo>
                          <a:lnTo>
                            <a:pt x="171" y="192"/>
                          </a:lnTo>
                          <a:lnTo>
                            <a:pt x="171" y="188"/>
                          </a:lnTo>
                          <a:lnTo>
                            <a:pt x="174" y="183"/>
                          </a:lnTo>
                          <a:lnTo>
                            <a:pt x="181" y="165"/>
                          </a:lnTo>
                          <a:lnTo>
                            <a:pt x="181" y="160"/>
                          </a:lnTo>
                          <a:lnTo>
                            <a:pt x="183" y="156"/>
                          </a:lnTo>
                          <a:lnTo>
                            <a:pt x="184" y="148"/>
                          </a:lnTo>
                          <a:lnTo>
                            <a:pt x="184" y="131"/>
                          </a:lnTo>
                          <a:lnTo>
                            <a:pt x="186" y="127"/>
                          </a:lnTo>
                          <a:lnTo>
                            <a:pt x="186" y="122"/>
                          </a:lnTo>
                          <a:lnTo>
                            <a:pt x="184" y="115"/>
                          </a:lnTo>
                          <a:lnTo>
                            <a:pt x="184" y="98"/>
                          </a:lnTo>
                          <a:lnTo>
                            <a:pt x="181" y="88"/>
                          </a:lnTo>
                          <a:lnTo>
                            <a:pt x="181" y="81"/>
                          </a:lnTo>
                          <a:lnTo>
                            <a:pt x="178" y="70"/>
                          </a:lnTo>
                          <a:lnTo>
                            <a:pt x="171" y="59"/>
                          </a:lnTo>
                          <a:lnTo>
                            <a:pt x="167" y="49"/>
                          </a:lnTo>
                          <a:lnTo>
                            <a:pt x="164" y="46"/>
                          </a:lnTo>
                          <a:lnTo>
                            <a:pt x="162" y="41"/>
                          </a:lnTo>
                          <a:lnTo>
                            <a:pt x="156" y="32"/>
                          </a:lnTo>
                          <a:lnTo>
                            <a:pt x="154" y="29"/>
                          </a:lnTo>
                          <a:lnTo>
                            <a:pt x="142" y="17"/>
                          </a:lnTo>
                          <a:lnTo>
                            <a:pt x="139" y="15"/>
                          </a:lnTo>
                          <a:lnTo>
                            <a:pt x="135" y="12"/>
                          </a:lnTo>
                          <a:lnTo>
                            <a:pt x="128" y="8"/>
                          </a:lnTo>
                          <a:lnTo>
                            <a:pt x="123" y="7"/>
                          </a:lnTo>
                          <a:lnTo>
                            <a:pt x="117" y="3"/>
                          </a:lnTo>
                          <a:lnTo>
                            <a:pt x="106" y="0"/>
                          </a:lnTo>
                          <a:lnTo>
                            <a:pt x="78" y="0"/>
                          </a:lnTo>
                          <a:lnTo>
                            <a:pt x="67" y="3"/>
                          </a:lnTo>
                          <a:lnTo>
                            <a:pt x="61" y="7"/>
                          </a:lnTo>
                          <a:lnTo>
                            <a:pt x="56" y="8"/>
                          </a:lnTo>
                          <a:lnTo>
                            <a:pt x="49" y="12"/>
                          </a:lnTo>
                          <a:lnTo>
                            <a:pt x="45" y="15"/>
                          </a:lnTo>
                          <a:lnTo>
                            <a:pt x="42" y="17"/>
                          </a:lnTo>
                          <a:lnTo>
                            <a:pt x="30" y="29"/>
                          </a:lnTo>
                          <a:lnTo>
                            <a:pt x="28" y="32"/>
                          </a:lnTo>
                          <a:lnTo>
                            <a:pt x="22" y="41"/>
                          </a:lnTo>
                          <a:lnTo>
                            <a:pt x="20" y="46"/>
                          </a:lnTo>
                          <a:lnTo>
                            <a:pt x="17" y="49"/>
                          </a:lnTo>
                          <a:lnTo>
                            <a:pt x="13" y="59"/>
                          </a:lnTo>
                          <a:lnTo>
                            <a:pt x="6" y="70"/>
                          </a:lnTo>
                          <a:lnTo>
                            <a:pt x="3" y="81"/>
                          </a:lnTo>
                          <a:lnTo>
                            <a:pt x="3" y="88"/>
                          </a:lnTo>
                          <a:lnTo>
                            <a:pt x="0" y="98"/>
                          </a:lnTo>
                          <a:lnTo>
                            <a:pt x="0" y="124"/>
                          </a:lnTo>
                          <a:lnTo>
                            <a:pt x="20" y="124"/>
                          </a:lnTo>
                          <a:lnTo>
                            <a:pt x="20" y="102"/>
                          </a:lnTo>
                          <a:lnTo>
                            <a:pt x="23" y="92"/>
                          </a:lnTo>
                          <a:lnTo>
                            <a:pt x="23" y="85"/>
                          </a:lnTo>
                          <a:lnTo>
                            <a:pt x="27" y="76"/>
                          </a:lnTo>
                          <a:lnTo>
                            <a:pt x="27" y="75"/>
                          </a:lnTo>
                          <a:lnTo>
                            <a:pt x="30" y="70"/>
                          </a:lnTo>
                          <a:lnTo>
                            <a:pt x="33" y="59"/>
                          </a:lnTo>
                          <a:lnTo>
                            <a:pt x="37" y="56"/>
                          </a:lnTo>
                          <a:lnTo>
                            <a:pt x="39" y="51"/>
                          </a:lnTo>
                          <a:lnTo>
                            <a:pt x="45" y="46"/>
                          </a:lnTo>
                          <a:lnTo>
                            <a:pt x="47" y="42"/>
                          </a:lnTo>
                          <a:lnTo>
                            <a:pt x="56" y="34"/>
                          </a:lnTo>
                          <a:lnTo>
                            <a:pt x="59" y="32"/>
                          </a:lnTo>
                          <a:lnTo>
                            <a:pt x="62" y="29"/>
                          </a:lnTo>
                          <a:lnTo>
                            <a:pt x="67" y="27"/>
                          </a:lnTo>
                          <a:lnTo>
                            <a:pt x="74" y="24"/>
                          </a:lnTo>
                          <a:lnTo>
                            <a:pt x="79" y="22"/>
                          </a:lnTo>
                          <a:lnTo>
                            <a:pt x="81" y="20"/>
                          </a:lnTo>
                          <a:lnTo>
                            <a:pt x="93" y="20"/>
                          </a:lnTo>
                          <a:lnTo>
                            <a:pt x="103" y="20"/>
                          </a:lnTo>
                          <a:lnTo>
                            <a:pt x="105" y="22"/>
                          </a:lnTo>
                          <a:lnTo>
                            <a:pt x="110" y="24"/>
                          </a:lnTo>
                          <a:lnTo>
                            <a:pt x="117" y="27"/>
                          </a:lnTo>
                          <a:lnTo>
                            <a:pt x="122" y="29"/>
                          </a:lnTo>
                          <a:lnTo>
                            <a:pt x="125" y="32"/>
                          </a:lnTo>
                          <a:lnTo>
                            <a:pt x="128" y="34"/>
                          </a:lnTo>
                          <a:lnTo>
                            <a:pt x="137" y="42"/>
                          </a:lnTo>
                          <a:lnTo>
                            <a:pt x="139" y="46"/>
                          </a:lnTo>
                          <a:lnTo>
                            <a:pt x="145" y="51"/>
                          </a:lnTo>
                          <a:lnTo>
                            <a:pt x="147" y="56"/>
                          </a:lnTo>
                          <a:lnTo>
                            <a:pt x="150" y="59"/>
                          </a:lnTo>
                          <a:lnTo>
                            <a:pt x="154" y="70"/>
                          </a:lnTo>
                          <a:lnTo>
                            <a:pt x="157" y="75"/>
                          </a:lnTo>
                          <a:lnTo>
                            <a:pt x="157" y="76"/>
                          </a:lnTo>
                          <a:lnTo>
                            <a:pt x="161" y="85"/>
                          </a:lnTo>
                          <a:lnTo>
                            <a:pt x="161" y="92"/>
                          </a:lnTo>
                          <a:lnTo>
                            <a:pt x="164" y="102"/>
                          </a:lnTo>
                          <a:lnTo>
                            <a:pt x="164" y="119"/>
                          </a:lnTo>
                          <a:lnTo>
                            <a:pt x="166" y="126"/>
                          </a:lnTo>
                          <a:lnTo>
                            <a:pt x="166" y="121"/>
                          </a:lnTo>
                          <a:lnTo>
                            <a:pt x="164" y="127"/>
                          </a:lnTo>
                          <a:lnTo>
                            <a:pt x="164" y="144"/>
                          </a:lnTo>
                          <a:lnTo>
                            <a:pt x="162" y="149"/>
                          </a:lnTo>
                          <a:lnTo>
                            <a:pt x="161" y="156"/>
                          </a:lnTo>
                          <a:lnTo>
                            <a:pt x="161" y="161"/>
                          </a:lnTo>
                          <a:lnTo>
                            <a:pt x="157" y="173"/>
                          </a:lnTo>
                          <a:lnTo>
                            <a:pt x="154" y="178"/>
                          </a:lnTo>
                          <a:lnTo>
                            <a:pt x="150" y="185"/>
                          </a:lnTo>
                          <a:lnTo>
                            <a:pt x="150" y="187"/>
                          </a:lnTo>
                          <a:lnTo>
                            <a:pt x="147" y="192"/>
                          </a:lnTo>
                          <a:lnTo>
                            <a:pt x="145" y="195"/>
                          </a:lnTo>
                          <a:lnTo>
                            <a:pt x="142" y="199"/>
                          </a:lnTo>
                          <a:lnTo>
                            <a:pt x="139" y="202"/>
                          </a:lnTo>
                          <a:lnTo>
                            <a:pt x="137" y="205"/>
                          </a:lnTo>
                          <a:lnTo>
                            <a:pt x="128" y="214"/>
                          </a:lnTo>
                          <a:lnTo>
                            <a:pt x="125" y="216"/>
                          </a:lnTo>
                          <a:lnTo>
                            <a:pt x="122" y="219"/>
                          </a:lnTo>
                          <a:lnTo>
                            <a:pt x="117" y="221"/>
                          </a:lnTo>
                          <a:lnTo>
                            <a:pt x="110" y="224"/>
                          </a:lnTo>
                          <a:lnTo>
                            <a:pt x="105" y="226"/>
                          </a:lnTo>
                          <a:lnTo>
                            <a:pt x="103" y="227"/>
                          </a:lnTo>
                          <a:lnTo>
                            <a:pt x="94" y="227"/>
                          </a:lnTo>
                          <a:lnTo>
                            <a:pt x="88" y="231"/>
                          </a:lnTo>
                          <a:lnTo>
                            <a:pt x="96" y="229"/>
                          </a:lnTo>
                          <a:lnTo>
                            <a:pt x="89" y="227"/>
                          </a:lnTo>
                          <a:lnTo>
                            <a:pt x="81" y="227"/>
                          </a:lnTo>
                          <a:lnTo>
                            <a:pt x="79" y="226"/>
                          </a:lnTo>
                          <a:lnTo>
                            <a:pt x="74" y="224"/>
                          </a:lnTo>
                          <a:lnTo>
                            <a:pt x="67" y="221"/>
                          </a:lnTo>
                          <a:lnTo>
                            <a:pt x="62" y="219"/>
                          </a:lnTo>
                          <a:lnTo>
                            <a:pt x="59" y="216"/>
                          </a:lnTo>
                          <a:lnTo>
                            <a:pt x="56" y="214"/>
                          </a:lnTo>
                          <a:lnTo>
                            <a:pt x="47" y="205"/>
                          </a:lnTo>
                          <a:lnTo>
                            <a:pt x="45" y="202"/>
                          </a:lnTo>
                          <a:lnTo>
                            <a:pt x="42" y="199"/>
                          </a:lnTo>
                          <a:lnTo>
                            <a:pt x="39" y="195"/>
                          </a:lnTo>
                          <a:lnTo>
                            <a:pt x="37" y="192"/>
                          </a:lnTo>
                          <a:lnTo>
                            <a:pt x="33" y="187"/>
                          </a:lnTo>
                          <a:lnTo>
                            <a:pt x="33" y="185"/>
                          </a:lnTo>
                          <a:lnTo>
                            <a:pt x="30" y="178"/>
                          </a:lnTo>
                          <a:lnTo>
                            <a:pt x="27" y="173"/>
                          </a:lnTo>
                          <a:lnTo>
                            <a:pt x="23" y="161"/>
                          </a:lnTo>
                          <a:lnTo>
                            <a:pt x="23" y="156"/>
                          </a:lnTo>
                          <a:lnTo>
                            <a:pt x="22" y="149"/>
                          </a:lnTo>
                          <a:lnTo>
                            <a:pt x="20" y="144"/>
                          </a:lnTo>
                          <a:lnTo>
                            <a:pt x="20" y="124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15" name="Rectangle 1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20862" y="1023076"/>
                      <a:ext cx="4714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Drum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sp>
                <p:nvSpPr>
                  <p:cNvPr id="5217" name="Rectangle 138"/>
                  <p:cNvSpPr>
                    <a:spLocks noChangeArrowheads="1"/>
                  </p:cNvSpPr>
                  <p:nvPr/>
                </p:nvSpPr>
                <p:spPr bwMode="auto">
                  <a:xfrm>
                    <a:off x="668198" y="2768994"/>
                    <a:ext cx="809625" cy="520890"/>
                  </a:xfrm>
                  <a:prstGeom prst="rect">
                    <a:avLst/>
                  </a:prstGeom>
                  <a:solidFill>
                    <a:srgbClr val="C2C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18" name="Freeform 139"/>
                  <p:cNvSpPr>
                    <a:spLocks/>
                  </p:cNvSpPr>
                  <p:nvPr/>
                </p:nvSpPr>
                <p:spPr bwMode="auto">
                  <a:xfrm>
                    <a:off x="660261" y="2761055"/>
                    <a:ext cx="831850" cy="544712"/>
                  </a:xfrm>
                  <a:custGeom>
                    <a:avLst/>
                    <a:gdLst>
                      <a:gd name="T0" fmla="*/ 0 w 524"/>
                      <a:gd name="T1" fmla="*/ 0 h 343"/>
                      <a:gd name="T2" fmla="*/ 0 w 524"/>
                      <a:gd name="T3" fmla="*/ 2147483646 h 343"/>
                      <a:gd name="T4" fmla="*/ 2147483646 w 524"/>
                      <a:gd name="T5" fmla="*/ 2147483646 h 343"/>
                      <a:gd name="T6" fmla="*/ 2147483646 w 524"/>
                      <a:gd name="T7" fmla="*/ 0 h 343"/>
                      <a:gd name="T8" fmla="*/ 0 w 524"/>
                      <a:gd name="T9" fmla="*/ 0 h 343"/>
                      <a:gd name="T10" fmla="*/ 2147483646 w 524"/>
                      <a:gd name="T11" fmla="*/ 2147483646 h 343"/>
                      <a:gd name="T12" fmla="*/ 2147483646 w 524"/>
                      <a:gd name="T13" fmla="*/ 2147483646 h 343"/>
                      <a:gd name="T14" fmla="*/ 2147483646 w 524"/>
                      <a:gd name="T15" fmla="*/ 2147483646 h 343"/>
                      <a:gd name="T16" fmla="*/ 2147483646 w 524"/>
                      <a:gd name="T17" fmla="*/ 2147483646 h 343"/>
                      <a:gd name="T18" fmla="*/ 2147483646 w 524"/>
                      <a:gd name="T19" fmla="*/ 2147483646 h 343"/>
                      <a:gd name="T20" fmla="*/ 2147483646 w 524"/>
                      <a:gd name="T21" fmla="*/ 2147483646 h 343"/>
                      <a:gd name="T22" fmla="*/ 2147483646 w 524"/>
                      <a:gd name="T23" fmla="*/ 2147483646 h 343"/>
                      <a:gd name="T24" fmla="*/ 2147483646 w 524"/>
                      <a:gd name="T25" fmla="*/ 2147483646 h 343"/>
                      <a:gd name="T26" fmla="*/ 2147483646 w 524"/>
                      <a:gd name="T27" fmla="*/ 2147483646 h 343"/>
                      <a:gd name="T28" fmla="*/ 0 w 524"/>
                      <a:gd name="T29" fmla="*/ 0 h 343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524" h="343">
                        <a:moveTo>
                          <a:pt x="0" y="0"/>
                        </a:moveTo>
                        <a:lnTo>
                          <a:pt x="0" y="343"/>
                        </a:lnTo>
                        <a:lnTo>
                          <a:pt x="524" y="343"/>
                        </a:lnTo>
                        <a:lnTo>
                          <a:pt x="524" y="0"/>
                        </a:lnTo>
                        <a:lnTo>
                          <a:pt x="0" y="0"/>
                        </a:lnTo>
                        <a:lnTo>
                          <a:pt x="5" y="10"/>
                        </a:lnTo>
                        <a:lnTo>
                          <a:pt x="519" y="10"/>
                        </a:lnTo>
                        <a:lnTo>
                          <a:pt x="513" y="5"/>
                        </a:lnTo>
                        <a:lnTo>
                          <a:pt x="513" y="338"/>
                        </a:lnTo>
                        <a:lnTo>
                          <a:pt x="519" y="333"/>
                        </a:lnTo>
                        <a:lnTo>
                          <a:pt x="5" y="333"/>
                        </a:lnTo>
                        <a:lnTo>
                          <a:pt x="10" y="338"/>
                        </a:lnTo>
                        <a:lnTo>
                          <a:pt x="10" y="5"/>
                        </a:lnTo>
                        <a:lnTo>
                          <a:pt x="5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9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804723" y="3472515"/>
                    <a:ext cx="536575" cy="26998"/>
                  </a:xfrm>
                  <a:prstGeom prst="rect">
                    <a:avLst/>
                  </a:prstGeom>
                  <a:solidFill>
                    <a:srgbClr val="80FF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20" name="Freeform 141"/>
                  <p:cNvSpPr>
                    <a:spLocks/>
                  </p:cNvSpPr>
                  <p:nvPr/>
                </p:nvSpPr>
                <p:spPr bwMode="auto">
                  <a:xfrm>
                    <a:off x="796786" y="3464574"/>
                    <a:ext cx="557213" cy="50819"/>
                  </a:xfrm>
                  <a:custGeom>
                    <a:avLst/>
                    <a:gdLst>
                      <a:gd name="T0" fmla="*/ 0 w 351"/>
                      <a:gd name="T1" fmla="*/ 0 h 32"/>
                      <a:gd name="T2" fmla="*/ 0 w 351"/>
                      <a:gd name="T3" fmla="*/ 2147483646 h 32"/>
                      <a:gd name="T4" fmla="*/ 2147483646 w 351"/>
                      <a:gd name="T5" fmla="*/ 2147483646 h 32"/>
                      <a:gd name="T6" fmla="*/ 2147483646 w 351"/>
                      <a:gd name="T7" fmla="*/ 0 h 32"/>
                      <a:gd name="T8" fmla="*/ 0 w 351"/>
                      <a:gd name="T9" fmla="*/ 0 h 32"/>
                      <a:gd name="T10" fmla="*/ 2147483646 w 351"/>
                      <a:gd name="T11" fmla="*/ 2147483646 h 32"/>
                      <a:gd name="T12" fmla="*/ 2147483646 w 351"/>
                      <a:gd name="T13" fmla="*/ 2147483646 h 32"/>
                      <a:gd name="T14" fmla="*/ 2147483646 w 351"/>
                      <a:gd name="T15" fmla="*/ 2147483646 h 32"/>
                      <a:gd name="T16" fmla="*/ 2147483646 w 351"/>
                      <a:gd name="T17" fmla="*/ 2147483646 h 32"/>
                      <a:gd name="T18" fmla="*/ 2147483646 w 351"/>
                      <a:gd name="T19" fmla="*/ 2147483646 h 32"/>
                      <a:gd name="T20" fmla="*/ 2147483646 w 351"/>
                      <a:gd name="T21" fmla="*/ 2147483646 h 32"/>
                      <a:gd name="T22" fmla="*/ 2147483646 w 351"/>
                      <a:gd name="T23" fmla="*/ 2147483646 h 32"/>
                      <a:gd name="T24" fmla="*/ 2147483646 w 351"/>
                      <a:gd name="T25" fmla="*/ 2147483646 h 32"/>
                      <a:gd name="T26" fmla="*/ 2147483646 w 351"/>
                      <a:gd name="T27" fmla="*/ 2147483646 h 32"/>
                      <a:gd name="T28" fmla="*/ 0 w 351"/>
                      <a:gd name="T29" fmla="*/ 0 h 32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351" h="32">
                        <a:moveTo>
                          <a:pt x="0" y="0"/>
                        </a:moveTo>
                        <a:lnTo>
                          <a:pt x="0" y="32"/>
                        </a:lnTo>
                        <a:lnTo>
                          <a:pt x="351" y="32"/>
                        </a:lnTo>
                        <a:lnTo>
                          <a:pt x="351" y="0"/>
                        </a:lnTo>
                        <a:lnTo>
                          <a:pt x="0" y="0"/>
                        </a:lnTo>
                        <a:lnTo>
                          <a:pt x="5" y="10"/>
                        </a:lnTo>
                        <a:lnTo>
                          <a:pt x="346" y="10"/>
                        </a:lnTo>
                        <a:lnTo>
                          <a:pt x="341" y="5"/>
                        </a:lnTo>
                        <a:lnTo>
                          <a:pt x="341" y="27"/>
                        </a:lnTo>
                        <a:lnTo>
                          <a:pt x="346" y="22"/>
                        </a:lnTo>
                        <a:lnTo>
                          <a:pt x="5" y="22"/>
                        </a:lnTo>
                        <a:lnTo>
                          <a:pt x="10" y="27"/>
                        </a:lnTo>
                        <a:lnTo>
                          <a:pt x="10" y="5"/>
                        </a:lnTo>
                        <a:lnTo>
                          <a:pt x="5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1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788848" y="3472515"/>
                    <a:ext cx="1187450" cy="123870"/>
                  </a:xfrm>
                  <a:prstGeom prst="rect">
                    <a:avLst/>
                  </a:prstGeom>
                  <a:solidFill>
                    <a:srgbClr val="80FF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22" name="Freeform 143"/>
                  <p:cNvSpPr>
                    <a:spLocks/>
                  </p:cNvSpPr>
                  <p:nvPr/>
                </p:nvSpPr>
                <p:spPr bwMode="auto">
                  <a:xfrm>
                    <a:off x="780911" y="3464574"/>
                    <a:ext cx="1208088" cy="147692"/>
                  </a:xfrm>
                  <a:custGeom>
                    <a:avLst/>
                    <a:gdLst>
                      <a:gd name="T0" fmla="*/ 0 w 761"/>
                      <a:gd name="T1" fmla="*/ 0 h 93"/>
                      <a:gd name="T2" fmla="*/ 0 w 761"/>
                      <a:gd name="T3" fmla="*/ 2147483646 h 93"/>
                      <a:gd name="T4" fmla="*/ 2147483646 w 761"/>
                      <a:gd name="T5" fmla="*/ 2147483646 h 93"/>
                      <a:gd name="T6" fmla="*/ 2147483646 w 761"/>
                      <a:gd name="T7" fmla="*/ 0 h 93"/>
                      <a:gd name="T8" fmla="*/ 0 w 761"/>
                      <a:gd name="T9" fmla="*/ 0 h 93"/>
                      <a:gd name="T10" fmla="*/ 2147483646 w 761"/>
                      <a:gd name="T11" fmla="*/ 2147483646 h 93"/>
                      <a:gd name="T12" fmla="*/ 2147483646 w 761"/>
                      <a:gd name="T13" fmla="*/ 2147483646 h 93"/>
                      <a:gd name="T14" fmla="*/ 2147483646 w 761"/>
                      <a:gd name="T15" fmla="*/ 2147483646 h 93"/>
                      <a:gd name="T16" fmla="*/ 2147483646 w 761"/>
                      <a:gd name="T17" fmla="*/ 2147483646 h 93"/>
                      <a:gd name="T18" fmla="*/ 2147483646 w 761"/>
                      <a:gd name="T19" fmla="*/ 2147483646 h 93"/>
                      <a:gd name="T20" fmla="*/ 2147483646 w 761"/>
                      <a:gd name="T21" fmla="*/ 2147483646 h 93"/>
                      <a:gd name="T22" fmla="*/ 2147483646 w 761"/>
                      <a:gd name="T23" fmla="*/ 2147483646 h 93"/>
                      <a:gd name="T24" fmla="*/ 2147483646 w 761"/>
                      <a:gd name="T25" fmla="*/ 2147483646 h 93"/>
                      <a:gd name="T26" fmla="*/ 2147483646 w 761"/>
                      <a:gd name="T27" fmla="*/ 2147483646 h 93"/>
                      <a:gd name="T28" fmla="*/ 0 w 761"/>
                      <a:gd name="T29" fmla="*/ 0 h 93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761" h="93">
                        <a:moveTo>
                          <a:pt x="0" y="0"/>
                        </a:moveTo>
                        <a:lnTo>
                          <a:pt x="0" y="93"/>
                        </a:lnTo>
                        <a:lnTo>
                          <a:pt x="761" y="93"/>
                        </a:lnTo>
                        <a:lnTo>
                          <a:pt x="761" y="0"/>
                        </a:lnTo>
                        <a:lnTo>
                          <a:pt x="0" y="0"/>
                        </a:lnTo>
                        <a:lnTo>
                          <a:pt x="5" y="10"/>
                        </a:lnTo>
                        <a:lnTo>
                          <a:pt x="756" y="10"/>
                        </a:lnTo>
                        <a:lnTo>
                          <a:pt x="751" y="5"/>
                        </a:lnTo>
                        <a:lnTo>
                          <a:pt x="751" y="88"/>
                        </a:lnTo>
                        <a:lnTo>
                          <a:pt x="756" y="83"/>
                        </a:lnTo>
                        <a:lnTo>
                          <a:pt x="5" y="83"/>
                        </a:lnTo>
                        <a:lnTo>
                          <a:pt x="10" y="88"/>
                        </a:lnTo>
                        <a:lnTo>
                          <a:pt x="10" y="5"/>
                        </a:lnTo>
                        <a:lnTo>
                          <a:pt x="5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3" name="Freeform 144"/>
                  <p:cNvSpPr>
                    <a:spLocks/>
                  </p:cNvSpPr>
                  <p:nvPr/>
                </p:nvSpPr>
                <p:spPr bwMode="auto">
                  <a:xfrm>
                    <a:off x="784086" y="3459810"/>
                    <a:ext cx="1204913" cy="158808"/>
                  </a:xfrm>
                  <a:custGeom>
                    <a:avLst/>
                    <a:gdLst>
                      <a:gd name="T0" fmla="*/ 2147483646 w 759"/>
                      <a:gd name="T1" fmla="*/ 2147483646 h 100"/>
                      <a:gd name="T2" fmla="*/ 2147483646 w 759"/>
                      <a:gd name="T3" fmla="*/ 2147483646 h 100"/>
                      <a:gd name="T4" fmla="*/ 2147483646 w 759"/>
                      <a:gd name="T5" fmla="*/ 2147483646 h 100"/>
                      <a:gd name="T6" fmla="*/ 2147483646 w 759"/>
                      <a:gd name="T7" fmla="*/ 2147483646 h 100"/>
                      <a:gd name="T8" fmla="*/ 2147483646 w 759"/>
                      <a:gd name="T9" fmla="*/ 2147483646 h 100"/>
                      <a:gd name="T10" fmla="*/ 2147483646 w 759"/>
                      <a:gd name="T11" fmla="*/ 2147483646 h 100"/>
                      <a:gd name="T12" fmla="*/ 2147483646 w 759"/>
                      <a:gd name="T13" fmla="*/ 2147483646 h 100"/>
                      <a:gd name="T14" fmla="*/ 2147483646 w 759"/>
                      <a:gd name="T15" fmla="*/ 2147483646 h 100"/>
                      <a:gd name="T16" fmla="*/ 2147483646 w 759"/>
                      <a:gd name="T17" fmla="*/ 2147483646 h 100"/>
                      <a:gd name="T18" fmla="*/ 2147483646 w 759"/>
                      <a:gd name="T19" fmla="*/ 2147483646 h 100"/>
                      <a:gd name="T20" fmla="*/ 2147483646 w 759"/>
                      <a:gd name="T21" fmla="*/ 2147483646 h 100"/>
                      <a:gd name="T22" fmla="*/ 2147483646 w 759"/>
                      <a:gd name="T23" fmla="*/ 2147483646 h 100"/>
                      <a:gd name="T24" fmla="*/ 2147483646 w 759"/>
                      <a:gd name="T25" fmla="*/ 2147483646 h 100"/>
                      <a:gd name="T26" fmla="*/ 2147483646 w 759"/>
                      <a:gd name="T27" fmla="*/ 2147483646 h 100"/>
                      <a:gd name="T28" fmla="*/ 2147483646 w 759"/>
                      <a:gd name="T29" fmla="*/ 2147483646 h 100"/>
                      <a:gd name="T30" fmla="*/ 2147483646 w 759"/>
                      <a:gd name="T31" fmla="*/ 2147483646 h 100"/>
                      <a:gd name="T32" fmla="*/ 2147483646 w 759"/>
                      <a:gd name="T33" fmla="*/ 2147483646 h 100"/>
                      <a:gd name="T34" fmla="*/ 2147483646 w 759"/>
                      <a:gd name="T35" fmla="*/ 2147483646 h 100"/>
                      <a:gd name="T36" fmla="*/ 2147483646 w 759"/>
                      <a:gd name="T37" fmla="*/ 2147483646 h 100"/>
                      <a:gd name="T38" fmla="*/ 2147483646 w 759"/>
                      <a:gd name="T39" fmla="*/ 2147483646 h 100"/>
                      <a:gd name="T40" fmla="*/ 2147483646 w 759"/>
                      <a:gd name="T41" fmla="*/ 0 h 100"/>
                      <a:gd name="T42" fmla="*/ 2147483646 w 759"/>
                      <a:gd name="T43" fmla="*/ 2147483646 h 100"/>
                      <a:gd name="T44" fmla="*/ 2147483646 w 759"/>
                      <a:gd name="T45" fmla="*/ 2147483646 h 100"/>
                      <a:gd name="T46" fmla="*/ 2147483646 w 759"/>
                      <a:gd name="T47" fmla="*/ 0 h 100"/>
                      <a:gd name="T48" fmla="*/ 2147483646 w 759"/>
                      <a:gd name="T49" fmla="*/ 2147483646 h 100"/>
                      <a:gd name="T50" fmla="*/ 2147483646 w 759"/>
                      <a:gd name="T51" fmla="*/ 2147483646 h 100"/>
                      <a:gd name="T52" fmla="*/ 2147483646 w 759"/>
                      <a:gd name="T53" fmla="*/ 2147483646 h 100"/>
                      <a:gd name="T54" fmla="*/ 2147483646 w 759"/>
                      <a:gd name="T55" fmla="*/ 2147483646 h 100"/>
                      <a:gd name="T56" fmla="*/ 2147483646 w 759"/>
                      <a:gd name="T57" fmla="*/ 2147483646 h 100"/>
                      <a:gd name="T58" fmla="*/ 2147483646 w 759"/>
                      <a:gd name="T59" fmla="*/ 2147483646 h 100"/>
                      <a:gd name="T60" fmla="*/ 2147483646 w 759"/>
                      <a:gd name="T61" fmla="*/ 2147483646 h 100"/>
                      <a:gd name="T62" fmla="*/ 2147483646 w 759"/>
                      <a:gd name="T63" fmla="*/ 2147483646 h 100"/>
                      <a:gd name="T64" fmla="*/ 2147483646 w 759"/>
                      <a:gd name="T65" fmla="*/ 2147483646 h 100"/>
                      <a:gd name="T66" fmla="*/ 2147483646 w 759"/>
                      <a:gd name="T67" fmla="*/ 2147483646 h 100"/>
                      <a:gd name="T68" fmla="*/ 2147483646 w 759"/>
                      <a:gd name="T69" fmla="*/ 2147483646 h 100"/>
                      <a:gd name="T70" fmla="*/ 2147483646 w 759"/>
                      <a:gd name="T71" fmla="*/ 2147483646 h 100"/>
                      <a:gd name="T72" fmla="*/ 0 w 759"/>
                      <a:gd name="T73" fmla="*/ 2147483646 h 100"/>
                      <a:gd name="T74" fmla="*/ 2147483646 w 759"/>
                      <a:gd name="T75" fmla="*/ 2147483646 h 100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0" t="0" r="r" b="b"/>
                    <a:pathLst>
                      <a:path w="759" h="100">
                        <a:moveTo>
                          <a:pt x="7" y="95"/>
                        </a:moveTo>
                        <a:lnTo>
                          <a:pt x="73" y="12"/>
                        </a:lnTo>
                        <a:lnTo>
                          <a:pt x="66" y="12"/>
                        </a:lnTo>
                        <a:lnTo>
                          <a:pt x="135" y="98"/>
                        </a:lnTo>
                        <a:lnTo>
                          <a:pt x="205" y="12"/>
                        </a:lnTo>
                        <a:lnTo>
                          <a:pt x="198" y="12"/>
                        </a:lnTo>
                        <a:lnTo>
                          <a:pt x="268" y="98"/>
                        </a:lnTo>
                        <a:lnTo>
                          <a:pt x="339" y="12"/>
                        </a:lnTo>
                        <a:lnTo>
                          <a:pt x="332" y="12"/>
                        </a:lnTo>
                        <a:lnTo>
                          <a:pt x="402" y="98"/>
                        </a:lnTo>
                        <a:lnTo>
                          <a:pt x="471" y="12"/>
                        </a:lnTo>
                        <a:lnTo>
                          <a:pt x="464" y="12"/>
                        </a:lnTo>
                        <a:lnTo>
                          <a:pt x="534" y="98"/>
                        </a:lnTo>
                        <a:lnTo>
                          <a:pt x="603" y="12"/>
                        </a:lnTo>
                        <a:lnTo>
                          <a:pt x="595" y="10"/>
                        </a:lnTo>
                        <a:lnTo>
                          <a:pt x="644" y="100"/>
                        </a:lnTo>
                        <a:lnTo>
                          <a:pt x="713" y="12"/>
                        </a:lnTo>
                        <a:lnTo>
                          <a:pt x="705" y="10"/>
                        </a:lnTo>
                        <a:lnTo>
                          <a:pt x="749" y="93"/>
                        </a:lnTo>
                        <a:lnTo>
                          <a:pt x="759" y="90"/>
                        </a:lnTo>
                        <a:lnTo>
                          <a:pt x="710" y="0"/>
                        </a:lnTo>
                        <a:lnTo>
                          <a:pt x="641" y="88"/>
                        </a:lnTo>
                        <a:lnTo>
                          <a:pt x="649" y="90"/>
                        </a:lnTo>
                        <a:lnTo>
                          <a:pt x="600" y="0"/>
                        </a:lnTo>
                        <a:lnTo>
                          <a:pt x="530" y="88"/>
                        </a:lnTo>
                        <a:lnTo>
                          <a:pt x="537" y="88"/>
                        </a:lnTo>
                        <a:lnTo>
                          <a:pt x="468" y="1"/>
                        </a:lnTo>
                        <a:lnTo>
                          <a:pt x="398" y="88"/>
                        </a:lnTo>
                        <a:lnTo>
                          <a:pt x="405" y="88"/>
                        </a:lnTo>
                        <a:lnTo>
                          <a:pt x="335" y="1"/>
                        </a:lnTo>
                        <a:lnTo>
                          <a:pt x="264" y="88"/>
                        </a:lnTo>
                        <a:lnTo>
                          <a:pt x="271" y="88"/>
                        </a:lnTo>
                        <a:lnTo>
                          <a:pt x="202" y="1"/>
                        </a:lnTo>
                        <a:lnTo>
                          <a:pt x="132" y="88"/>
                        </a:lnTo>
                        <a:lnTo>
                          <a:pt x="139" y="88"/>
                        </a:lnTo>
                        <a:lnTo>
                          <a:pt x="69" y="1"/>
                        </a:lnTo>
                        <a:lnTo>
                          <a:pt x="0" y="88"/>
                        </a:lnTo>
                        <a:lnTo>
                          <a:pt x="7" y="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4" name="Freeform 145"/>
                  <p:cNvSpPr>
                    <a:spLocks/>
                  </p:cNvSpPr>
                  <p:nvPr/>
                </p:nvSpPr>
                <p:spPr bwMode="auto">
                  <a:xfrm>
                    <a:off x="668198" y="3297826"/>
                    <a:ext cx="815975" cy="174689"/>
                  </a:xfrm>
                  <a:custGeom>
                    <a:avLst/>
                    <a:gdLst>
                      <a:gd name="T0" fmla="*/ 0 w 514"/>
                      <a:gd name="T1" fmla="*/ 0 h 110"/>
                      <a:gd name="T2" fmla="*/ 2147483646 w 514"/>
                      <a:gd name="T3" fmla="*/ 2147483646 h 110"/>
                      <a:gd name="T4" fmla="*/ 2147483646 w 514"/>
                      <a:gd name="T5" fmla="*/ 2147483646 h 110"/>
                      <a:gd name="T6" fmla="*/ 2147483646 w 514"/>
                      <a:gd name="T7" fmla="*/ 0 h 110"/>
                      <a:gd name="T8" fmla="*/ 0 w 514"/>
                      <a:gd name="T9" fmla="*/ 0 h 11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14" h="110">
                        <a:moveTo>
                          <a:pt x="0" y="0"/>
                        </a:moveTo>
                        <a:lnTo>
                          <a:pt x="86" y="110"/>
                        </a:lnTo>
                        <a:lnTo>
                          <a:pt x="427" y="110"/>
                        </a:lnTo>
                        <a:lnTo>
                          <a:pt x="51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2C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5" name="Freeform 146"/>
                  <p:cNvSpPr>
                    <a:spLocks/>
                  </p:cNvSpPr>
                  <p:nvPr/>
                </p:nvSpPr>
                <p:spPr bwMode="auto">
                  <a:xfrm>
                    <a:off x="653911" y="3289885"/>
                    <a:ext cx="842963" cy="190570"/>
                  </a:xfrm>
                  <a:custGeom>
                    <a:avLst/>
                    <a:gdLst>
                      <a:gd name="T0" fmla="*/ 0 w 531"/>
                      <a:gd name="T1" fmla="*/ 0 h 120"/>
                      <a:gd name="T2" fmla="*/ 2147483646 w 531"/>
                      <a:gd name="T3" fmla="*/ 2147483646 h 120"/>
                      <a:gd name="T4" fmla="*/ 2147483646 w 531"/>
                      <a:gd name="T5" fmla="*/ 2147483646 h 120"/>
                      <a:gd name="T6" fmla="*/ 2147483646 w 531"/>
                      <a:gd name="T7" fmla="*/ 0 h 120"/>
                      <a:gd name="T8" fmla="*/ 0 w 531"/>
                      <a:gd name="T9" fmla="*/ 0 h 120"/>
                      <a:gd name="T10" fmla="*/ 2147483646 w 531"/>
                      <a:gd name="T11" fmla="*/ 2147483646 h 120"/>
                      <a:gd name="T12" fmla="*/ 2147483646 w 531"/>
                      <a:gd name="T13" fmla="*/ 2147483646 h 120"/>
                      <a:gd name="T14" fmla="*/ 2147483646 w 531"/>
                      <a:gd name="T15" fmla="*/ 2147483646 h 120"/>
                      <a:gd name="T16" fmla="*/ 2147483646 w 531"/>
                      <a:gd name="T17" fmla="*/ 2147483646 h 120"/>
                      <a:gd name="T18" fmla="*/ 2147483646 w 531"/>
                      <a:gd name="T19" fmla="*/ 2147483646 h 120"/>
                      <a:gd name="T20" fmla="*/ 2147483646 w 531"/>
                      <a:gd name="T21" fmla="*/ 2147483646 h 120"/>
                      <a:gd name="T22" fmla="*/ 2147483646 w 531"/>
                      <a:gd name="T23" fmla="*/ 2147483646 h 120"/>
                      <a:gd name="T24" fmla="*/ 2147483646 w 531"/>
                      <a:gd name="T25" fmla="*/ 2147483646 h 120"/>
                      <a:gd name="T26" fmla="*/ 2147483646 w 531"/>
                      <a:gd name="T27" fmla="*/ 2147483646 h 120"/>
                      <a:gd name="T28" fmla="*/ 0 w 531"/>
                      <a:gd name="T29" fmla="*/ 0 h 12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531" h="120">
                        <a:moveTo>
                          <a:pt x="0" y="0"/>
                        </a:moveTo>
                        <a:lnTo>
                          <a:pt x="94" y="120"/>
                        </a:lnTo>
                        <a:lnTo>
                          <a:pt x="438" y="120"/>
                        </a:lnTo>
                        <a:lnTo>
                          <a:pt x="531" y="0"/>
                        </a:lnTo>
                        <a:lnTo>
                          <a:pt x="0" y="0"/>
                        </a:lnTo>
                        <a:lnTo>
                          <a:pt x="9" y="10"/>
                        </a:lnTo>
                        <a:lnTo>
                          <a:pt x="523" y="10"/>
                        </a:lnTo>
                        <a:lnTo>
                          <a:pt x="519" y="1"/>
                        </a:lnTo>
                        <a:lnTo>
                          <a:pt x="433" y="112"/>
                        </a:lnTo>
                        <a:lnTo>
                          <a:pt x="436" y="110"/>
                        </a:lnTo>
                        <a:lnTo>
                          <a:pt x="95" y="110"/>
                        </a:lnTo>
                        <a:lnTo>
                          <a:pt x="99" y="112"/>
                        </a:lnTo>
                        <a:lnTo>
                          <a:pt x="12" y="1"/>
                        </a:lnTo>
                        <a:lnTo>
                          <a:pt x="9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6" name="Rectangle 147"/>
                  <p:cNvSpPr>
                    <a:spLocks noChangeArrowheads="1"/>
                  </p:cNvSpPr>
                  <p:nvPr/>
                </p:nvSpPr>
                <p:spPr bwMode="auto">
                  <a:xfrm>
                    <a:off x="812613" y="2882771"/>
                    <a:ext cx="448841" cy="2769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en-US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rPr>
                      <a:t>Fuel</a:t>
                    </a:r>
                    <a:endParaRPr kumimoji="0" lang="ko-KR" altLang="ko-KR" sz="1800" dirty="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28" name="Freeform 149"/>
                  <p:cNvSpPr>
                    <a:spLocks/>
                  </p:cNvSpPr>
                  <p:nvPr/>
                </p:nvSpPr>
                <p:spPr bwMode="auto">
                  <a:xfrm>
                    <a:off x="2171561" y="4423775"/>
                    <a:ext cx="44450" cy="76228"/>
                  </a:xfrm>
                  <a:custGeom>
                    <a:avLst/>
                    <a:gdLst>
                      <a:gd name="T0" fmla="*/ 2147483646 w 28"/>
                      <a:gd name="T1" fmla="*/ 0 h 48"/>
                      <a:gd name="T2" fmla="*/ 2147483646 w 28"/>
                      <a:gd name="T3" fmla="*/ 2147483646 h 48"/>
                      <a:gd name="T4" fmla="*/ 0 w 28"/>
                      <a:gd name="T5" fmla="*/ 2147483646 h 48"/>
                      <a:gd name="T6" fmla="*/ 2147483646 w 28"/>
                      <a:gd name="T7" fmla="*/ 2147483646 h 48"/>
                      <a:gd name="T8" fmla="*/ 2147483646 w 28"/>
                      <a:gd name="T9" fmla="*/ 0 h 4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8" h="48">
                        <a:moveTo>
                          <a:pt x="19" y="0"/>
                        </a:moveTo>
                        <a:lnTo>
                          <a:pt x="28" y="48"/>
                        </a:lnTo>
                        <a:lnTo>
                          <a:pt x="0" y="31"/>
                        </a:lnTo>
                        <a:lnTo>
                          <a:pt x="19" y="33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9" name="Freeform 150"/>
                  <p:cNvSpPr>
                    <a:spLocks/>
                  </p:cNvSpPr>
                  <p:nvPr/>
                </p:nvSpPr>
                <p:spPr bwMode="auto">
                  <a:xfrm>
                    <a:off x="2163623" y="4415835"/>
                    <a:ext cx="60325" cy="92109"/>
                  </a:xfrm>
                  <a:custGeom>
                    <a:avLst/>
                    <a:gdLst>
                      <a:gd name="T0" fmla="*/ 2147483646 w 38"/>
                      <a:gd name="T1" fmla="*/ 2147483646 h 58"/>
                      <a:gd name="T2" fmla="*/ 2147483646 w 38"/>
                      <a:gd name="T3" fmla="*/ 2147483646 h 58"/>
                      <a:gd name="T4" fmla="*/ 2147483646 w 38"/>
                      <a:gd name="T5" fmla="*/ 2147483646 h 58"/>
                      <a:gd name="T6" fmla="*/ 2147483646 w 38"/>
                      <a:gd name="T7" fmla="*/ 2147483646 h 58"/>
                      <a:gd name="T8" fmla="*/ 2147483646 w 38"/>
                      <a:gd name="T9" fmla="*/ 2147483646 h 58"/>
                      <a:gd name="T10" fmla="*/ 2147483646 w 38"/>
                      <a:gd name="T11" fmla="*/ 2147483646 h 58"/>
                      <a:gd name="T12" fmla="*/ 2147483646 w 38"/>
                      <a:gd name="T13" fmla="*/ 2147483646 h 58"/>
                      <a:gd name="T14" fmla="*/ 2147483646 w 38"/>
                      <a:gd name="T15" fmla="*/ 2147483646 h 58"/>
                      <a:gd name="T16" fmla="*/ 2147483646 w 38"/>
                      <a:gd name="T17" fmla="*/ 2147483646 h 58"/>
                      <a:gd name="T18" fmla="*/ 2147483646 w 38"/>
                      <a:gd name="T19" fmla="*/ 2147483646 h 58"/>
                      <a:gd name="T20" fmla="*/ 2147483646 w 38"/>
                      <a:gd name="T21" fmla="*/ 2147483646 h 58"/>
                      <a:gd name="T22" fmla="*/ 2147483646 w 38"/>
                      <a:gd name="T23" fmla="*/ 2147483646 h 58"/>
                      <a:gd name="T24" fmla="*/ 2147483646 w 38"/>
                      <a:gd name="T25" fmla="*/ 2147483646 h 58"/>
                      <a:gd name="T26" fmla="*/ 2147483646 w 38"/>
                      <a:gd name="T27" fmla="*/ 2147483646 h 58"/>
                      <a:gd name="T28" fmla="*/ 2147483646 w 38"/>
                      <a:gd name="T29" fmla="*/ 2147483646 h 58"/>
                      <a:gd name="T30" fmla="*/ 2147483646 w 38"/>
                      <a:gd name="T31" fmla="*/ 2147483646 h 58"/>
                      <a:gd name="T32" fmla="*/ 2147483646 w 38"/>
                      <a:gd name="T33" fmla="*/ 2147483646 h 58"/>
                      <a:gd name="T34" fmla="*/ 0 w 38"/>
                      <a:gd name="T35" fmla="*/ 2147483646 h 58"/>
                      <a:gd name="T36" fmla="*/ 0 w 38"/>
                      <a:gd name="T37" fmla="*/ 2147483646 h 58"/>
                      <a:gd name="T38" fmla="*/ 0 w 38"/>
                      <a:gd name="T39" fmla="*/ 2147483646 h 58"/>
                      <a:gd name="T40" fmla="*/ 0 w 38"/>
                      <a:gd name="T41" fmla="*/ 2147483646 h 58"/>
                      <a:gd name="T42" fmla="*/ 2147483646 w 38"/>
                      <a:gd name="T43" fmla="*/ 2147483646 h 58"/>
                      <a:gd name="T44" fmla="*/ 2147483646 w 38"/>
                      <a:gd name="T45" fmla="*/ 2147483646 h 58"/>
                      <a:gd name="T46" fmla="*/ 2147483646 w 38"/>
                      <a:gd name="T47" fmla="*/ 2147483646 h 58"/>
                      <a:gd name="T48" fmla="*/ 2147483646 w 38"/>
                      <a:gd name="T49" fmla="*/ 2147483646 h 58"/>
                      <a:gd name="T50" fmla="*/ 2147483646 w 38"/>
                      <a:gd name="T51" fmla="*/ 2147483646 h 58"/>
                      <a:gd name="T52" fmla="*/ 2147483646 w 38"/>
                      <a:gd name="T53" fmla="*/ 2147483646 h 58"/>
                      <a:gd name="T54" fmla="*/ 2147483646 w 38"/>
                      <a:gd name="T55" fmla="*/ 2147483646 h 58"/>
                      <a:gd name="T56" fmla="*/ 2147483646 w 38"/>
                      <a:gd name="T57" fmla="*/ 2147483646 h 58"/>
                      <a:gd name="T58" fmla="*/ 2147483646 w 38"/>
                      <a:gd name="T59" fmla="*/ 2147483646 h 58"/>
                      <a:gd name="T60" fmla="*/ 2147483646 w 38"/>
                      <a:gd name="T61" fmla="*/ 2147483646 h 58"/>
                      <a:gd name="T62" fmla="*/ 2147483646 w 38"/>
                      <a:gd name="T63" fmla="*/ 2147483646 h 58"/>
                      <a:gd name="T64" fmla="*/ 2147483646 w 38"/>
                      <a:gd name="T65" fmla="*/ 2147483646 h 58"/>
                      <a:gd name="T66" fmla="*/ 2147483646 w 38"/>
                      <a:gd name="T67" fmla="*/ 0 h 58"/>
                      <a:gd name="T68" fmla="*/ 2147483646 w 38"/>
                      <a:gd name="T69" fmla="*/ 0 h 58"/>
                      <a:gd name="T70" fmla="*/ 2147483646 w 38"/>
                      <a:gd name="T71" fmla="*/ 0 h 58"/>
                      <a:gd name="T72" fmla="*/ 2147483646 w 38"/>
                      <a:gd name="T73" fmla="*/ 0 h 58"/>
                      <a:gd name="T74" fmla="*/ 2147483646 w 38"/>
                      <a:gd name="T75" fmla="*/ 2147483646 h 58"/>
                      <a:gd name="T76" fmla="*/ 2147483646 w 38"/>
                      <a:gd name="T77" fmla="*/ 2147483646 h 58"/>
                      <a:gd name="T78" fmla="*/ 2147483646 w 38"/>
                      <a:gd name="T79" fmla="*/ 2147483646 h 58"/>
                      <a:gd name="T80" fmla="*/ 2147483646 w 38"/>
                      <a:gd name="T81" fmla="*/ 2147483646 h 58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0" t="0" r="r" b="b"/>
                    <a:pathLst>
                      <a:path w="38" h="58">
                        <a:moveTo>
                          <a:pt x="29" y="5"/>
                        </a:moveTo>
                        <a:lnTo>
                          <a:pt x="19" y="7"/>
                        </a:lnTo>
                        <a:lnTo>
                          <a:pt x="27" y="55"/>
                        </a:lnTo>
                        <a:lnTo>
                          <a:pt x="36" y="48"/>
                        </a:lnTo>
                        <a:lnTo>
                          <a:pt x="9" y="31"/>
                        </a:lnTo>
                        <a:lnTo>
                          <a:pt x="5" y="41"/>
                        </a:lnTo>
                        <a:lnTo>
                          <a:pt x="24" y="43"/>
                        </a:lnTo>
                        <a:lnTo>
                          <a:pt x="26" y="43"/>
                        </a:lnTo>
                        <a:lnTo>
                          <a:pt x="29" y="39"/>
                        </a:lnTo>
                        <a:lnTo>
                          <a:pt x="29" y="38"/>
                        </a:lnTo>
                        <a:lnTo>
                          <a:pt x="29" y="5"/>
                        </a:lnTo>
                        <a:lnTo>
                          <a:pt x="19" y="5"/>
                        </a:lnTo>
                        <a:lnTo>
                          <a:pt x="19" y="38"/>
                        </a:lnTo>
                        <a:lnTo>
                          <a:pt x="24" y="33"/>
                        </a:lnTo>
                        <a:lnTo>
                          <a:pt x="5" y="31"/>
                        </a:lnTo>
                        <a:lnTo>
                          <a:pt x="4" y="31"/>
                        </a:lnTo>
                        <a:lnTo>
                          <a:pt x="2" y="33"/>
                        </a:lnTo>
                        <a:lnTo>
                          <a:pt x="0" y="33"/>
                        </a:lnTo>
                        <a:lnTo>
                          <a:pt x="0" y="34"/>
                        </a:lnTo>
                        <a:lnTo>
                          <a:pt x="0" y="36"/>
                        </a:lnTo>
                        <a:lnTo>
                          <a:pt x="0" y="38"/>
                        </a:lnTo>
                        <a:lnTo>
                          <a:pt x="2" y="39"/>
                        </a:lnTo>
                        <a:lnTo>
                          <a:pt x="2" y="41"/>
                        </a:lnTo>
                        <a:lnTo>
                          <a:pt x="29" y="58"/>
                        </a:lnTo>
                        <a:lnTo>
                          <a:pt x="31" y="58"/>
                        </a:lnTo>
                        <a:lnTo>
                          <a:pt x="33" y="58"/>
                        </a:lnTo>
                        <a:lnTo>
                          <a:pt x="34" y="58"/>
                        </a:lnTo>
                        <a:lnTo>
                          <a:pt x="36" y="56"/>
                        </a:lnTo>
                        <a:lnTo>
                          <a:pt x="38" y="55"/>
                        </a:lnTo>
                        <a:lnTo>
                          <a:pt x="38" y="53"/>
                        </a:lnTo>
                        <a:lnTo>
                          <a:pt x="38" y="51"/>
                        </a:lnTo>
                        <a:lnTo>
                          <a:pt x="29" y="4"/>
                        </a:lnTo>
                        <a:lnTo>
                          <a:pt x="27" y="2"/>
                        </a:lnTo>
                        <a:lnTo>
                          <a:pt x="27" y="0"/>
                        </a:lnTo>
                        <a:lnTo>
                          <a:pt x="26" y="0"/>
                        </a:lnTo>
                        <a:lnTo>
                          <a:pt x="24" y="0"/>
                        </a:lnTo>
                        <a:lnTo>
                          <a:pt x="22" y="0"/>
                        </a:lnTo>
                        <a:lnTo>
                          <a:pt x="21" y="2"/>
                        </a:lnTo>
                        <a:lnTo>
                          <a:pt x="19" y="4"/>
                        </a:lnTo>
                        <a:lnTo>
                          <a:pt x="19" y="5"/>
                        </a:lnTo>
                        <a:lnTo>
                          <a:pt x="29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2" name="Freeform 13"/>
                  <p:cNvSpPr>
                    <a:spLocks/>
                  </p:cNvSpPr>
                  <p:nvPr/>
                </p:nvSpPr>
                <p:spPr bwMode="auto">
                  <a:xfrm>
                    <a:off x="3971792" y="1393030"/>
                    <a:ext cx="800100" cy="3286835"/>
                  </a:xfrm>
                  <a:custGeom>
                    <a:avLst/>
                    <a:gdLst>
                      <a:gd name="T0" fmla="*/ 0 w 504"/>
                      <a:gd name="T1" fmla="*/ 0 h 1790"/>
                      <a:gd name="T2" fmla="*/ 2147483646 w 504"/>
                      <a:gd name="T3" fmla="*/ 2147483646 h 1790"/>
                      <a:gd name="T4" fmla="*/ 2147483646 w 504"/>
                      <a:gd name="T5" fmla="*/ 2147483646 h 1790"/>
                      <a:gd name="T6" fmla="*/ 2147483646 w 504"/>
                      <a:gd name="T7" fmla="*/ 2147483646 h 1790"/>
                      <a:gd name="T8" fmla="*/ 2147483646 w 504"/>
                      <a:gd name="T9" fmla="*/ 2147483646 h 1790"/>
                      <a:gd name="T10" fmla="*/ 2147483646 w 504"/>
                      <a:gd name="T11" fmla="*/ 2147483646 h 1790"/>
                      <a:gd name="T12" fmla="*/ 2147483646 w 504"/>
                      <a:gd name="T13" fmla="*/ 2147483646 h 1790"/>
                      <a:gd name="T14" fmla="*/ 0 w 504"/>
                      <a:gd name="T15" fmla="*/ 2147483646 h 1790"/>
                      <a:gd name="T16" fmla="*/ 0 w 504"/>
                      <a:gd name="T17" fmla="*/ 0 h 179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504" h="1790">
                        <a:moveTo>
                          <a:pt x="0" y="0"/>
                        </a:moveTo>
                        <a:lnTo>
                          <a:pt x="329" y="63"/>
                        </a:lnTo>
                        <a:lnTo>
                          <a:pt x="329" y="1582"/>
                        </a:lnTo>
                        <a:lnTo>
                          <a:pt x="444" y="1520"/>
                        </a:lnTo>
                        <a:lnTo>
                          <a:pt x="504" y="1706"/>
                        </a:lnTo>
                        <a:lnTo>
                          <a:pt x="329" y="1790"/>
                        </a:lnTo>
                        <a:lnTo>
                          <a:pt x="97" y="1790"/>
                        </a:lnTo>
                        <a:lnTo>
                          <a:pt x="0" y="149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3" name="Freeform 14"/>
                  <p:cNvSpPr>
                    <a:spLocks/>
                  </p:cNvSpPr>
                  <p:nvPr/>
                </p:nvSpPr>
                <p:spPr bwMode="auto">
                  <a:xfrm>
                    <a:off x="3978936" y="1382696"/>
                    <a:ext cx="822325" cy="3324529"/>
                  </a:xfrm>
                  <a:custGeom>
                    <a:avLst/>
                    <a:gdLst>
                      <a:gd name="T0" fmla="*/ 2147483646 w 518"/>
                      <a:gd name="T1" fmla="*/ 2147483646 h 1804"/>
                      <a:gd name="T2" fmla="*/ 2147483646 w 518"/>
                      <a:gd name="T3" fmla="*/ 2147483646 h 1804"/>
                      <a:gd name="T4" fmla="*/ 2147483646 w 518"/>
                      <a:gd name="T5" fmla="*/ 2147483646 h 1804"/>
                      <a:gd name="T6" fmla="*/ 2147483646 w 518"/>
                      <a:gd name="T7" fmla="*/ 2147483646 h 1804"/>
                      <a:gd name="T8" fmla="*/ 2147483646 w 518"/>
                      <a:gd name="T9" fmla="*/ 2147483646 h 1804"/>
                      <a:gd name="T10" fmla="*/ 2147483646 w 518"/>
                      <a:gd name="T11" fmla="*/ 2147483646 h 1804"/>
                      <a:gd name="T12" fmla="*/ 2147483646 w 518"/>
                      <a:gd name="T13" fmla="*/ 2147483646 h 1804"/>
                      <a:gd name="T14" fmla="*/ 2147483646 w 518"/>
                      <a:gd name="T15" fmla="*/ 2147483646 h 1804"/>
                      <a:gd name="T16" fmla="*/ 2147483646 w 518"/>
                      <a:gd name="T17" fmla="*/ 2147483646 h 1804"/>
                      <a:gd name="T18" fmla="*/ 2147483646 w 518"/>
                      <a:gd name="T19" fmla="*/ 2147483646 h 1804"/>
                      <a:gd name="T20" fmla="*/ 2147483646 w 518"/>
                      <a:gd name="T21" fmla="*/ 2147483646 h 1804"/>
                      <a:gd name="T22" fmla="*/ 2147483646 w 518"/>
                      <a:gd name="T23" fmla="*/ 2147483646 h 1804"/>
                      <a:gd name="T24" fmla="*/ 2147483646 w 518"/>
                      <a:gd name="T25" fmla="*/ 2147483646 h 1804"/>
                      <a:gd name="T26" fmla="*/ 2147483646 w 518"/>
                      <a:gd name="T27" fmla="*/ 2147483646 h 1804"/>
                      <a:gd name="T28" fmla="*/ 2147483646 w 518"/>
                      <a:gd name="T29" fmla="*/ 2147483646 h 1804"/>
                      <a:gd name="T30" fmla="*/ 2147483646 w 518"/>
                      <a:gd name="T31" fmla="*/ 2147483646 h 1804"/>
                      <a:gd name="T32" fmla="*/ 0 w 518"/>
                      <a:gd name="T33" fmla="*/ 0 h 1804"/>
                      <a:gd name="T34" fmla="*/ 0 w 518"/>
                      <a:gd name="T35" fmla="*/ 2147483646 h 1804"/>
                      <a:gd name="T36" fmla="*/ 2147483646 w 518"/>
                      <a:gd name="T37" fmla="*/ 2147483646 h 1804"/>
                      <a:gd name="T38" fmla="*/ 2147483646 w 518"/>
                      <a:gd name="T39" fmla="*/ 2147483646 h 1804"/>
                      <a:gd name="T40" fmla="*/ 2147483646 w 518"/>
                      <a:gd name="T41" fmla="*/ 2147483646 h 1804"/>
                      <a:gd name="T42" fmla="*/ 2147483646 w 518"/>
                      <a:gd name="T43" fmla="*/ 2147483646 h 1804"/>
                      <a:gd name="T44" fmla="*/ 2147483646 w 518"/>
                      <a:gd name="T45" fmla="*/ 2147483646 h 1804"/>
                      <a:gd name="T46" fmla="*/ 2147483646 w 518"/>
                      <a:gd name="T47" fmla="*/ 2147483646 h 1804"/>
                      <a:gd name="T48" fmla="*/ 2147483646 w 518"/>
                      <a:gd name="T49" fmla="*/ 2147483646 h 1804"/>
                      <a:gd name="T50" fmla="*/ 0 w 518"/>
                      <a:gd name="T51" fmla="*/ 0 h 1804"/>
                      <a:gd name="T52" fmla="*/ 2147483646 w 518"/>
                      <a:gd name="T53" fmla="*/ 2147483646 h 1804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0" t="0" r="r" b="b"/>
                    <a:pathLst>
                      <a:path w="518" h="1804">
                        <a:moveTo>
                          <a:pt x="13" y="8"/>
                        </a:moveTo>
                        <a:lnTo>
                          <a:pt x="5" y="15"/>
                        </a:lnTo>
                        <a:lnTo>
                          <a:pt x="333" y="78"/>
                        </a:lnTo>
                        <a:lnTo>
                          <a:pt x="328" y="71"/>
                        </a:lnTo>
                        <a:lnTo>
                          <a:pt x="328" y="1601"/>
                        </a:lnTo>
                        <a:lnTo>
                          <a:pt x="454" y="1534"/>
                        </a:lnTo>
                        <a:lnTo>
                          <a:pt x="444" y="1529"/>
                        </a:lnTo>
                        <a:lnTo>
                          <a:pt x="503" y="1716"/>
                        </a:lnTo>
                        <a:lnTo>
                          <a:pt x="506" y="1708"/>
                        </a:lnTo>
                        <a:lnTo>
                          <a:pt x="332" y="1791"/>
                        </a:lnTo>
                        <a:lnTo>
                          <a:pt x="335" y="1791"/>
                        </a:lnTo>
                        <a:lnTo>
                          <a:pt x="103" y="1791"/>
                        </a:lnTo>
                        <a:lnTo>
                          <a:pt x="110" y="1796"/>
                        </a:lnTo>
                        <a:lnTo>
                          <a:pt x="13" y="1506"/>
                        </a:lnTo>
                        <a:lnTo>
                          <a:pt x="13" y="1507"/>
                        </a:lnTo>
                        <a:lnTo>
                          <a:pt x="13" y="8"/>
                        </a:lnTo>
                        <a:lnTo>
                          <a:pt x="0" y="0"/>
                        </a:lnTo>
                        <a:lnTo>
                          <a:pt x="0" y="1509"/>
                        </a:lnTo>
                        <a:lnTo>
                          <a:pt x="100" y="1803"/>
                        </a:lnTo>
                        <a:lnTo>
                          <a:pt x="337" y="1804"/>
                        </a:lnTo>
                        <a:lnTo>
                          <a:pt x="518" y="1718"/>
                        </a:lnTo>
                        <a:lnTo>
                          <a:pt x="454" y="1517"/>
                        </a:lnTo>
                        <a:lnTo>
                          <a:pt x="332" y="1584"/>
                        </a:lnTo>
                        <a:lnTo>
                          <a:pt x="342" y="1590"/>
                        </a:lnTo>
                        <a:lnTo>
                          <a:pt x="342" y="66"/>
                        </a:lnTo>
                        <a:lnTo>
                          <a:pt x="0" y="0"/>
                        </a:lnTo>
                        <a:lnTo>
                          <a:pt x="13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" name="그룹 2"/>
                  <p:cNvGrpSpPr/>
                  <p:nvPr/>
                </p:nvGrpSpPr>
                <p:grpSpPr>
                  <a:xfrm>
                    <a:off x="4027375" y="2236341"/>
                    <a:ext cx="656678" cy="331580"/>
                    <a:chOff x="4248943" y="2572585"/>
                    <a:chExt cx="511175" cy="436723"/>
                  </a:xfrm>
                </p:grpSpPr>
                <p:sp>
                  <p:nvSpPr>
                    <p:cNvPr id="5168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0951" y="2582553"/>
                      <a:ext cx="301625" cy="39543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6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248943" y="2572585"/>
                      <a:ext cx="341313" cy="436723"/>
                    </a:xfrm>
                    <a:custGeom>
                      <a:avLst/>
                      <a:gdLst>
                        <a:gd name="T0" fmla="*/ 0 w 215"/>
                        <a:gd name="T1" fmla="*/ 0 h 275"/>
                        <a:gd name="T2" fmla="*/ 0 w 215"/>
                        <a:gd name="T3" fmla="*/ 2147483646 h 275"/>
                        <a:gd name="T4" fmla="*/ 2147483646 w 215"/>
                        <a:gd name="T5" fmla="*/ 2147483646 h 275"/>
                        <a:gd name="T6" fmla="*/ 2147483646 w 215"/>
                        <a:gd name="T7" fmla="*/ 0 h 275"/>
                        <a:gd name="T8" fmla="*/ 0 w 215"/>
                        <a:gd name="T9" fmla="*/ 0 h 275"/>
                        <a:gd name="T10" fmla="*/ 2147483646 w 215"/>
                        <a:gd name="T11" fmla="*/ 2147483646 h 275"/>
                        <a:gd name="T12" fmla="*/ 2147483646 w 215"/>
                        <a:gd name="T13" fmla="*/ 2147483646 h 275"/>
                        <a:gd name="T14" fmla="*/ 2147483646 w 215"/>
                        <a:gd name="T15" fmla="*/ 2147483646 h 275"/>
                        <a:gd name="T16" fmla="*/ 2147483646 w 215"/>
                        <a:gd name="T17" fmla="*/ 2147483646 h 275"/>
                        <a:gd name="T18" fmla="*/ 2147483646 w 215"/>
                        <a:gd name="T19" fmla="*/ 2147483646 h 275"/>
                        <a:gd name="T20" fmla="*/ 2147483646 w 215"/>
                        <a:gd name="T21" fmla="*/ 2147483646 h 275"/>
                        <a:gd name="T22" fmla="*/ 2147483646 w 215"/>
                        <a:gd name="T23" fmla="*/ 2147483646 h 275"/>
                        <a:gd name="T24" fmla="*/ 2147483646 w 215"/>
                        <a:gd name="T25" fmla="*/ 2147483646 h 275"/>
                        <a:gd name="T26" fmla="*/ 2147483646 w 215"/>
                        <a:gd name="T27" fmla="*/ 2147483646 h 275"/>
                        <a:gd name="T28" fmla="*/ 0 w 215"/>
                        <a:gd name="T29" fmla="*/ 0 h 27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15" h="275">
                          <a:moveTo>
                            <a:pt x="0" y="0"/>
                          </a:moveTo>
                          <a:lnTo>
                            <a:pt x="0" y="275"/>
                          </a:lnTo>
                          <a:lnTo>
                            <a:pt x="215" y="275"/>
                          </a:lnTo>
                          <a:lnTo>
                            <a:pt x="215" y="0"/>
                          </a:lnTo>
                          <a:lnTo>
                            <a:pt x="0" y="0"/>
                          </a:lnTo>
                          <a:lnTo>
                            <a:pt x="10" y="21"/>
                          </a:lnTo>
                          <a:lnTo>
                            <a:pt x="205" y="21"/>
                          </a:lnTo>
                          <a:lnTo>
                            <a:pt x="195" y="11"/>
                          </a:lnTo>
                          <a:lnTo>
                            <a:pt x="195" y="265"/>
                          </a:lnTo>
                          <a:lnTo>
                            <a:pt x="205" y="255"/>
                          </a:lnTo>
                          <a:lnTo>
                            <a:pt x="10" y="255"/>
                          </a:lnTo>
                          <a:lnTo>
                            <a:pt x="20" y="265"/>
                          </a:lnTo>
                          <a:lnTo>
                            <a:pt x="20" y="11"/>
                          </a:lnTo>
                          <a:lnTo>
                            <a:pt x="10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95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3868" y="2691692"/>
                      <a:ext cx="476250" cy="1889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S/H1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4" name="그룹 3"/>
                  <p:cNvGrpSpPr/>
                  <p:nvPr/>
                </p:nvGrpSpPr>
                <p:grpSpPr>
                  <a:xfrm>
                    <a:off x="4097483" y="1600083"/>
                    <a:ext cx="435692" cy="576893"/>
                    <a:chOff x="4322253" y="1388007"/>
                    <a:chExt cx="355867" cy="738832"/>
                  </a:xfrm>
                </p:grpSpPr>
                <p:sp>
                  <p:nvSpPr>
                    <p:cNvPr id="5167" name="Freeform 64"/>
                    <p:cNvSpPr>
                      <a:spLocks/>
                    </p:cNvSpPr>
                    <p:nvPr/>
                  </p:nvSpPr>
                  <p:spPr bwMode="auto">
                    <a:xfrm rot="5400000">
                      <a:off x="4093325" y="1625116"/>
                      <a:ext cx="738832" cy="264614"/>
                    </a:xfrm>
                    <a:custGeom>
                      <a:avLst/>
                      <a:gdLst>
                        <a:gd name="T0" fmla="*/ 0 w 227"/>
                        <a:gd name="T1" fmla="*/ 0 h 311"/>
                        <a:gd name="T2" fmla="*/ 0 w 227"/>
                        <a:gd name="T3" fmla="*/ 2147483646 h 311"/>
                        <a:gd name="T4" fmla="*/ 2147483646 w 227"/>
                        <a:gd name="T5" fmla="*/ 2147483646 h 311"/>
                        <a:gd name="T6" fmla="*/ 2147483646 w 227"/>
                        <a:gd name="T7" fmla="*/ 0 h 311"/>
                        <a:gd name="T8" fmla="*/ 0 w 227"/>
                        <a:gd name="T9" fmla="*/ 0 h 311"/>
                        <a:gd name="T10" fmla="*/ 2147483646 w 227"/>
                        <a:gd name="T11" fmla="*/ 2147483646 h 311"/>
                        <a:gd name="T12" fmla="*/ 2147483646 w 227"/>
                        <a:gd name="T13" fmla="*/ 2147483646 h 311"/>
                        <a:gd name="T14" fmla="*/ 2147483646 w 227"/>
                        <a:gd name="T15" fmla="*/ 2147483646 h 311"/>
                        <a:gd name="T16" fmla="*/ 2147483646 w 227"/>
                        <a:gd name="T17" fmla="*/ 2147483646 h 311"/>
                        <a:gd name="T18" fmla="*/ 2147483646 w 227"/>
                        <a:gd name="T19" fmla="*/ 2147483646 h 311"/>
                        <a:gd name="T20" fmla="*/ 2147483646 w 227"/>
                        <a:gd name="T21" fmla="*/ 2147483646 h 311"/>
                        <a:gd name="T22" fmla="*/ 2147483646 w 227"/>
                        <a:gd name="T23" fmla="*/ 2147483646 h 311"/>
                        <a:gd name="T24" fmla="*/ 2147483646 w 227"/>
                        <a:gd name="T25" fmla="*/ 2147483646 h 311"/>
                        <a:gd name="T26" fmla="*/ 2147483646 w 227"/>
                        <a:gd name="T27" fmla="*/ 2147483646 h 311"/>
                        <a:gd name="T28" fmla="*/ 0 w 227"/>
                        <a:gd name="T29" fmla="*/ 0 h 311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27" h="311">
                          <a:moveTo>
                            <a:pt x="0" y="0"/>
                          </a:moveTo>
                          <a:lnTo>
                            <a:pt x="0" y="311"/>
                          </a:lnTo>
                          <a:lnTo>
                            <a:pt x="227" y="311"/>
                          </a:lnTo>
                          <a:lnTo>
                            <a:pt x="227" y="0"/>
                          </a:lnTo>
                          <a:lnTo>
                            <a:pt x="0" y="0"/>
                          </a:lnTo>
                          <a:lnTo>
                            <a:pt x="10" y="21"/>
                          </a:lnTo>
                          <a:lnTo>
                            <a:pt x="217" y="21"/>
                          </a:lnTo>
                          <a:lnTo>
                            <a:pt x="207" y="10"/>
                          </a:lnTo>
                          <a:lnTo>
                            <a:pt x="207" y="301"/>
                          </a:lnTo>
                          <a:lnTo>
                            <a:pt x="217" y="290"/>
                          </a:lnTo>
                          <a:lnTo>
                            <a:pt x="10" y="290"/>
                          </a:lnTo>
                          <a:lnTo>
                            <a:pt x="20" y="301"/>
                          </a:lnTo>
                          <a:lnTo>
                            <a:pt x="20" y="10"/>
                          </a:lnTo>
                          <a:lnTo>
                            <a:pt x="10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 sz="1600"/>
                    </a:p>
                  </p:txBody>
                </p:sp>
                <p:sp>
                  <p:nvSpPr>
                    <p:cNvPr id="5196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2253" y="1604271"/>
                      <a:ext cx="355867" cy="2029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S/H2</a:t>
                      </a:r>
                      <a:endParaRPr kumimoji="0" lang="ko-KR" altLang="ko-KR" sz="14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13" name="그룹 12"/>
                  <p:cNvGrpSpPr/>
                  <p:nvPr/>
                </p:nvGrpSpPr>
                <p:grpSpPr>
                  <a:xfrm>
                    <a:off x="4013863" y="3810922"/>
                    <a:ext cx="522286" cy="200099"/>
                    <a:chOff x="4248943" y="3785879"/>
                    <a:chExt cx="430213" cy="200099"/>
                  </a:xfrm>
                </p:grpSpPr>
                <p:sp>
                  <p:nvSpPr>
                    <p:cNvPr id="5197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816053"/>
                      <a:ext cx="342900" cy="14610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98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4248943" y="3800172"/>
                      <a:ext cx="379413" cy="185806"/>
                    </a:xfrm>
                    <a:custGeom>
                      <a:avLst/>
                      <a:gdLst>
                        <a:gd name="T0" fmla="*/ 0 w 239"/>
                        <a:gd name="T1" fmla="*/ 0 h 117"/>
                        <a:gd name="T2" fmla="*/ 0 w 239"/>
                        <a:gd name="T3" fmla="*/ 2147483646 h 117"/>
                        <a:gd name="T4" fmla="*/ 2147483646 w 239"/>
                        <a:gd name="T5" fmla="*/ 2147483646 h 117"/>
                        <a:gd name="T6" fmla="*/ 2147483646 w 239"/>
                        <a:gd name="T7" fmla="*/ 0 h 117"/>
                        <a:gd name="T8" fmla="*/ 0 w 239"/>
                        <a:gd name="T9" fmla="*/ 0 h 117"/>
                        <a:gd name="T10" fmla="*/ 2147483646 w 239"/>
                        <a:gd name="T11" fmla="*/ 2147483646 h 117"/>
                        <a:gd name="T12" fmla="*/ 2147483646 w 239"/>
                        <a:gd name="T13" fmla="*/ 2147483646 h 117"/>
                        <a:gd name="T14" fmla="*/ 2147483646 w 239"/>
                        <a:gd name="T15" fmla="*/ 2147483646 h 117"/>
                        <a:gd name="T16" fmla="*/ 2147483646 w 239"/>
                        <a:gd name="T17" fmla="*/ 2147483646 h 117"/>
                        <a:gd name="T18" fmla="*/ 2147483646 w 239"/>
                        <a:gd name="T19" fmla="*/ 2147483646 h 117"/>
                        <a:gd name="T20" fmla="*/ 2147483646 w 239"/>
                        <a:gd name="T21" fmla="*/ 2147483646 h 117"/>
                        <a:gd name="T22" fmla="*/ 2147483646 w 239"/>
                        <a:gd name="T23" fmla="*/ 2147483646 h 117"/>
                        <a:gd name="T24" fmla="*/ 2147483646 w 239"/>
                        <a:gd name="T25" fmla="*/ 2147483646 h 117"/>
                        <a:gd name="T26" fmla="*/ 2147483646 w 239"/>
                        <a:gd name="T27" fmla="*/ 2147483646 h 117"/>
                        <a:gd name="T28" fmla="*/ 0 w 239"/>
                        <a:gd name="T29" fmla="*/ 0 h 1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39" h="117">
                          <a:moveTo>
                            <a:pt x="0" y="0"/>
                          </a:moveTo>
                          <a:lnTo>
                            <a:pt x="0" y="117"/>
                          </a:lnTo>
                          <a:lnTo>
                            <a:pt x="239" y="117"/>
                          </a:lnTo>
                          <a:lnTo>
                            <a:pt x="239" y="0"/>
                          </a:lnTo>
                          <a:lnTo>
                            <a:pt x="0" y="0"/>
                          </a:lnTo>
                          <a:lnTo>
                            <a:pt x="10" y="20"/>
                          </a:lnTo>
                          <a:lnTo>
                            <a:pt x="229" y="20"/>
                          </a:lnTo>
                          <a:lnTo>
                            <a:pt x="219" y="10"/>
                          </a:lnTo>
                          <a:lnTo>
                            <a:pt x="219" y="107"/>
                          </a:lnTo>
                          <a:lnTo>
                            <a:pt x="229" y="97"/>
                          </a:lnTo>
                          <a:lnTo>
                            <a:pt x="10" y="97"/>
                          </a:lnTo>
                          <a:lnTo>
                            <a:pt x="20" y="107"/>
                          </a:lnTo>
                          <a:lnTo>
                            <a:pt x="20" y="10"/>
                          </a:lnTo>
                          <a:lnTo>
                            <a:pt x="10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99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1968" y="3785879"/>
                      <a:ext cx="3571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A/H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4019529" y="3226771"/>
                    <a:ext cx="553244" cy="311778"/>
                    <a:chOff x="4248943" y="3368214"/>
                    <a:chExt cx="522288" cy="331909"/>
                  </a:xfrm>
                </p:grpSpPr>
                <p:sp>
                  <p:nvSpPr>
                    <p:cNvPr id="5170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384095"/>
                      <a:ext cx="301625" cy="2731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171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248943" y="3368214"/>
                      <a:ext cx="418700" cy="312852"/>
                    </a:xfrm>
                    <a:custGeom>
                      <a:avLst/>
                      <a:gdLst>
                        <a:gd name="T0" fmla="*/ 0 w 215"/>
                        <a:gd name="T1" fmla="*/ 0 h 197"/>
                        <a:gd name="T2" fmla="*/ 0 w 215"/>
                        <a:gd name="T3" fmla="*/ 2147483646 h 197"/>
                        <a:gd name="T4" fmla="*/ 2147483646 w 215"/>
                        <a:gd name="T5" fmla="*/ 2147483646 h 197"/>
                        <a:gd name="T6" fmla="*/ 2147483646 w 215"/>
                        <a:gd name="T7" fmla="*/ 0 h 197"/>
                        <a:gd name="T8" fmla="*/ 0 w 215"/>
                        <a:gd name="T9" fmla="*/ 0 h 197"/>
                        <a:gd name="T10" fmla="*/ 2147483646 w 215"/>
                        <a:gd name="T11" fmla="*/ 2147483646 h 197"/>
                        <a:gd name="T12" fmla="*/ 2147483646 w 215"/>
                        <a:gd name="T13" fmla="*/ 2147483646 h 197"/>
                        <a:gd name="T14" fmla="*/ 2147483646 w 215"/>
                        <a:gd name="T15" fmla="*/ 2147483646 h 197"/>
                        <a:gd name="T16" fmla="*/ 2147483646 w 215"/>
                        <a:gd name="T17" fmla="*/ 2147483646 h 197"/>
                        <a:gd name="T18" fmla="*/ 2147483646 w 215"/>
                        <a:gd name="T19" fmla="*/ 2147483646 h 197"/>
                        <a:gd name="T20" fmla="*/ 2147483646 w 215"/>
                        <a:gd name="T21" fmla="*/ 2147483646 h 197"/>
                        <a:gd name="T22" fmla="*/ 2147483646 w 215"/>
                        <a:gd name="T23" fmla="*/ 2147483646 h 197"/>
                        <a:gd name="T24" fmla="*/ 2147483646 w 215"/>
                        <a:gd name="T25" fmla="*/ 2147483646 h 197"/>
                        <a:gd name="T26" fmla="*/ 2147483646 w 215"/>
                        <a:gd name="T27" fmla="*/ 2147483646 h 197"/>
                        <a:gd name="T28" fmla="*/ 0 w 215"/>
                        <a:gd name="T29" fmla="*/ 0 h 19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15" h="197">
                          <a:moveTo>
                            <a:pt x="0" y="0"/>
                          </a:moveTo>
                          <a:lnTo>
                            <a:pt x="0" y="197"/>
                          </a:lnTo>
                          <a:lnTo>
                            <a:pt x="215" y="197"/>
                          </a:lnTo>
                          <a:lnTo>
                            <a:pt x="215" y="0"/>
                          </a:lnTo>
                          <a:lnTo>
                            <a:pt x="0" y="0"/>
                          </a:lnTo>
                          <a:lnTo>
                            <a:pt x="10" y="21"/>
                          </a:lnTo>
                          <a:lnTo>
                            <a:pt x="205" y="21"/>
                          </a:lnTo>
                          <a:lnTo>
                            <a:pt x="195" y="10"/>
                          </a:lnTo>
                          <a:lnTo>
                            <a:pt x="195" y="187"/>
                          </a:lnTo>
                          <a:lnTo>
                            <a:pt x="205" y="177"/>
                          </a:lnTo>
                          <a:lnTo>
                            <a:pt x="10" y="177"/>
                          </a:lnTo>
                          <a:lnTo>
                            <a:pt x="20" y="187"/>
                          </a:lnTo>
                          <a:lnTo>
                            <a:pt x="20" y="10"/>
                          </a:lnTo>
                          <a:lnTo>
                            <a:pt x="10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75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4620418" y="3630247"/>
                      <a:ext cx="26988" cy="69876"/>
                    </a:xfrm>
                    <a:custGeom>
                      <a:avLst/>
                      <a:gdLst>
                        <a:gd name="T0" fmla="*/ 2147483646 w 17"/>
                        <a:gd name="T1" fmla="*/ 2147483646 h 44"/>
                        <a:gd name="T2" fmla="*/ 2147483646 w 17"/>
                        <a:gd name="T3" fmla="*/ 0 h 44"/>
                        <a:gd name="T4" fmla="*/ 2147483646 w 17"/>
                        <a:gd name="T5" fmla="*/ 0 h 44"/>
                        <a:gd name="T6" fmla="*/ 0 w 17"/>
                        <a:gd name="T7" fmla="*/ 2147483646 h 44"/>
                        <a:gd name="T8" fmla="*/ 2147483646 w 17"/>
                        <a:gd name="T9" fmla="*/ 2147483646 h 44"/>
                        <a:gd name="T10" fmla="*/ 2147483646 w 17"/>
                        <a:gd name="T11" fmla="*/ 2147483646 h 4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0" t="0" r="r" b="b"/>
                      <a:pathLst>
                        <a:path w="17" h="44">
                          <a:moveTo>
                            <a:pt x="17" y="44"/>
                          </a:moveTo>
                          <a:lnTo>
                            <a:pt x="17" y="0"/>
                          </a:lnTo>
                          <a:lnTo>
                            <a:pt x="15" y="0"/>
                          </a:lnTo>
                          <a:lnTo>
                            <a:pt x="0" y="22"/>
                          </a:lnTo>
                          <a:lnTo>
                            <a:pt x="15" y="44"/>
                          </a:lnTo>
                          <a:lnTo>
                            <a:pt x="17" y="4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00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406328"/>
                      <a:ext cx="506413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Econ.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5203" name="그룹 83"/>
                  <p:cNvGrpSpPr>
                    <a:grpSpLocks/>
                  </p:cNvGrpSpPr>
                  <p:nvPr/>
                </p:nvGrpSpPr>
                <p:grpSpPr bwMode="auto">
                  <a:xfrm>
                    <a:off x="5934927" y="2016576"/>
                    <a:ext cx="1501776" cy="1113245"/>
                    <a:chOff x="5026025" y="2857500"/>
                    <a:chExt cx="1501776" cy="1112838"/>
                  </a:xfrm>
                </p:grpSpPr>
                <p:sp>
                  <p:nvSpPr>
                    <p:cNvPr id="5282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60963" y="2867025"/>
                      <a:ext cx="1216025" cy="728663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83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149850" y="2857500"/>
                      <a:ext cx="1243013" cy="757238"/>
                    </a:xfrm>
                    <a:custGeom>
                      <a:avLst/>
                      <a:gdLst>
                        <a:gd name="T0" fmla="*/ 0 w 783"/>
                        <a:gd name="T1" fmla="*/ 0 h 477"/>
                        <a:gd name="T2" fmla="*/ 0 w 783"/>
                        <a:gd name="T3" fmla="*/ 2147483646 h 477"/>
                        <a:gd name="T4" fmla="*/ 2147483646 w 783"/>
                        <a:gd name="T5" fmla="*/ 2147483646 h 477"/>
                        <a:gd name="T6" fmla="*/ 2147483646 w 783"/>
                        <a:gd name="T7" fmla="*/ 0 h 477"/>
                        <a:gd name="T8" fmla="*/ 0 w 783"/>
                        <a:gd name="T9" fmla="*/ 0 h 477"/>
                        <a:gd name="T10" fmla="*/ 2147483646 w 783"/>
                        <a:gd name="T11" fmla="*/ 2147483646 h 477"/>
                        <a:gd name="T12" fmla="*/ 2147483646 w 783"/>
                        <a:gd name="T13" fmla="*/ 2147483646 h 477"/>
                        <a:gd name="T14" fmla="*/ 2147483646 w 783"/>
                        <a:gd name="T15" fmla="*/ 2147483646 h 477"/>
                        <a:gd name="T16" fmla="*/ 2147483646 w 783"/>
                        <a:gd name="T17" fmla="*/ 2147483646 h 477"/>
                        <a:gd name="T18" fmla="*/ 2147483646 w 783"/>
                        <a:gd name="T19" fmla="*/ 2147483646 h 477"/>
                        <a:gd name="T20" fmla="*/ 2147483646 w 783"/>
                        <a:gd name="T21" fmla="*/ 2147483646 h 477"/>
                        <a:gd name="T22" fmla="*/ 2147483646 w 783"/>
                        <a:gd name="T23" fmla="*/ 2147483646 h 477"/>
                        <a:gd name="T24" fmla="*/ 2147483646 w 783"/>
                        <a:gd name="T25" fmla="*/ 2147483646 h 477"/>
                        <a:gd name="T26" fmla="*/ 2147483646 w 783"/>
                        <a:gd name="T27" fmla="*/ 2147483646 h 477"/>
                        <a:gd name="T28" fmla="*/ 0 w 783"/>
                        <a:gd name="T29" fmla="*/ 0 h 4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783" h="477">
                          <a:moveTo>
                            <a:pt x="0" y="0"/>
                          </a:moveTo>
                          <a:lnTo>
                            <a:pt x="0" y="477"/>
                          </a:lnTo>
                          <a:lnTo>
                            <a:pt x="783" y="477"/>
                          </a:lnTo>
                          <a:lnTo>
                            <a:pt x="783" y="0"/>
                          </a:lnTo>
                          <a:lnTo>
                            <a:pt x="0" y="0"/>
                          </a:lnTo>
                          <a:lnTo>
                            <a:pt x="7" y="13"/>
                          </a:lnTo>
                          <a:lnTo>
                            <a:pt x="776" y="13"/>
                          </a:lnTo>
                          <a:lnTo>
                            <a:pt x="769" y="6"/>
                          </a:lnTo>
                          <a:lnTo>
                            <a:pt x="769" y="470"/>
                          </a:lnTo>
                          <a:lnTo>
                            <a:pt x="776" y="463"/>
                          </a:lnTo>
                          <a:lnTo>
                            <a:pt x="7" y="463"/>
                          </a:lnTo>
                          <a:lnTo>
                            <a:pt x="13" y="470"/>
                          </a:lnTo>
                          <a:lnTo>
                            <a:pt x="13" y="6"/>
                          </a:lnTo>
                          <a:lnTo>
                            <a:pt x="7" y="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4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7138" y="3017838"/>
                      <a:ext cx="117475" cy="323850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85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026025" y="3008313"/>
                      <a:ext cx="144463" cy="352425"/>
                    </a:xfrm>
                    <a:custGeom>
                      <a:avLst/>
                      <a:gdLst>
                        <a:gd name="T0" fmla="*/ 0 w 91"/>
                        <a:gd name="T1" fmla="*/ 0 h 222"/>
                        <a:gd name="T2" fmla="*/ 0 w 91"/>
                        <a:gd name="T3" fmla="*/ 2147483646 h 222"/>
                        <a:gd name="T4" fmla="*/ 2147483646 w 91"/>
                        <a:gd name="T5" fmla="*/ 2147483646 h 222"/>
                        <a:gd name="T6" fmla="*/ 2147483646 w 91"/>
                        <a:gd name="T7" fmla="*/ 0 h 222"/>
                        <a:gd name="T8" fmla="*/ 0 w 91"/>
                        <a:gd name="T9" fmla="*/ 0 h 222"/>
                        <a:gd name="T10" fmla="*/ 2147483646 w 91"/>
                        <a:gd name="T11" fmla="*/ 2147483646 h 222"/>
                        <a:gd name="T12" fmla="*/ 2147483646 w 91"/>
                        <a:gd name="T13" fmla="*/ 2147483646 h 222"/>
                        <a:gd name="T14" fmla="*/ 2147483646 w 91"/>
                        <a:gd name="T15" fmla="*/ 2147483646 h 222"/>
                        <a:gd name="T16" fmla="*/ 2147483646 w 91"/>
                        <a:gd name="T17" fmla="*/ 2147483646 h 222"/>
                        <a:gd name="T18" fmla="*/ 2147483646 w 91"/>
                        <a:gd name="T19" fmla="*/ 2147483646 h 222"/>
                        <a:gd name="T20" fmla="*/ 2147483646 w 91"/>
                        <a:gd name="T21" fmla="*/ 2147483646 h 222"/>
                        <a:gd name="T22" fmla="*/ 2147483646 w 91"/>
                        <a:gd name="T23" fmla="*/ 2147483646 h 222"/>
                        <a:gd name="T24" fmla="*/ 2147483646 w 91"/>
                        <a:gd name="T25" fmla="*/ 2147483646 h 222"/>
                        <a:gd name="T26" fmla="*/ 2147483646 w 91"/>
                        <a:gd name="T27" fmla="*/ 2147483646 h 222"/>
                        <a:gd name="T28" fmla="*/ 0 w 91"/>
                        <a:gd name="T29" fmla="*/ 0 h 222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91" h="222">
                          <a:moveTo>
                            <a:pt x="0" y="0"/>
                          </a:moveTo>
                          <a:lnTo>
                            <a:pt x="0" y="222"/>
                          </a:lnTo>
                          <a:lnTo>
                            <a:pt x="91" y="222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7" y="13"/>
                          </a:lnTo>
                          <a:lnTo>
                            <a:pt x="85" y="13"/>
                          </a:lnTo>
                          <a:lnTo>
                            <a:pt x="78" y="6"/>
                          </a:lnTo>
                          <a:lnTo>
                            <a:pt x="78" y="215"/>
                          </a:lnTo>
                          <a:lnTo>
                            <a:pt x="85" y="208"/>
                          </a:lnTo>
                          <a:lnTo>
                            <a:pt x="7" y="208"/>
                          </a:lnTo>
                          <a:lnTo>
                            <a:pt x="14" y="215"/>
                          </a:lnTo>
                          <a:lnTo>
                            <a:pt x="14" y="6"/>
                          </a:lnTo>
                          <a:lnTo>
                            <a:pt x="7" y="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6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81750" y="3001963"/>
                      <a:ext cx="130175" cy="3206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87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6370638" y="2990850"/>
                      <a:ext cx="157163" cy="350838"/>
                    </a:xfrm>
                    <a:custGeom>
                      <a:avLst/>
                      <a:gdLst>
                        <a:gd name="T0" fmla="*/ 0 w 99"/>
                        <a:gd name="T1" fmla="*/ 0 h 221"/>
                        <a:gd name="T2" fmla="*/ 0 w 99"/>
                        <a:gd name="T3" fmla="*/ 2147483646 h 221"/>
                        <a:gd name="T4" fmla="*/ 2147483646 w 99"/>
                        <a:gd name="T5" fmla="*/ 2147483646 h 221"/>
                        <a:gd name="T6" fmla="*/ 2147483646 w 99"/>
                        <a:gd name="T7" fmla="*/ 0 h 221"/>
                        <a:gd name="T8" fmla="*/ 0 w 99"/>
                        <a:gd name="T9" fmla="*/ 0 h 221"/>
                        <a:gd name="T10" fmla="*/ 2147483646 w 99"/>
                        <a:gd name="T11" fmla="*/ 2147483646 h 221"/>
                        <a:gd name="T12" fmla="*/ 2147483646 w 99"/>
                        <a:gd name="T13" fmla="*/ 2147483646 h 221"/>
                        <a:gd name="T14" fmla="*/ 2147483646 w 99"/>
                        <a:gd name="T15" fmla="*/ 2147483646 h 221"/>
                        <a:gd name="T16" fmla="*/ 2147483646 w 99"/>
                        <a:gd name="T17" fmla="*/ 2147483646 h 221"/>
                        <a:gd name="T18" fmla="*/ 2147483646 w 99"/>
                        <a:gd name="T19" fmla="*/ 2147483646 h 221"/>
                        <a:gd name="T20" fmla="*/ 2147483646 w 99"/>
                        <a:gd name="T21" fmla="*/ 2147483646 h 221"/>
                        <a:gd name="T22" fmla="*/ 2147483646 w 99"/>
                        <a:gd name="T23" fmla="*/ 2147483646 h 221"/>
                        <a:gd name="T24" fmla="*/ 2147483646 w 99"/>
                        <a:gd name="T25" fmla="*/ 2147483646 h 221"/>
                        <a:gd name="T26" fmla="*/ 2147483646 w 99"/>
                        <a:gd name="T27" fmla="*/ 2147483646 h 221"/>
                        <a:gd name="T28" fmla="*/ 0 w 99"/>
                        <a:gd name="T29" fmla="*/ 0 h 221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99" h="221">
                          <a:moveTo>
                            <a:pt x="0" y="0"/>
                          </a:moveTo>
                          <a:lnTo>
                            <a:pt x="0" y="221"/>
                          </a:lnTo>
                          <a:lnTo>
                            <a:pt x="99" y="221"/>
                          </a:lnTo>
                          <a:lnTo>
                            <a:pt x="99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92" y="14"/>
                          </a:lnTo>
                          <a:lnTo>
                            <a:pt x="85" y="7"/>
                          </a:lnTo>
                          <a:lnTo>
                            <a:pt x="85" y="214"/>
                          </a:lnTo>
                          <a:lnTo>
                            <a:pt x="92" y="208"/>
                          </a:lnTo>
                          <a:lnTo>
                            <a:pt x="7" y="208"/>
                          </a:lnTo>
                          <a:lnTo>
                            <a:pt x="14" y="21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8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443538" y="3603625"/>
                      <a:ext cx="217488" cy="355600"/>
                    </a:xfrm>
                    <a:custGeom>
                      <a:avLst/>
                      <a:gdLst>
                        <a:gd name="T0" fmla="*/ 0 w 137"/>
                        <a:gd name="T1" fmla="*/ 0 h 224"/>
                        <a:gd name="T2" fmla="*/ 2147483646 w 137"/>
                        <a:gd name="T3" fmla="*/ 2147483646 h 224"/>
                        <a:gd name="T4" fmla="*/ 2147483646 w 137"/>
                        <a:gd name="T5" fmla="*/ 2147483646 h 224"/>
                        <a:gd name="T6" fmla="*/ 2147483646 w 137"/>
                        <a:gd name="T7" fmla="*/ 0 h 224"/>
                        <a:gd name="T8" fmla="*/ 0 w 137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7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8" y="224"/>
                          </a:lnTo>
                          <a:lnTo>
                            <a:pt x="1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9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429250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3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8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0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61025" y="3603625"/>
                      <a:ext cx="220663" cy="355600"/>
                    </a:xfrm>
                    <a:custGeom>
                      <a:avLst/>
                      <a:gdLst>
                        <a:gd name="T0" fmla="*/ 0 w 139"/>
                        <a:gd name="T1" fmla="*/ 0 h 224"/>
                        <a:gd name="T2" fmla="*/ 2147483646 w 139"/>
                        <a:gd name="T3" fmla="*/ 2147483646 h 224"/>
                        <a:gd name="T4" fmla="*/ 2147483646 w 139"/>
                        <a:gd name="T5" fmla="*/ 2147483646 h 224"/>
                        <a:gd name="T6" fmla="*/ 2147483646 w 139"/>
                        <a:gd name="T7" fmla="*/ 0 h 224"/>
                        <a:gd name="T8" fmla="*/ 0 w 139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9" h="224">
                          <a:moveTo>
                            <a:pt x="0" y="0"/>
                          </a:moveTo>
                          <a:lnTo>
                            <a:pt x="41" y="224"/>
                          </a:lnTo>
                          <a:lnTo>
                            <a:pt x="98" y="224"/>
                          </a:lnTo>
                          <a:lnTo>
                            <a:pt x="139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1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5646738" y="3592513"/>
                      <a:ext cx="247650" cy="377825"/>
                    </a:xfrm>
                    <a:custGeom>
                      <a:avLst/>
                      <a:gdLst>
                        <a:gd name="T0" fmla="*/ 0 w 156"/>
                        <a:gd name="T1" fmla="*/ 0 h 238"/>
                        <a:gd name="T2" fmla="*/ 2147483646 w 156"/>
                        <a:gd name="T3" fmla="*/ 2147483646 h 238"/>
                        <a:gd name="T4" fmla="*/ 2147483646 w 156"/>
                        <a:gd name="T5" fmla="*/ 2147483646 h 238"/>
                        <a:gd name="T6" fmla="*/ 2147483646 w 156"/>
                        <a:gd name="T7" fmla="*/ 0 h 238"/>
                        <a:gd name="T8" fmla="*/ 0 w 156"/>
                        <a:gd name="T9" fmla="*/ 0 h 238"/>
                        <a:gd name="T10" fmla="*/ 2147483646 w 156"/>
                        <a:gd name="T11" fmla="*/ 2147483646 h 238"/>
                        <a:gd name="T12" fmla="*/ 2147483646 w 156"/>
                        <a:gd name="T13" fmla="*/ 2147483646 h 238"/>
                        <a:gd name="T14" fmla="*/ 2147483646 w 156"/>
                        <a:gd name="T15" fmla="*/ 2147483646 h 238"/>
                        <a:gd name="T16" fmla="*/ 2147483646 w 156"/>
                        <a:gd name="T17" fmla="*/ 2147483646 h 238"/>
                        <a:gd name="T18" fmla="*/ 2147483646 w 156"/>
                        <a:gd name="T19" fmla="*/ 2147483646 h 238"/>
                        <a:gd name="T20" fmla="*/ 2147483646 w 156"/>
                        <a:gd name="T21" fmla="*/ 2147483646 h 238"/>
                        <a:gd name="T22" fmla="*/ 2147483646 w 156"/>
                        <a:gd name="T23" fmla="*/ 2147483646 h 238"/>
                        <a:gd name="T24" fmla="*/ 2147483646 w 156"/>
                        <a:gd name="T25" fmla="*/ 2147483646 h 238"/>
                        <a:gd name="T26" fmla="*/ 2147483646 w 156"/>
                        <a:gd name="T27" fmla="*/ 2147483646 h 238"/>
                        <a:gd name="T28" fmla="*/ 0 w 156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6" h="238">
                          <a:moveTo>
                            <a:pt x="0" y="0"/>
                          </a:moveTo>
                          <a:lnTo>
                            <a:pt x="45" y="238"/>
                          </a:lnTo>
                          <a:lnTo>
                            <a:pt x="112" y="238"/>
                          </a:lnTo>
                          <a:lnTo>
                            <a:pt x="156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8" y="14"/>
                          </a:lnTo>
                          <a:lnTo>
                            <a:pt x="141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50" y="224"/>
                          </a:lnTo>
                          <a:lnTo>
                            <a:pt x="56" y="229"/>
                          </a:lnTo>
                          <a:lnTo>
                            <a:pt x="16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2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5881688" y="3603625"/>
                      <a:ext cx="217488" cy="355600"/>
                    </a:xfrm>
                    <a:custGeom>
                      <a:avLst/>
                      <a:gdLst>
                        <a:gd name="T0" fmla="*/ 0 w 137"/>
                        <a:gd name="T1" fmla="*/ 0 h 224"/>
                        <a:gd name="T2" fmla="*/ 2147483646 w 137"/>
                        <a:gd name="T3" fmla="*/ 2147483646 h 224"/>
                        <a:gd name="T4" fmla="*/ 2147483646 w 137"/>
                        <a:gd name="T5" fmla="*/ 2147483646 h 224"/>
                        <a:gd name="T6" fmla="*/ 2147483646 w 137"/>
                        <a:gd name="T7" fmla="*/ 0 h 224"/>
                        <a:gd name="T8" fmla="*/ 0 w 137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7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8" y="224"/>
                          </a:lnTo>
                          <a:lnTo>
                            <a:pt x="1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3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5867400" y="3592513"/>
                      <a:ext cx="246063" cy="377825"/>
                    </a:xfrm>
                    <a:custGeom>
                      <a:avLst/>
                      <a:gdLst>
                        <a:gd name="T0" fmla="*/ 0 w 155"/>
                        <a:gd name="T1" fmla="*/ 0 h 238"/>
                        <a:gd name="T2" fmla="*/ 2147483646 w 155"/>
                        <a:gd name="T3" fmla="*/ 2147483646 h 238"/>
                        <a:gd name="T4" fmla="*/ 2147483646 w 155"/>
                        <a:gd name="T5" fmla="*/ 2147483646 h 238"/>
                        <a:gd name="T6" fmla="*/ 2147483646 w 155"/>
                        <a:gd name="T7" fmla="*/ 0 h 238"/>
                        <a:gd name="T8" fmla="*/ 0 w 155"/>
                        <a:gd name="T9" fmla="*/ 0 h 238"/>
                        <a:gd name="T10" fmla="*/ 2147483646 w 155"/>
                        <a:gd name="T11" fmla="*/ 2147483646 h 238"/>
                        <a:gd name="T12" fmla="*/ 2147483646 w 155"/>
                        <a:gd name="T13" fmla="*/ 2147483646 h 238"/>
                        <a:gd name="T14" fmla="*/ 2147483646 w 155"/>
                        <a:gd name="T15" fmla="*/ 2147483646 h 238"/>
                        <a:gd name="T16" fmla="*/ 2147483646 w 155"/>
                        <a:gd name="T17" fmla="*/ 2147483646 h 238"/>
                        <a:gd name="T18" fmla="*/ 2147483646 w 155"/>
                        <a:gd name="T19" fmla="*/ 2147483646 h 238"/>
                        <a:gd name="T20" fmla="*/ 2147483646 w 155"/>
                        <a:gd name="T21" fmla="*/ 2147483646 h 238"/>
                        <a:gd name="T22" fmla="*/ 2147483646 w 155"/>
                        <a:gd name="T23" fmla="*/ 2147483646 h 238"/>
                        <a:gd name="T24" fmla="*/ 2147483646 w 155"/>
                        <a:gd name="T25" fmla="*/ 2147483646 h 238"/>
                        <a:gd name="T26" fmla="*/ 2147483646 w 155"/>
                        <a:gd name="T27" fmla="*/ 2147483646 h 238"/>
                        <a:gd name="T28" fmla="*/ 0 w 155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5" h="238">
                          <a:moveTo>
                            <a:pt x="0" y="0"/>
                          </a:moveTo>
                          <a:lnTo>
                            <a:pt x="43" y="238"/>
                          </a:lnTo>
                          <a:lnTo>
                            <a:pt x="112" y="238"/>
                          </a:lnTo>
                          <a:lnTo>
                            <a:pt x="155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8" y="224"/>
                          </a:lnTo>
                          <a:lnTo>
                            <a:pt x="55" y="229"/>
                          </a:lnTo>
                          <a:lnTo>
                            <a:pt x="16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4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5224463" y="3603625"/>
                      <a:ext cx="219075" cy="355600"/>
                    </a:xfrm>
                    <a:custGeom>
                      <a:avLst/>
                      <a:gdLst>
                        <a:gd name="T0" fmla="*/ 0 w 138"/>
                        <a:gd name="T1" fmla="*/ 0 h 224"/>
                        <a:gd name="T2" fmla="*/ 2147483646 w 138"/>
                        <a:gd name="T3" fmla="*/ 2147483646 h 224"/>
                        <a:gd name="T4" fmla="*/ 2147483646 w 138"/>
                        <a:gd name="T5" fmla="*/ 2147483646 h 224"/>
                        <a:gd name="T6" fmla="*/ 2147483646 w 138"/>
                        <a:gd name="T7" fmla="*/ 0 h 224"/>
                        <a:gd name="T8" fmla="*/ 0 w 138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8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9" y="224"/>
                          </a:lnTo>
                          <a:lnTo>
                            <a:pt x="13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5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5211763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2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8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7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6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6099175" y="3603625"/>
                      <a:ext cx="219075" cy="355600"/>
                    </a:xfrm>
                    <a:custGeom>
                      <a:avLst/>
                      <a:gdLst>
                        <a:gd name="T0" fmla="*/ 0 w 138"/>
                        <a:gd name="T1" fmla="*/ 0 h 224"/>
                        <a:gd name="T2" fmla="*/ 2147483646 w 138"/>
                        <a:gd name="T3" fmla="*/ 2147483646 h 224"/>
                        <a:gd name="T4" fmla="*/ 2147483646 w 138"/>
                        <a:gd name="T5" fmla="*/ 2147483646 h 224"/>
                        <a:gd name="T6" fmla="*/ 2147483646 w 138"/>
                        <a:gd name="T7" fmla="*/ 0 h 224"/>
                        <a:gd name="T8" fmla="*/ 0 w 138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8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9" y="224"/>
                          </a:lnTo>
                          <a:lnTo>
                            <a:pt x="13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7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6086475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2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8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7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8" name="Freeform 10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40350" y="3213100"/>
                      <a:ext cx="112713" cy="104775"/>
                    </a:xfrm>
                    <a:custGeom>
                      <a:avLst/>
                      <a:gdLst>
                        <a:gd name="T0" fmla="*/ 0 w 71"/>
                        <a:gd name="T1" fmla="*/ 2147483646 h 66"/>
                        <a:gd name="T2" fmla="*/ 2147483646 w 71"/>
                        <a:gd name="T3" fmla="*/ 2147483646 h 66"/>
                        <a:gd name="T4" fmla="*/ 2147483646 w 71"/>
                        <a:gd name="T5" fmla="*/ 2147483646 h 66"/>
                        <a:gd name="T6" fmla="*/ 2147483646 w 71"/>
                        <a:gd name="T7" fmla="*/ 2147483646 h 66"/>
                        <a:gd name="T8" fmla="*/ 2147483646 w 71"/>
                        <a:gd name="T9" fmla="*/ 2147483646 h 66"/>
                        <a:gd name="T10" fmla="*/ 2147483646 w 71"/>
                        <a:gd name="T11" fmla="*/ 2147483646 h 66"/>
                        <a:gd name="T12" fmla="*/ 2147483646 w 71"/>
                        <a:gd name="T13" fmla="*/ 2147483646 h 66"/>
                        <a:gd name="T14" fmla="*/ 2147483646 w 71"/>
                        <a:gd name="T15" fmla="*/ 2147483646 h 66"/>
                        <a:gd name="T16" fmla="*/ 2147483646 w 71"/>
                        <a:gd name="T17" fmla="*/ 2147483646 h 66"/>
                        <a:gd name="T18" fmla="*/ 2147483646 w 71"/>
                        <a:gd name="T19" fmla="*/ 2147483646 h 66"/>
                        <a:gd name="T20" fmla="*/ 2147483646 w 71"/>
                        <a:gd name="T21" fmla="*/ 2147483646 h 66"/>
                        <a:gd name="T22" fmla="*/ 2147483646 w 71"/>
                        <a:gd name="T23" fmla="*/ 2147483646 h 66"/>
                        <a:gd name="T24" fmla="*/ 2147483646 w 71"/>
                        <a:gd name="T25" fmla="*/ 2147483646 h 66"/>
                        <a:gd name="T26" fmla="*/ 2147483646 w 71"/>
                        <a:gd name="T27" fmla="*/ 2147483646 h 66"/>
                        <a:gd name="T28" fmla="*/ 2147483646 w 71"/>
                        <a:gd name="T29" fmla="*/ 2147483646 h 66"/>
                        <a:gd name="T30" fmla="*/ 2147483646 w 71"/>
                        <a:gd name="T31" fmla="*/ 2147483646 h 66"/>
                        <a:gd name="T32" fmla="*/ 2147483646 w 71"/>
                        <a:gd name="T33" fmla="*/ 0 h 66"/>
                        <a:gd name="T34" fmla="*/ 2147483646 w 71"/>
                        <a:gd name="T35" fmla="*/ 0 h 66"/>
                        <a:gd name="T36" fmla="*/ 0 w 71"/>
                        <a:gd name="T37" fmla="*/ 0 h 66"/>
                        <a:gd name="T38" fmla="*/ 0 w 71"/>
                        <a:gd name="T39" fmla="*/ 2147483646 h 66"/>
                        <a:gd name="T40" fmla="*/ 2147483646 w 71"/>
                        <a:gd name="T41" fmla="*/ 2147483646 h 66"/>
                        <a:gd name="T42" fmla="*/ 2147483646 w 71"/>
                        <a:gd name="T43" fmla="*/ 2147483646 h 66"/>
                        <a:gd name="T44" fmla="*/ 2147483646 w 71"/>
                        <a:gd name="T45" fmla="*/ 2147483646 h 66"/>
                        <a:gd name="T46" fmla="*/ 2147483646 w 71"/>
                        <a:gd name="T47" fmla="*/ 2147483646 h 66"/>
                        <a:gd name="T48" fmla="*/ 2147483646 w 71"/>
                        <a:gd name="T49" fmla="*/ 2147483646 h 66"/>
                        <a:gd name="T50" fmla="*/ 2147483646 w 71"/>
                        <a:gd name="T51" fmla="*/ 2147483646 h 66"/>
                        <a:gd name="T52" fmla="*/ 2147483646 w 71"/>
                        <a:gd name="T53" fmla="*/ 2147483646 h 66"/>
                        <a:gd name="T54" fmla="*/ 2147483646 w 71"/>
                        <a:gd name="T55" fmla="*/ 2147483646 h 66"/>
                        <a:gd name="T56" fmla="*/ 2147483646 w 71"/>
                        <a:gd name="T57" fmla="*/ 2147483646 h 66"/>
                        <a:gd name="T58" fmla="*/ 2147483646 w 71"/>
                        <a:gd name="T59" fmla="*/ 2147483646 h 66"/>
                        <a:gd name="T60" fmla="*/ 2147483646 w 71"/>
                        <a:gd name="T61" fmla="*/ 2147483646 h 66"/>
                        <a:gd name="T62" fmla="*/ 2147483646 w 71"/>
                        <a:gd name="T63" fmla="*/ 2147483646 h 66"/>
                        <a:gd name="T64" fmla="*/ 2147483646 w 71"/>
                        <a:gd name="T65" fmla="*/ 2147483646 h 66"/>
                        <a:gd name="T66" fmla="*/ 2147483646 w 71"/>
                        <a:gd name="T67" fmla="*/ 2147483646 h 66"/>
                        <a:gd name="T68" fmla="*/ 2147483646 w 71"/>
                        <a:gd name="T69" fmla="*/ 2147483646 h 66"/>
                        <a:gd name="T70" fmla="*/ 2147483646 w 71"/>
                        <a:gd name="T71" fmla="*/ 2147483646 h 66"/>
                        <a:gd name="T72" fmla="*/ 2147483646 w 71"/>
                        <a:gd name="T73" fmla="*/ 2147483646 h 66"/>
                        <a:gd name="T74" fmla="*/ 2147483646 w 71"/>
                        <a:gd name="T75" fmla="*/ 2147483646 h 66"/>
                        <a:gd name="T76" fmla="*/ 2147483646 w 71"/>
                        <a:gd name="T77" fmla="*/ 2147483646 h 66"/>
                        <a:gd name="T78" fmla="*/ 2147483646 w 71"/>
                        <a:gd name="T79" fmla="*/ 2147483646 h 66"/>
                        <a:gd name="T80" fmla="*/ 2147483646 w 71"/>
                        <a:gd name="T81" fmla="*/ 2147483646 h 66"/>
                        <a:gd name="T82" fmla="*/ 2147483646 w 71"/>
                        <a:gd name="T83" fmla="*/ 2147483646 h 66"/>
                        <a:gd name="T84" fmla="*/ 2147483646 w 71"/>
                        <a:gd name="T85" fmla="*/ 2147483646 h 66"/>
                        <a:gd name="T86" fmla="*/ 2147483646 w 71"/>
                        <a:gd name="T87" fmla="*/ 2147483646 h 6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</a:gdLst>
                      <a:ahLst/>
                      <a:cxnLst>
                        <a:cxn ang="T88">
                          <a:pos x="T0" y="T1"/>
                        </a:cxn>
                        <a:cxn ang="T89">
                          <a:pos x="T2" y="T3"/>
                        </a:cxn>
                        <a:cxn ang="T90">
                          <a:pos x="T4" y="T5"/>
                        </a:cxn>
                        <a:cxn ang="T91">
                          <a:pos x="T6" y="T7"/>
                        </a:cxn>
                        <a:cxn ang="T92">
                          <a:pos x="T8" y="T9"/>
                        </a:cxn>
                        <a:cxn ang="T93">
                          <a:pos x="T10" y="T11"/>
                        </a:cxn>
                        <a:cxn ang="T94">
                          <a:pos x="T12" y="T13"/>
                        </a:cxn>
                        <a:cxn ang="T95">
                          <a:pos x="T14" y="T15"/>
                        </a:cxn>
                        <a:cxn ang="T96">
                          <a:pos x="T16" y="T17"/>
                        </a:cxn>
                        <a:cxn ang="T97">
                          <a:pos x="T18" y="T19"/>
                        </a:cxn>
                        <a:cxn ang="T98">
                          <a:pos x="T20" y="T21"/>
                        </a:cxn>
                        <a:cxn ang="T99">
                          <a:pos x="T22" y="T23"/>
                        </a:cxn>
                        <a:cxn ang="T100">
                          <a:pos x="T24" y="T25"/>
                        </a:cxn>
                        <a:cxn ang="T101">
                          <a:pos x="T26" y="T27"/>
                        </a:cxn>
                        <a:cxn ang="T102">
                          <a:pos x="T28" y="T29"/>
                        </a:cxn>
                        <a:cxn ang="T103">
                          <a:pos x="T30" y="T31"/>
                        </a:cxn>
                        <a:cxn ang="T104">
                          <a:pos x="T32" y="T33"/>
                        </a:cxn>
                        <a:cxn ang="T105">
                          <a:pos x="T34" y="T35"/>
                        </a:cxn>
                        <a:cxn ang="T106">
                          <a:pos x="T36" y="T37"/>
                        </a:cxn>
                        <a:cxn ang="T107">
                          <a:pos x="T38" y="T39"/>
                        </a:cxn>
                        <a:cxn ang="T108">
                          <a:pos x="T40" y="T41"/>
                        </a:cxn>
                        <a:cxn ang="T109">
                          <a:pos x="T42" y="T43"/>
                        </a:cxn>
                        <a:cxn ang="T110">
                          <a:pos x="T44" y="T45"/>
                        </a:cxn>
                        <a:cxn ang="T111">
                          <a:pos x="T46" y="T47"/>
                        </a:cxn>
                        <a:cxn ang="T112">
                          <a:pos x="T48" y="T49"/>
                        </a:cxn>
                        <a:cxn ang="T113">
                          <a:pos x="T50" y="T51"/>
                        </a:cxn>
                        <a:cxn ang="T114">
                          <a:pos x="T52" y="T53"/>
                        </a:cxn>
                        <a:cxn ang="T115">
                          <a:pos x="T54" y="T55"/>
                        </a:cxn>
                        <a:cxn ang="T116">
                          <a:pos x="T56" y="T57"/>
                        </a:cxn>
                        <a:cxn ang="T117">
                          <a:pos x="T58" y="T59"/>
                        </a:cxn>
                        <a:cxn ang="T118">
                          <a:pos x="T60" y="T61"/>
                        </a:cxn>
                        <a:cxn ang="T119">
                          <a:pos x="T62" y="T63"/>
                        </a:cxn>
                        <a:cxn ang="T120">
                          <a:pos x="T64" y="T65"/>
                        </a:cxn>
                        <a:cxn ang="T121">
                          <a:pos x="T66" y="T67"/>
                        </a:cxn>
                        <a:cxn ang="T122">
                          <a:pos x="T68" y="T69"/>
                        </a:cxn>
                        <a:cxn ang="T123">
                          <a:pos x="T70" y="T71"/>
                        </a:cxn>
                        <a:cxn ang="T124">
                          <a:pos x="T72" y="T73"/>
                        </a:cxn>
                        <a:cxn ang="T125">
                          <a:pos x="T74" y="T75"/>
                        </a:cxn>
                        <a:cxn ang="T126">
                          <a:pos x="T76" y="T77"/>
                        </a:cxn>
                        <a:cxn ang="T127">
                          <a:pos x="T78" y="T79"/>
                        </a:cxn>
                        <a:cxn ang="T128">
                          <a:pos x="T80" y="T81"/>
                        </a:cxn>
                        <a:cxn ang="T129">
                          <a:pos x="T82" y="T83"/>
                        </a:cxn>
                        <a:cxn ang="T130">
                          <a:pos x="T84" y="T85"/>
                        </a:cxn>
                        <a:cxn ang="T131">
                          <a:pos x="T86" y="T87"/>
                        </a:cxn>
                      </a:cxnLst>
                      <a:rect l="0" t="0" r="r" b="b"/>
                      <a:pathLst>
                        <a:path w="71" h="66">
                          <a:moveTo>
                            <a:pt x="0" y="66"/>
                          </a:moveTo>
                          <a:lnTo>
                            <a:pt x="29" y="66"/>
                          </a:lnTo>
                          <a:lnTo>
                            <a:pt x="44" y="66"/>
                          </a:lnTo>
                          <a:lnTo>
                            <a:pt x="51" y="66"/>
                          </a:lnTo>
                          <a:lnTo>
                            <a:pt x="56" y="64"/>
                          </a:lnTo>
                          <a:lnTo>
                            <a:pt x="66" y="57"/>
                          </a:lnTo>
                          <a:lnTo>
                            <a:pt x="71" y="47"/>
                          </a:lnTo>
                          <a:lnTo>
                            <a:pt x="70" y="40"/>
                          </a:lnTo>
                          <a:lnTo>
                            <a:pt x="66" y="37"/>
                          </a:lnTo>
                          <a:lnTo>
                            <a:pt x="60" y="32"/>
                          </a:lnTo>
                          <a:lnTo>
                            <a:pt x="53" y="30"/>
                          </a:lnTo>
                          <a:lnTo>
                            <a:pt x="63" y="25"/>
                          </a:lnTo>
                          <a:lnTo>
                            <a:pt x="66" y="17"/>
                          </a:lnTo>
                          <a:lnTo>
                            <a:pt x="63" y="8"/>
                          </a:lnTo>
                          <a:lnTo>
                            <a:pt x="55" y="1"/>
                          </a:lnTo>
                          <a:lnTo>
                            <a:pt x="51" y="1"/>
                          </a:lnTo>
                          <a:lnTo>
                            <a:pt x="46" y="0"/>
                          </a:lnTo>
                          <a:lnTo>
                            <a:pt x="34" y="0"/>
                          </a:lnTo>
                          <a:lnTo>
                            <a:pt x="0" y="0"/>
                          </a:lnTo>
                          <a:lnTo>
                            <a:pt x="0" y="66"/>
                          </a:lnTo>
                          <a:close/>
                          <a:moveTo>
                            <a:pt x="32" y="6"/>
                          </a:moveTo>
                          <a:lnTo>
                            <a:pt x="43" y="6"/>
                          </a:lnTo>
                          <a:lnTo>
                            <a:pt x="49" y="8"/>
                          </a:lnTo>
                          <a:lnTo>
                            <a:pt x="53" y="12"/>
                          </a:lnTo>
                          <a:lnTo>
                            <a:pt x="55" y="17"/>
                          </a:lnTo>
                          <a:lnTo>
                            <a:pt x="53" y="22"/>
                          </a:lnTo>
                          <a:lnTo>
                            <a:pt x="49" y="25"/>
                          </a:lnTo>
                          <a:lnTo>
                            <a:pt x="43" y="27"/>
                          </a:lnTo>
                          <a:lnTo>
                            <a:pt x="31" y="29"/>
                          </a:lnTo>
                          <a:lnTo>
                            <a:pt x="12" y="29"/>
                          </a:lnTo>
                          <a:lnTo>
                            <a:pt x="12" y="6"/>
                          </a:lnTo>
                          <a:lnTo>
                            <a:pt x="32" y="6"/>
                          </a:lnTo>
                          <a:close/>
                          <a:moveTo>
                            <a:pt x="12" y="59"/>
                          </a:moveTo>
                          <a:lnTo>
                            <a:pt x="12" y="35"/>
                          </a:lnTo>
                          <a:lnTo>
                            <a:pt x="38" y="35"/>
                          </a:lnTo>
                          <a:lnTo>
                            <a:pt x="46" y="35"/>
                          </a:lnTo>
                          <a:lnTo>
                            <a:pt x="55" y="39"/>
                          </a:lnTo>
                          <a:lnTo>
                            <a:pt x="58" y="42"/>
                          </a:lnTo>
                          <a:lnTo>
                            <a:pt x="60" y="47"/>
                          </a:lnTo>
                          <a:lnTo>
                            <a:pt x="58" y="52"/>
                          </a:lnTo>
                          <a:lnTo>
                            <a:pt x="55" y="56"/>
                          </a:lnTo>
                          <a:lnTo>
                            <a:pt x="48" y="57"/>
                          </a:lnTo>
                          <a:lnTo>
                            <a:pt x="36" y="59"/>
                          </a:lnTo>
                          <a:lnTo>
                            <a:pt x="12" y="5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99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5335588" y="3206750"/>
                      <a:ext cx="120650" cy="115888"/>
                    </a:xfrm>
                    <a:custGeom>
                      <a:avLst/>
                      <a:gdLst>
                        <a:gd name="T0" fmla="*/ 2147483646 w 76"/>
                        <a:gd name="T1" fmla="*/ 2147483646 h 73"/>
                        <a:gd name="T2" fmla="*/ 2147483646 w 76"/>
                        <a:gd name="T3" fmla="*/ 2147483646 h 73"/>
                        <a:gd name="T4" fmla="*/ 2147483646 w 76"/>
                        <a:gd name="T5" fmla="*/ 2147483646 h 73"/>
                        <a:gd name="T6" fmla="*/ 2147483646 w 76"/>
                        <a:gd name="T7" fmla="*/ 2147483646 h 73"/>
                        <a:gd name="T8" fmla="*/ 2147483646 w 76"/>
                        <a:gd name="T9" fmla="*/ 2147483646 h 73"/>
                        <a:gd name="T10" fmla="*/ 2147483646 w 76"/>
                        <a:gd name="T11" fmla="*/ 2147483646 h 73"/>
                        <a:gd name="T12" fmla="*/ 2147483646 w 76"/>
                        <a:gd name="T13" fmla="*/ 2147483646 h 73"/>
                        <a:gd name="T14" fmla="*/ 2147483646 w 76"/>
                        <a:gd name="T15" fmla="*/ 2147483646 h 73"/>
                        <a:gd name="T16" fmla="*/ 2147483646 w 76"/>
                        <a:gd name="T17" fmla="*/ 2147483646 h 73"/>
                        <a:gd name="T18" fmla="*/ 2147483646 w 76"/>
                        <a:gd name="T19" fmla="*/ 2147483646 h 73"/>
                        <a:gd name="T20" fmla="*/ 2147483646 w 76"/>
                        <a:gd name="T21" fmla="*/ 2147483646 h 73"/>
                        <a:gd name="T22" fmla="*/ 2147483646 w 76"/>
                        <a:gd name="T23" fmla="*/ 2147483646 h 73"/>
                        <a:gd name="T24" fmla="*/ 2147483646 w 76"/>
                        <a:gd name="T25" fmla="*/ 2147483646 h 73"/>
                        <a:gd name="T26" fmla="*/ 2147483646 w 76"/>
                        <a:gd name="T27" fmla="*/ 2147483646 h 73"/>
                        <a:gd name="T28" fmla="*/ 2147483646 w 76"/>
                        <a:gd name="T29" fmla="*/ 2147483646 h 73"/>
                        <a:gd name="T30" fmla="*/ 2147483646 w 76"/>
                        <a:gd name="T31" fmla="*/ 2147483646 h 73"/>
                        <a:gd name="T32" fmla="*/ 2147483646 w 76"/>
                        <a:gd name="T33" fmla="*/ 2147483646 h 73"/>
                        <a:gd name="T34" fmla="*/ 2147483646 w 76"/>
                        <a:gd name="T35" fmla="*/ 2147483646 h 73"/>
                        <a:gd name="T36" fmla="*/ 2147483646 w 76"/>
                        <a:gd name="T37" fmla="*/ 2147483646 h 73"/>
                        <a:gd name="T38" fmla="*/ 2147483646 w 76"/>
                        <a:gd name="T39" fmla="*/ 2147483646 h 73"/>
                        <a:gd name="T40" fmla="*/ 2147483646 w 76"/>
                        <a:gd name="T41" fmla="*/ 2147483646 h 73"/>
                        <a:gd name="T42" fmla="*/ 2147483646 w 76"/>
                        <a:gd name="T43" fmla="*/ 0 h 73"/>
                        <a:gd name="T44" fmla="*/ 0 w 76"/>
                        <a:gd name="T45" fmla="*/ 2147483646 h 73"/>
                        <a:gd name="T46" fmla="*/ 2147483646 w 76"/>
                        <a:gd name="T47" fmla="*/ 2147483646 h 73"/>
                        <a:gd name="T48" fmla="*/ 2147483646 w 76"/>
                        <a:gd name="T49" fmla="*/ 2147483646 h 73"/>
                        <a:gd name="T50" fmla="*/ 2147483646 w 76"/>
                        <a:gd name="T51" fmla="*/ 2147483646 h 73"/>
                        <a:gd name="T52" fmla="*/ 2147483646 w 76"/>
                        <a:gd name="T53" fmla="*/ 2147483646 h 73"/>
                        <a:gd name="T54" fmla="*/ 2147483646 w 76"/>
                        <a:gd name="T55" fmla="*/ 2147483646 h 73"/>
                        <a:gd name="T56" fmla="*/ 2147483646 w 76"/>
                        <a:gd name="T57" fmla="*/ 2147483646 h 73"/>
                        <a:gd name="T58" fmla="*/ 2147483646 w 76"/>
                        <a:gd name="T59" fmla="*/ 2147483646 h 73"/>
                        <a:gd name="T60" fmla="*/ 2147483646 w 76"/>
                        <a:gd name="T61" fmla="*/ 2147483646 h 73"/>
                        <a:gd name="T62" fmla="*/ 2147483646 w 76"/>
                        <a:gd name="T63" fmla="*/ 2147483646 h 73"/>
                        <a:gd name="T64" fmla="*/ 2147483646 w 76"/>
                        <a:gd name="T65" fmla="*/ 2147483646 h 73"/>
                        <a:gd name="T66" fmla="*/ 2147483646 w 76"/>
                        <a:gd name="T67" fmla="*/ 2147483646 h 73"/>
                        <a:gd name="T68" fmla="*/ 2147483646 w 76"/>
                        <a:gd name="T69" fmla="*/ 2147483646 h 73"/>
                        <a:gd name="T70" fmla="*/ 2147483646 w 76"/>
                        <a:gd name="T71" fmla="*/ 2147483646 h 73"/>
                        <a:gd name="T72" fmla="*/ 2147483646 w 76"/>
                        <a:gd name="T73" fmla="*/ 2147483646 h 73"/>
                        <a:gd name="T74" fmla="*/ 2147483646 w 76"/>
                        <a:gd name="T75" fmla="*/ 2147483646 h 73"/>
                        <a:gd name="T76" fmla="*/ 2147483646 w 76"/>
                        <a:gd name="T77" fmla="*/ 2147483646 h 73"/>
                        <a:gd name="T78" fmla="*/ 2147483646 w 76"/>
                        <a:gd name="T79" fmla="*/ 2147483646 h 73"/>
                        <a:gd name="T80" fmla="*/ 2147483646 w 76"/>
                        <a:gd name="T81" fmla="*/ 2147483646 h 73"/>
                        <a:gd name="T82" fmla="*/ 2147483646 w 76"/>
                        <a:gd name="T83" fmla="*/ 2147483646 h 73"/>
                        <a:gd name="T84" fmla="*/ 2147483646 w 76"/>
                        <a:gd name="T85" fmla="*/ 2147483646 h 73"/>
                        <a:gd name="T86" fmla="*/ 2147483646 w 76"/>
                        <a:gd name="T87" fmla="*/ 2147483646 h 73"/>
                        <a:gd name="T88" fmla="*/ 2147483646 w 76"/>
                        <a:gd name="T89" fmla="*/ 2147483646 h 73"/>
                        <a:gd name="T90" fmla="*/ 2147483646 w 76"/>
                        <a:gd name="T91" fmla="*/ 2147483646 h 73"/>
                        <a:gd name="T92" fmla="*/ 2147483646 w 76"/>
                        <a:gd name="T93" fmla="*/ 2147483646 h 73"/>
                        <a:gd name="T94" fmla="*/ 2147483646 w 76"/>
                        <a:gd name="T95" fmla="*/ 2147483646 h 73"/>
                        <a:gd name="T96" fmla="*/ 2147483646 w 76"/>
                        <a:gd name="T97" fmla="*/ 2147483646 h 73"/>
                        <a:gd name="T98" fmla="*/ 2147483646 w 76"/>
                        <a:gd name="T99" fmla="*/ 2147483646 h 73"/>
                        <a:gd name="T100" fmla="*/ 2147483646 w 76"/>
                        <a:gd name="T101" fmla="*/ 2147483646 h 73"/>
                        <a:gd name="T102" fmla="*/ 2147483646 w 76"/>
                        <a:gd name="T103" fmla="*/ 2147483646 h 73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0" t="0" r="r" b="b"/>
                      <a:pathLst>
                        <a:path w="76" h="73">
                          <a:moveTo>
                            <a:pt x="3" y="73"/>
                          </a:moveTo>
                          <a:lnTo>
                            <a:pt x="47" y="73"/>
                          </a:lnTo>
                          <a:lnTo>
                            <a:pt x="51" y="70"/>
                          </a:lnTo>
                          <a:lnTo>
                            <a:pt x="49" y="70"/>
                          </a:lnTo>
                          <a:lnTo>
                            <a:pt x="59" y="72"/>
                          </a:lnTo>
                          <a:lnTo>
                            <a:pt x="61" y="72"/>
                          </a:lnTo>
                          <a:lnTo>
                            <a:pt x="63" y="68"/>
                          </a:lnTo>
                          <a:lnTo>
                            <a:pt x="61" y="68"/>
                          </a:lnTo>
                          <a:lnTo>
                            <a:pt x="64" y="68"/>
                          </a:lnTo>
                          <a:lnTo>
                            <a:pt x="64" y="66"/>
                          </a:lnTo>
                          <a:lnTo>
                            <a:pt x="66" y="68"/>
                          </a:lnTo>
                          <a:lnTo>
                            <a:pt x="69" y="65"/>
                          </a:lnTo>
                          <a:lnTo>
                            <a:pt x="69" y="63"/>
                          </a:lnTo>
                          <a:lnTo>
                            <a:pt x="69" y="65"/>
                          </a:lnTo>
                          <a:lnTo>
                            <a:pt x="73" y="63"/>
                          </a:lnTo>
                          <a:lnTo>
                            <a:pt x="71" y="63"/>
                          </a:lnTo>
                          <a:lnTo>
                            <a:pt x="74" y="60"/>
                          </a:lnTo>
                          <a:lnTo>
                            <a:pt x="73" y="58"/>
                          </a:lnTo>
                          <a:lnTo>
                            <a:pt x="74" y="58"/>
                          </a:lnTo>
                          <a:lnTo>
                            <a:pt x="74" y="53"/>
                          </a:lnTo>
                          <a:lnTo>
                            <a:pt x="74" y="55"/>
                          </a:lnTo>
                          <a:lnTo>
                            <a:pt x="76" y="49"/>
                          </a:lnTo>
                          <a:lnTo>
                            <a:pt x="76" y="48"/>
                          </a:lnTo>
                          <a:lnTo>
                            <a:pt x="74" y="41"/>
                          </a:lnTo>
                          <a:lnTo>
                            <a:pt x="73" y="41"/>
                          </a:lnTo>
                          <a:lnTo>
                            <a:pt x="73" y="39"/>
                          </a:lnTo>
                          <a:lnTo>
                            <a:pt x="69" y="38"/>
                          </a:lnTo>
                          <a:lnTo>
                            <a:pt x="71" y="38"/>
                          </a:lnTo>
                          <a:lnTo>
                            <a:pt x="71" y="39"/>
                          </a:lnTo>
                          <a:lnTo>
                            <a:pt x="69" y="36"/>
                          </a:lnTo>
                          <a:lnTo>
                            <a:pt x="68" y="38"/>
                          </a:lnTo>
                          <a:lnTo>
                            <a:pt x="68" y="36"/>
                          </a:lnTo>
                          <a:lnTo>
                            <a:pt x="66" y="36"/>
                          </a:lnTo>
                          <a:lnTo>
                            <a:pt x="66" y="34"/>
                          </a:lnTo>
                          <a:lnTo>
                            <a:pt x="63" y="31"/>
                          </a:lnTo>
                          <a:lnTo>
                            <a:pt x="56" y="31"/>
                          </a:lnTo>
                          <a:lnTo>
                            <a:pt x="56" y="38"/>
                          </a:lnTo>
                          <a:lnTo>
                            <a:pt x="59" y="34"/>
                          </a:lnTo>
                          <a:lnTo>
                            <a:pt x="58" y="34"/>
                          </a:lnTo>
                          <a:lnTo>
                            <a:pt x="63" y="34"/>
                          </a:lnTo>
                          <a:lnTo>
                            <a:pt x="63" y="33"/>
                          </a:lnTo>
                          <a:lnTo>
                            <a:pt x="64" y="34"/>
                          </a:lnTo>
                          <a:lnTo>
                            <a:pt x="66" y="33"/>
                          </a:lnTo>
                          <a:lnTo>
                            <a:pt x="69" y="29"/>
                          </a:lnTo>
                          <a:lnTo>
                            <a:pt x="68" y="27"/>
                          </a:lnTo>
                          <a:lnTo>
                            <a:pt x="69" y="27"/>
                          </a:lnTo>
                          <a:lnTo>
                            <a:pt x="69" y="22"/>
                          </a:lnTo>
                          <a:lnTo>
                            <a:pt x="69" y="24"/>
                          </a:lnTo>
                          <a:lnTo>
                            <a:pt x="71" y="19"/>
                          </a:lnTo>
                          <a:lnTo>
                            <a:pt x="71" y="17"/>
                          </a:lnTo>
                          <a:lnTo>
                            <a:pt x="69" y="12"/>
                          </a:lnTo>
                          <a:lnTo>
                            <a:pt x="68" y="12"/>
                          </a:lnTo>
                          <a:lnTo>
                            <a:pt x="69" y="12"/>
                          </a:lnTo>
                          <a:lnTo>
                            <a:pt x="68" y="10"/>
                          </a:lnTo>
                          <a:lnTo>
                            <a:pt x="69" y="10"/>
                          </a:lnTo>
                          <a:lnTo>
                            <a:pt x="68" y="10"/>
                          </a:lnTo>
                          <a:lnTo>
                            <a:pt x="68" y="9"/>
                          </a:lnTo>
                          <a:lnTo>
                            <a:pt x="66" y="7"/>
                          </a:lnTo>
                          <a:lnTo>
                            <a:pt x="64" y="7"/>
                          </a:lnTo>
                          <a:lnTo>
                            <a:pt x="64" y="5"/>
                          </a:lnTo>
                          <a:lnTo>
                            <a:pt x="61" y="2"/>
                          </a:lnTo>
                          <a:lnTo>
                            <a:pt x="58" y="2"/>
                          </a:lnTo>
                          <a:lnTo>
                            <a:pt x="59" y="2"/>
                          </a:lnTo>
                          <a:lnTo>
                            <a:pt x="58" y="2"/>
                          </a:lnTo>
                          <a:lnTo>
                            <a:pt x="59" y="4"/>
                          </a:lnTo>
                          <a:lnTo>
                            <a:pt x="58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70"/>
                          </a:lnTo>
                          <a:lnTo>
                            <a:pt x="3" y="73"/>
                          </a:lnTo>
                          <a:lnTo>
                            <a:pt x="3" y="66"/>
                          </a:lnTo>
                          <a:lnTo>
                            <a:pt x="7" y="70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37" y="7"/>
                          </a:lnTo>
                          <a:lnTo>
                            <a:pt x="49" y="7"/>
                          </a:lnTo>
                          <a:lnTo>
                            <a:pt x="54" y="7"/>
                          </a:lnTo>
                          <a:lnTo>
                            <a:pt x="56" y="7"/>
                          </a:lnTo>
                          <a:lnTo>
                            <a:pt x="58" y="9"/>
                          </a:lnTo>
                          <a:lnTo>
                            <a:pt x="56" y="9"/>
                          </a:lnTo>
                          <a:lnTo>
                            <a:pt x="58" y="9"/>
                          </a:lnTo>
                          <a:lnTo>
                            <a:pt x="59" y="10"/>
                          </a:lnTo>
                          <a:lnTo>
                            <a:pt x="61" y="9"/>
                          </a:lnTo>
                          <a:lnTo>
                            <a:pt x="61" y="10"/>
                          </a:lnTo>
                          <a:lnTo>
                            <a:pt x="63" y="10"/>
                          </a:lnTo>
                          <a:lnTo>
                            <a:pt x="61" y="12"/>
                          </a:lnTo>
                          <a:lnTo>
                            <a:pt x="64" y="14"/>
                          </a:lnTo>
                          <a:lnTo>
                            <a:pt x="63" y="14"/>
                          </a:lnTo>
                          <a:lnTo>
                            <a:pt x="64" y="14"/>
                          </a:lnTo>
                          <a:lnTo>
                            <a:pt x="63" y="12"/>
                          </a:lnTo>
                          <a:lnTo>
                            <a:pt x="64" y="16"/>
                          </a:lnTo>
                          <a:lnTo>
                            <a:pt x="66" y="16"/>
                          </a:lnTo>
                          <a:lnTo>
                            <a:pt x="64" y="21"/>
                          </a:lnTo>
                          <a:lnTo>
                            <a:pt x="68" y="22"/>
                          </a:lnTo>
                          <a:lnTo>
                            <a:pt x="69" y="17"/>
                          </a:lnTo>
                          <a:lnTo>
                            <a:pt x="66" y="19"/>
                          </a:lnTo>
                          <a:lnTo>
                            <a:pt x="66" y="24"/>
                          </a:lnTo>
                          <a:lnTo>
                            <a:pt x="64" y="24"/>
                          </a:lnTo>
                          <a:lnTo>
                            <a:pt x="63" y="29"/>
                          </a:lnTo>
                          <a:lnTo>
                            <a:pt x="66" y="26"/>
                          </a:lnTo>
                          <a:lnTo>
                            <a:pt x="63" y="26"/>
                          </a:lnTo>
                          <a:lnTo>
                            <a:pt x="61" y="27"/>
                          </a:lnTo>
                          <a:lnTo>
                            <a:pt x="59" y="29"/>
                          </a:lnTo>
                          <a:lnTo>
                            <a:pt x="59" y="31"/>
                          </a:lnTo>
                          <a:lnTo>
                            <a:pt x="54" y="31"/>
                          </a:lnTo>
                          <a:lnTo>
                            <a:pt x="52" y="34"/>
                          </a:lnTo>
                          <a:lnTo>
                            <a:pt x="56" y="31"/>
                          </a:lnTo>
                          <a:lnTo>
                            <a:pt x="54" y="31"/>
                          </a:lnTo>
                          <a:lnTo>
                            <a:pt x="54" y="33"/>
                          </a:lnTo>
                          <a:lnTo>
                            <a:pt x="52" y="33"/>
                          </a:lnTo>
                          <a:lnTo>
                            <a:pt x="52" y="34"/>
                          </a:lnTo>
                          <a:lnTo>
                            <a:pt x="52" y="36"/>
                          </a:lnTo>
                          <a:lnTo>
                            <a:pt x="54" y="36"/>
                          </a:lnTo>
                          <a:lnTo>
                            <a:pt x="54" y="38"/>
                          </a:lnTo>
                          <a:lnTo>
                            <a:pt x="56" y="38"/>
                          </a:lnTo>
                          <a:lnTo>
                            <a:pt x="59" y="38"/>
                          </a:lnTo>
                          <a:lnTo>
                            <a:pt x="61" y="39"/>
                          </a:lnTo>
                          <a:lnTo>
                            <a:pt x="63" y="38"/>
                          </a:lnTo>
                          <a:lnTo>
                            <a:pt x="63" y="39"/>
                          </a:lnTo>
                          <a:lnTo>
                            <a:pt x="64" y="39"/>
                          </a:lnTo>
                          <a:lnTo>
                            <a:pt x="64" y="41"/>
                          </a:lnTo>
                          <a:lnTo>
                            <a:pt x="66" y="43"/>
                          </a:lnTo>
                          <a:lnTo>
                            <a:pt x="68" y="43"/>
                          </a:lnTo>
                          <a:lnTo>
                            <a:pt x="68" y="44"/>
                          </a:lnTo>
                          <a:lnTo>
                            <a:pt x="69" y="44"/>
                          </a:lnTo>
                          <a:lnTo>
                            <a:pt x="69" y="43"/>
                          </a:lnTo>
                          <a:lnTo>
                            <a:pt x="69" y="44"/>
                          </a:lnTo>
                          <a:lnTo>
                            <a:pt x="71" y="44"/>
                          </a:lnTo>
                          <a:lnTo>
                            <a:pt x="69" y="51"/>
                          </a:lnTo>
                          <a:lnTo>
                            <a:pt x="73" y="53"/>
                          </a:lnTo>
                          <a:lnTo>
                            <a:pt x="74" y="48"/>
                          </a:lnTo>
                          <a:lnTo>
                            <a:pt x="71" y="49"/>
                          </a:lnTo>
                          <a:lnTo>
                            <a:pt x="71" y="55"/>
                          </a:lnTo>
                          <a:lnTo>
                            <a:pt x="69" y="55"/>
                          </a:lnTo>
                          <a:lnTo>
                            <a:pt x="68" y="56"/>
                          </a:lnTo>
                          <a:lnTo>
                            <a:pt x="66" y="58"/>
                          </a:lnTo>
                          <a:lnTo>
                            <a:pt x="66" y="61"/>
                          </a:lnTo>
                          <a:lnTo>
                            <a:pt x="68" y="60"/>
                          </a:lnTo>
                          <a:lnTo>
                            <a:pt x="66" y="60"/>
                          </a:lnTo>
                          <a:lnTo>
                            <a:pt x="69" y="58"/>
                          </a:lnTo>
                          <a:lnTo>
                            <a:pt x="66" y="60"/>
                          </a:lnTo>
                          <a:lnTo>
                            <a:pt x="66" y="61"/>
                          </a:lnTo>
                          <a:lnTo>
                            <a:pt x="64" y="60"/>
                          </a:lnTo>
                          <a:lnTo>
                            <a:pt x="63" y="61"/>
                          </a:lnTo>
                          <a:lnTo>
                            <a:pt x="61" y="63"/>
                          </a:lnTo>
                          <a:lnTo>
                            <a:pt x="61" y="65"/>
                          </a:lnTo>
                          <a:lnTo>
                            <a:pt x="58" y="65"/>
                          </a:lnTo>
                          <a:lnTo>
                            <a:pt x="56" y="68"/>
                          </a:lnTo>
                          <a:lnTo>
                            <a:pt x="58" y="65"/>
                          </a:lnTo>
                          <a:lnTo>
                            <a:pt x="59" y="65"/>
                          </a:lnTo>
                          <a:lnTo>
                            <a:pt x="46" y="66"/>
                          </a:lnTo>
                          <a:lnTo>
                            <a:pt x="44" y="70"/>
                          </a:lnTo>
                          <a:lnTo>
                            <a:pt x="47" y="66"/>
                          </a:lnTo>
                          <a:lnTo>
                            <a:pt x="32" y="66"/>
                          </a:lnTo>
                          <a:lnTo>
                            <a:pt x="3" y="66"/>
                          </a:lnTo>
                          <a:lnTo>
                            <a:pt x="3" y="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0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5354638" y="3217863"/>
                      <a:ext cx="74613" cy="46038"/>
                    </a:xfrm>
                    <a:custGeom>
                      <a:avLst/>
                      <a:gdLst>
                        <a:gd name="T0" fmla="*/ 2147483646 w 47"/>
                        <a:gd name="T1" fmla="*/ 2147483646 h 29"/>
                        <a:gd name="T2" fmla="*/ 2147483646 w 47"/>
                        <a:gd name="T3" fmla="*/ 2147483646 h 29"/>
                        <a:gd name="T4" fmla="*/ 2147483646 w 47"/>
                        <a:gd name="T5" fmla="*/ 2147483646 h 29"/>
                        <a:gd name="T6" fmla="*/ 2147483646 w 47"/>
                        <a:gd name="T7" fmla="*/ 2147483646 h 29"/>
                        <a:gd name="T8" fmla="*/ 2147483646 w 47"/>
                        <a:gd name="T9" fmla="*/ 2147483646 h 29"/>
                        <a:gd name="T10" fmla="*/ 2147483646 w 47"/>
                        <a:gd name="T11" fmla="*/ 2147483646 h 29"/>
                        <a:gd name="T12" fmla="*/ 2147483646 w 47"/>
                        <a:gd name="T13" fmla="*/ 2147483646 h 29"/>
                        <a:gd name="T14" fmla="*/ 2147483646 w 47"/>
                        <a:gd name="T15" fmla="*/ 2147483646 h 29"/>
                        <a:gd name="T16" fmla="*/ 2147483646 w 47"/>
                        <a:gd name="T17" fmla="*/ 2147483646 h 29"/>
                        <a:gd name="T18" fmla="*/ 2147483646 w 47"/>
                        <a:gd name="T19" fmla="*/ 2147483646 h 29"/>
                        <a:gd name="T20" fmla="*/ 2147483646 w 47"/>
                        <a:gd name="T21" fmla="*/ 2147483646 h 29"/>
                        <a:gd name="T22" fmla="*/ 2147483646 w 47"/>
                        <a:gd name="T23" fmla="*/ 2147483646 h 29"/>
                        <a:gd name="T24" fmla="*/ 2147483646 w 47"/>
                        <a:gd name="T25" fmla="*/ 2147483646 h 29"/>
                        <a:gd name="T26" fmla="*/ 2147483646 w 47"/>
                        <a:gd name="T27" fmla="*/ 2147483646 h 29"/>
                        <a:gd name="T28" fmla="*/ 2147483646 w 47"/>
                        <a:gd name="T29" fmla="*/ 2147483646 h 29"/>
                        <a:gd name="T30" fmla="*/ 2147483646 w 47"/>
                        <a:gd name="T31" fmla="*/ 2147483646 h 29"/>
                        <a:gd name="T32" fmla="*/ 2147483646 w 47"/>
                        <a:gd name="T33" fmla="*/ 2147483646 h 29"/>
                        <a:gd name="T34" fmla="*/ 2147483646 w 47"/>
                        <a:gd name="T35" fmla="*/ 2147483646 h 29"/>
                        <a:gd name="T36" fmla="*/ 2147483646 w 47"/>
                        <a:gd name="T37" fmla="*/ 2147483646 h 29"/>
                        <a:gd name="T38" fmla="*/ 2147483646 w 47"/>
                        <a:gd name="T39" fmla="*/ 2147483646 h 29"/>
                        <a:gd name="T40" fmla="*/ 2147483646 w 47"/>
                        <a:gd name="T41" fmla="*/ 2147483646 h 29"/>
                        <a:gd name="T42" fmla="*/ 2147483646 w 47"/>
                        <a:gd name="T43" fmla="*/ 2147483646 h 29"/>
                        <a:gd name="T44" fmla="*/ 2147483646 w 47"/>
                        <a:gd name="T45" fmla="*/ 2147483646 h 29"/>
                        <a:gd name="T46" fmla="*/ 2147483646 w 47"/>
                        <a:gd name="T47" fmla="*/ 2147483646 h 29"/>
                        <a:gd name="T48" fmla="*/ 2147483646 w 47"/>
                        <a:gd name="T49" fmla="*/ 2147483646 h 29"/>
                        <a:gd name="T50" fmla="*/ 2147483646 w 47"/>
                        <a:gd name="T51" fmla="*/ 2147483646 h 29"/>
                        <a:gd name="T52" fmla="*/ 2147483646 w 47"/>
                        <a:gd name="T53" fmla="*/ 0 h 29"/>
                        <a:gd name="T54" fmla="*/ 2147483646 w 47"/>
                        <a:gd name="T55" fmla="*/ 0 h 29"/>
                        <a:gd name="T56" fmla="*/ 2147483646 w 47"/>
                        <a:gd name="T57" fmla="*/ 0 h 29"/>
                        <a:gd name="T58" fmla="*/ 2147483646 w 47"/>
                        <a:gd name="T59" fmla="*/ 2147483646 h 29"/>
                        <a:gd name="T60" fmla="*/ 0 w 47"/>
                        <a:gd name="T61" fmla="*/ 2147483646 h 29"/>
                        <a:gd name="T62" fmla="*/ 0 w 47"/>
                        <a:gd name="T63" fmla="*/ 2147483646 h 29"/>
                        <a:gd name="T64" fmla="*/ 0 w 47"/>
                        <a:gd name="T65" fmla="*/ 2147483646 h 29"/>
                        <a:gd name="T66" fmla="*/ 0 w 47"/>
                        <a:gd name="T67" fmla="*/ 2147483646 h 29"/>
                        <a:gd name="T68" fmla="*/ 2147483646 w 47"/>
                        <a:gd name="T69" fmla="*/ 2147483646 h 29"/>
                        <a:gd name="T70" fmla="*/ 2147483646 w 47"/>
                        <a:gd name="T71" fmla="*/ 2147483646 h 29"/>
                        <a:gd name="T72" fmla="*/ 2147483646 w 47"/>
                        <a:gd name="T73" fmla="*/ 2147483646 h 29"/>
                        <a:gd name="T74" fmla="*/ 2147483646 w 47"/>
                        <a:gd name="T75" fmla="*/ 2147483646 h 29"/>
                        <a:gd name="T76" fmla="*/ 2147483646 w 47"/>
                        <a:gd name="T77" fmla="*/ 2147483646 h 29"/>
                        <a:gd name="T78" fmla="*/ 2147483646 w 47"/>
                        <a:gd name="T79" fmla="*/ 2147483646 h 29"/>
                        <a:gd name="T80" fmla="*/ 2147483646 w 47"/>
                        <a:gd name="T81" fmla="*/ 2147483646 h 29"/>
                        <a:gd name="T82" fmla="*/ 2147483646 w 47"/>
                        <a:gd name="T83" fmla="*/ 2147483646 h 29"/>
                        <a:gd name="T84" fmla="*/ 2147483646 w 47"/>
                        <a:gd name="T85" fmla="*/ 2147483646 h 29"/>
                        <a:gd name="T86" fmla="*/ 2147483646 w 47"/>
                        <a:gd name="T87" fmla="*/ 2147483646 h 29"/>
                        <a:gd name="T88" fmla="*/ 2147483646 w 47"/>
                        <a:gd name="T89" fmla="*/ 2147483646 h 29"/>
                        <a:gd name="T90" fmla="*/ 2147483646 w 47"/>
                        <a:gd name="T91" fmla="*/ 2147483646 h 29"/>
                        <a:gd name="T92" fmla="*/ 2147483646 w 47"/>
                        <a:gd name="T93" fmla="*/ 2147483646 h 29"/>
                        <a:gd name="T94" fmla="*/ 2147483646 w 47"/>
                        <a:gd name="T95" fmla="*/ 2147483646 h 29"/>
                        <a:gd name="T96" fmla="*/ 2147483646 w 47"/>
                        <a:gd name="T97" fmla="*/ 2147483646 h 29"/>
                        <a:gd name="T98" fmla="*/ 2147483646 w 47"/>
                        <a:gd name="T99" fmla="*/ 2147483646 h 29"/>
                        <a:gd name="T100" fmla="*/ 2147483646 w 47"/>
                        <a:gd name="T101" fmla="*/ 2147483646 h 29"/>
                        <a:gd name="T102" fmla="*/ 2147483646 w 47"/>
                        <a:gd name="T103" fmla="*/ 2147483646 h 29"/>
                        <a:gd name="T104" fmla="*/ 2147483646 w 47"/>
                        <a:gd name="T105" fmla="*/ 2147483646 h 29"/>
                        <a:gd name="T106" fmla="*/ 2147483646 w 47"/>
                        <a:gd name="T107" fmla="*/ 2147483646 h 29"/>
                        <a:gd name="T108" fmla="*/ 2147483646 w 47"/>
                        <a:gd name="T109" fmla="*/ 2147483646 h 29"/>
                        <a:gd name="T110" fmla="*/ 2147483646 w 47"/>
                        <a:gd name="T111" fmla="*/ 2147483646 h 29"/>
                        <a:gd name="T112" fmla="*/ 2147483646 w 47"/>
                        <a:gd name="T113" fmla="*/ 2147483646 h 29"/>
                        <a:gd name="T114" fmla="*/ 2147483646 w 47"/>
                        <a:gd name="T115" fmla="*/ 0 h 29"/>
                        <a:gd name="T116" fmla="*/ 2147483646 w 47"/>
                        <a:gd name="T117" fmla="*/ 0 h 29"/>
                        <a:gd name="T118" fmla="*/ 2147483646 w 47"/>
                        <a:gd name="T119" fmla="*/ 2147483646 h 29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0" t="0" r="r" b="b"/>
                      <a:pathLst>
                        <a:path w="47" h="29">
                          <a:moveTo>
                            <a:pt x="23" y="7"/>
                          </a:moveTo>
                          <a:lnTo>
                            <a:pt x="39" y="7"/>
                          </a:lnTo>
                          <a:lnTo>
                            <a:pt x="40" y="9"/>
                          </a:lnTo>
                          <a:lnTo>
                            <a:pt x="40" y="7"/>
                          </a:lnTo>
                          <a:lnTo>
                            <a:pt x="40" y="9"/>
                          </a:lnTo>
                          <a:lnTo>
                            <a:pt x="42" y="9"/>
                          </a:lnTo>
                          <a:lnTo>
                            <a:pt x="40" y="14"/>
                          </a:lnTo>
                          <a:lnTo>
                            <a:pt x="44" y="15"/>
                          </a:lnTo>
                          <a:lnTo>
                            <a:pt x="46" y="10"/>
                          </a:lnTo>
                          <a:lnTo>
                            <a:pt x="42" y="12"/>
                          </a:lnTo>
                          <a:lnTo>
                            <a:pt x="42" y="17"/>
                          </a:lnTo>
                          <a:lnTo>
                            <a:pt x="40" y="17"/>
                          </a:lnTo>
                          <a:lnTo>
                            <a:pt x="40" y="19"/>
                          </a:lnTo>
                          <a:lnTo>
                            <a:pt x="39" y="19"/>
                          </a:lnTo>
                          <a:lnTo>
                            <a:pt x="37" y="22"/>
                          </a:lnTo>
                          <a:lnTo>
                            <a:pt x="40" y="19"/>
                          </a:lnTo>
                          <a:lnTo>
                            <a:pt x="34" y="19"/>
                          </a:lnTo>
                          <a:lnTo>
                            <a:pt x="32" y="20"/>
                          </a:lnTo>
                          <a:lnTo>
                            <a:pt x="20" y="22"/>
                          </a:lnTo>
                          <a:lnTo>
                            <a:pt x="18" y="26"/>
                          </a:lnTo>
                          <a:lnTo>
                            <a:pt x="22" y="22"/>
                          </a:lnTo>
                          <a:lnTo>
                            <a:pt x="3" y="22"/>
                          </a:lnTo>
                          <a:lnTo>
                            <a:pt x="7" y="26"/>
                          </a:lnTo>
                          <a:lnTo>
                            <a:pt x="7" y="3"/>
                          </a:lnTo>
                          <a:lnTo>
                            <a:pt x="3" y="7"/>
                          </a:lnTo>
                          <a:lnTo>
                            <a:pt x="23" y="7"/>
                          </a:lnTo>
                          <a:lnTo>
                            <a:pt x="23" y="0"/>
                          </a:lnTo>
                          <a:lnTo>
                            <a:pt x="3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3"/>
                          </a:lnTo>
                          <a:lnTo>
                            <a:pt x="0" y="26"/>
                          </a:lnTo>
                          <a:lnTo>
                            <a:pt x="0" y="27"/>
                          </a:lnTo>
                          <a:lnTo>
                            <a:pt x="1" y="27"/>
                          </a:lnTo>
                          <a:lnTo>
                            <a:pt x="1" y="29"/>
                          </a:lnTo>
                          <a:lnTo>
                            <a:pt x="3" y="29"/>
                          </a:lnTo>
                          <a:lnTo>
                            <a:pt x="22" y="29"/>
                          </a:lnTo>
                          <a:lnTo>
                            <a:pt x="25" y="26"/>
                          </a:lnTo>
                          <a:lnTo>
                            <a:pt x="23" y="26"/>
                          </a:lnTo>
                          <a:lnTo>
                            <a:pt x="35" y="27"/>
                          </a:lnTo>
                          <a:lnTo>
                            <a:pt x="37" y="26"/>
                          </a:lnTo>
                          <a:lnTo>
                            <a:pt x="40" y="26"/>
                          </a:lnTo>
                          <a:lnTo>
                            <a:pt x="44" y="22"/>
                          </a:lnTo>
                          <a:lnTo>
                            <a:pt x="42" y="22"/>
                          </a:lnTo>
                          <a:lnTo>
                            <a:pt x="44" y="22"/>
                          </a:lnTo>
                          <a:lnTo>
                            <a:pt x="44" y="20"/>
                          </a:lnTo>
                          <a:lnTo>
                            <a:pt x="46" y="20"/>
                          </a:lnTo>
                          <a:lnTo>
                            <a:pt x="46" y="15"/>
                          </a:lnTo>
                          <a:lnTo>
                            <a:pt x="46" y="17"/>
                          </a:lnTo>
                          <a:lnTo>
                            <a:pt x="47" y="12"/>
                          </a:lnTo>
                          <a:lnTo>
                            <a:pt x="47" y="10"/>
                          </a:lnTo>
                          <a:lnTo>
                            <a:pt x="46" y="5"/>
                          </a:lnTo>
                          <a:lnTo>
                            <a:pt x="44" y="5"/>
                          </a:lnTo>
                          <a:lnTo>
                            <a:pt x="44" y="3"/>
                          </a:lnTo>
                          <a:lnTo>
                            <a:pt x="40" y="2"/>
                          </a:lnTo>
                          <a:lnTo>
                            <a:pt x="42" y="3"/>
                          </a:lnTo>
                          <a:lnTo>
                            <a:pt x="40" y="0"/>
                          </a:lnTo>
                          <a:lnTo>
                            <a:pt x="23" y="0"/>
                          </a:lnTo>
                          <a:lnTo>
                            <a:pt x="23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1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5354638" y="3263900"/>
                      <a:ext cx="82550" cy="47625"/>
                    </a:xfrm>
                    <a:custGeom>
                      <a:avLst/>
                      <a:gdLst>
                        <a:gd name="T0" fmla="*/ 2147483646 w 52"/>
                        <a:gd name="T1" fmla="*/ 2147483646 h 30"/>
                        <a:gd name="T2" fmla="*/ 2147483646 w 52"/>
                        <a:gd name="T3" fmla="*/ 2147483646 h 30"/>
                        <a:gd name="T4" fmla="*/ 2147483646 w 52"/>
                        <a:gd name="T5" fmla="*/ 2147483646 h 30"/>
                        <a:gd name="T6" fmla="*/ 2147483646 w 52"/>
                        <a:gd name="T7" fmla="*/ 2147483646 h 30"/>
                        <a:gd name="T8" fmla="*/ 2147483646 w 52"/>
                        <a:gd name="T9" fmla="*/ 2147483646 h 30"/>
                        <a:gd name="T10" fmla="*/ 2147483646 w 52"/>
                        <a:gd name="T11" fmla="*/ 2147483646 h 30"/>
                        <a:gd name="T12" fmla="*/ 2147483646 w 52"/>
                        <a:gd name="T13" fmla="*/ 2147483646 h 30"/>
                        <a:gd name="T14" fmla="*/ 2147483646 w 52"/>
                        <a:gd name="T15" fmla="*/ 2147483646 h 30"/>
                        <a:gd name="T16" fmla="*/ 2147483646 w 52"/>
                        <a:gd name="T17" fmla="*/ 2147483646 h 30"/>
                        <a:gd name="T18" fmla="*/ 2147483646 w 52"/>
                        <a:gd name="T19" fmla="*/ 2147483646 h 30"/>
                        <a:gd name="T20" fmla="*/ 2147483646 w 52"/>
                        <a:gd name="T21" fmla="*/ 2147483646 h 30"/>
                        <a:gd name="T22" fmla="*/ 2147483646 w 52"/>
                        <a:gd name="T23" fmla="*/ 2147483646 h 30"/>
                        <a:gd name="T24" fmla="*/ 2147483646 w 52"/>
                        <a:gd name="T25" fmla="*/ 2147483646 h 30"/>
                        <a:gd name="T26" fmla="*/ 2147483646 w 52"/>
                        <a:gd name="T27" fmla="*/ 2147483646 h 30"/>
                        <a:gd name="T28" fmla="*/ 2147483646 w 52"/>
                        <a:gd name="T29" fmla="*/ 2147483646 h 30"/>
                        <a:gd name="T30" fmla="*/ 2147483646 w 52"/>
                        <a:gd name="T31" fmla="*/ 2147483646 h 30"/>
                        <a:gd name="T32" fmla="*/ 2147483646 w 52"/>
                        <a:gd name="T33" fmla="*/ 2147483646 h 30"/>
                        <a:gd name="T34" fmla="*/ 2147483646 w 52"/>
                        <a:gd name="T35" fmla="*/ 2147483646 h 30"/>
                        <a:gd name="T36" fmla="*/ 2147483646 w 52"/>
                        <a:gd name="T37" fmla="*/ 2147483646 h 30"/>
                        <a:gd name="T38" fmla="*/ 2147483646 w 52"/>
                        <a:gd name="T39" fmla="*/ 2147483646 h 30"/>
                        <a:gd name="T40" fmla="*/ 2147483646 w 52"/>
                        <a:gd name="T41" fmla="*/ 2147483646 h 30"/>
                        <a:gd name="T42" fmla="*/ 2147483646 w 52"/>
                        <a:gd name="T43" fmla="*/ 2147483646 h 30"/>
                        <a:gd name="T44" fmla="*/ 2147483646 w 52"/>
                        <a:gd name="T45" fmla="*/ 2147483646 h 30"/>
                        <a:gd name="T46" fmla="*/ 2147483646 w 52"/>
                        <a:gd name="T47" fmla="*/ 2147483646 h 30"/>
                        <a:gd name="T48" fmla="*/ 2147483646 w 52"/>
                        <a:gd name="T49" fmla="*/ 2147483646 h 30"/>
                        <a:gd name="T50" fmla="*/ 2147483646 w 52"/>
                        <a:gd name="T51" fmla="*/ 2147483646 h 30"/>
                        <a:gd name="T52" fmla="*/ 2147483646 w 52"/>
                        <a:gd name="T53" fmla="*/ 2147483646 h 30"/>
                        <a:gd name="T54" fmla="*/ 2147483646 w 52"/>
                        <a:gd name="T55" fmla="*/ 2147483646 h 30"/>
                        <a:gd name="T56" fmla="*/ 2147483646 w 52"/>
                        <a:gd name="T57" fmla="*/ 0 h 30"/>
                        <a:gd name="T58" fmla="*/ 2147483646 w 52"/>
                        <a:gd name="T59" fmla="*/ 2147483646 h 30"/>
                        <a:gd name="T60" fmla="*/ 0 w 52"/>
                        <a:gd name="T61" fmla="*/ 2147483646 h 30"/>
                        <a:gd name="T62" fmla="*/ 2147483646 w 52"/>
                        <a:gd name="T63" fmla="*/ 2147483646 h 30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</a:gdLst>
                      <a:ahLst/>
                      <a:cxnLst>
                        <a:cxn ang="T64">
                          <a:pos x="T0" y="T1"/>
                        </a:cxn>
                        <a:cxn ang="T65">
                          <a:pos x="T2" y="T3"/>
                        </a:cxn>
                        <a:cxn ang="T66">
                          <a:pos x="T4" y="T5"/>
                        </a:cxn>
                        <a:cxn ang="T67">
                          <a:pos x="T6" y="T7"/>
                        </a:cxn>
                        <a:cxn ang="T68">
                          <a:pos x="T8" y="T9"/>
                        </a:cxn>
                        <a:cxn ang="T69">
                          <a:pos x="T10" y="T11"/>
                        </a:cxn>
                        <a:cxn ang="T70">
                          <a:pos x="T12" y="T13"/>
                        </a:cxn>
                        <a:cxn ang="T71">
                          <a:pos x="T14" y="T15"/>
                        </a:cxn>
                        <a:cxn ang="T72">
                          <a:pos x="T16" y="T17"/>
                        </a:cxn>
                        <a:cxn ang="T73">
                          <a:pos x="T18" y="T19"/>
                        </a:cxn>
                        <a:cxn ang="T74">
                          <a:pos x="T20" y="T21"/>
                        </a:cxn>
                        <a:cxn ang="T75">
                          <a:pos x="T22" y="T23"/>
                        </a:cxn>
                        <a:cxn ang="T76">
                          <a:pos x="T24" y="T25"/>
                        </a:cxn>
                        <a:cxn ang="T77">
                          <a:pos x="T26" y="T27"/>
                        </a:cxn>
                        <a:cxn ang="T78">
                          <a:pos x="T28" y="T29"/>
                        </a:cxn>
                        <a:cxn ang="T79">
                          <a:pos x="T30" y="T31"/>
                        </a:cxn>
                        <a:cxn ang="T80">
                          <a:pos x="T32" y="T33"/>
                        </a:cxn>
                        <a:cxn ang="T81">
                          <a:pos x="T34" y="T35"/>
                        </a:cxn>
                        <a:cxn ang="T82">
                          <a:pos x="T36" y="T37"/>
                        </a:cxn>
                        <a:cxn ang="T83">
                          <a:pos x="T38" y="T39"/>
                        </a:cxn>
                        <a:cxn ang="T84">
                          <a:pos x="T40" y="T41"/>
                        </a:cxn>
                        <a:cxn ang="T85">
                          <a:pos x="T42" y="T43"/>
                        </a:cxn>
                        <a:cxn ang="T86">
                          <a:pos x="T44" y="T45"/>
                        </a:cxn>
                        <a:cxn ang="T87">
                          <a:pos x="T46" y="T47"/>
                        </a:cxn>
                        <a:cxn ang="T88">
                          <a:pos x="T48" y="T49"/>
                        </a:cxn>
                        <a:cxn ang="T89">
                          <a:pos x="T50" y="T51"/>
                        </a:cxn>
                        <a:cxn ang="T90">
                          <a:pos x="T52" y="T53"/>
                        </a:cxn>
                        <a:cxn ang="T91">
                          <a:pos x="T54" y="T55"/>
                        </a:cxn>
                        <a:cxn ang="T92">
                          <a:pos x="T56" y="T57"/>
                        </a:cxn>
                        <a:cxn ang="T93">
                          <a:pos x="T58" y="T59"/>
                        </a:cxn>
                        <a:cxn ang="T94">
                          <a:pos x="T60" y="T61"/>
                        </a:cxn>
                        <a:cxn ang="T95">
                          <a:pos x="T62" y="T63"/>
                        </a:cxn>
                      </a:cxnLst>
                      <a:rect l="0" t="0" r="r" b="b"/>
                      <a:pathLst>
                        <a:path w="52" h="30">
                          <a:moveTo>
                            <a:pt x="7" y="27"/>
                          </a:moveTo>
                          <a:lnTo>
                            <a:pt x="7" y="3"/>
                          </a:lnTo>
                          <a:lnTo>
                            <a:pt x="3" y="7"/>
                          </a:lnTo>
                          <a:lnTo>
                            <a:pt x="29" y="7"/>
                          </a:lnTo>
                          <a:lnTo>
                            <a:pt x="40" y="5"/>
                          </a:lnTo>
                          <a:lnTo>
                            <a:pt x="40" y="7"/>
                          </a:lnTo>
                          <a:lnTo>
                            <a:pt x="42" y="8"/>
                          </a:lnTo>
                          <a:lnTo>
                            <a:pt x="44" y="8"/>
                          </a:lnTo>
                          <a:lnTo>
                            <a:pt x="44" y="10"/>
                          </a:lnTo>
                          <a:lnTo>
                            <a:pt x="46" y="10"/>
                          </a:lnTo>
                          <a:lnTo>
                            <a:pt x="46" y="8"/>
                          </a:lnTo>
                          <a:lnTo>
                            <a:pt x="46" y="10"/>
                          </a:lnTo>
                          <a:lnTo>
                            <a:pt x="47" y="10"/>
                          </a:lnTo>
                          <a:lnTo>
                            <a:pt x="46" y="15"/>
                          </a:lnTo>
                          <a:lnTo>
                            <a:pt x="49" y="17"/>
                          </a:lnTo>
                          <a:lnTo>
                            <a:pt x="51" y="12"/>
                          </a:lnTo>
                          <a:lnTo>
                            <a:pt x="47" y="13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6" y="20"/>
                          </a:lnTo>
                          <a:lnTo>
                            <a:pt x="44" y="20"/>
                          </a:lnTo>
                          <a:lnTo>
                            <a:pt x="42" y="24"/>
                          </a:lnTo>
                          <a:lnTo>
                            <a:pt x="46" y="20"/>
                          </a:lnTo>
                          <a:lnTo>
                            <a:pt x="39" y="20"/>
                          </a:lnTo>
                          <a:lnTo>
                            <a:pt x="37" y="22"/>
                          </a:lnTo>
                          <a:lnTo>
                            <a:pt x="25" y="24"/>
                          </a:lnTo>
                          <a:lnTo>
                            <a:pt x="23" y="27"/>
                          </a:lnTo>
                          <a:lnTo>
                            <a:pt x="27" y="24"/>
                          </a:lnTo>
                          <a:lnTo>
                            <a:pt x="3" y="24"/>
                          </a:lnTo>
                          <a:lnTo>
                            <a:pt x="7" y="27"/>
                          </a:lnTo>
                          <a:lnTo>
                            <a:pt x="0" y="27"/>
                          </a:lnTo>
                          <a:lnTo>
                            <a:pt x="3" y="30"/>
                          </a:lnTo>
                          <a:lnTo>
                            <a:pt x="27" y="30"/>
                          </a:lnTo>
                          <a:lnTo>
                            <a:pt x="30" y="27"/>
                          </a:lnTo>
                          <a:lnTo>
                            <a:pt x="29" y="27"/>
                          </a:lnTo>
                          <a:lnTo>
                            <a:pt x="40" y="29"/>
                          </a:lnTo>
                          <a:lnTo>
                            <a:pt x="42" y="27"/>
                          </a:lnTo>
                          <a:lnTo>
                            <a:pt x="46" y="27"/>
                          </a:lnTo>
                          <a:lnTo>
                            <a:pt x="49" y="24"/>
                          </a:lnTo>
                          <a:lnTo>
                            <a:pt x="47" y="24"/>
                          </a:lnTo>
                          <a:lnTo>
                            <a:pt x="49" y="24"/>
                          </a:lnTo>
                          <a:lnTo>
                            <a:pt x="49" y="22"/>
                          </a:lnTo>
                          <a:lnTo>
                            <a:pt x="51" y="22"/>
                          </a:lnTo>
                          <a:lnTo>
                            <a:pt x="51" y="17"/>
                          </a:lnTo>
                          <a:lnTo>
                            <a:pt x="51" y="19"/>
                          </a:lnTo>
                          <a:lnTo>
                            <a:pt x="52" y="13"/>
                          </a:lnTo>
                          <a:lnTo>
                            <a:pt x="52" y="12"/>
                          </a:lnTo>
                          <a:lnTo>
                            <a:pt x="51" y="7"/>
                          </a:lnTo>
                          <a:lnTo>
                            <a:pt x="49" y="7"/>
                          </a:lnTo>
                          <a:lnTo>
                            <a:pt x="49" y="5"/>
                          </a:lnTo>
                          <a:lnTo>
                            <a:pt x="46" y="3"/>
                          </a:lnTo>
                          <a:lnTo>
                            <a:pt x="47" y="3"/>
                          </a:lnTo>
                          <a:lnTo>
                            <a:pt x="47" y="5"/>
                          </a:lnTo>
                          <a:lnTo>
                            <a:pt x="46" y="2"/>
                          </a:lnTo>
                          <a:lnTo>
                            <a:pt x="44" y="3"/>
                          </a:lnTo>
                          <a:lnTo>
                            <a:pt x="44" y="2"/>
                          </a:lnTo>
                          <a:lnTo>
                            <a:pt x="29" y="0"/>
                          </a:lnTo>
                          <a:lnTo>
                            <a:pt x="3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3"/>
                          </a:lnTo>
                          <a:lnTo>
                            <a:pt x="0" y="27"/>
                          </a:lnTo>
                          <a:lnTo>
                            <a:pt x="7" y="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2" name="Freeform 10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72113" y="3240088"/>
                      <a:ext cx="103188" cy="80963"/>
                    </a:xfrm>
                    <a:custGeom>
                      <a:avLst/>
                      <a:gdLst>
                        <a:gd name="T0" fmla="*/ 2147483646 w 65"/>
                        <a:gd name="T1" fmla="*/ 2147483646 h 51"/>
                        <a:gd name="T2" fmla="*/ 2147483646 w 65"/>
                        <a:gd name="T3" fmla="*/ 2147483646 h 51"/>
                        <a:gd name="T4" fmla="*/ 2147483646 w 65"/>
                        <a:gd name="T5" fmla="*/ 2147483646 h 51"/>
                        <a:gd name="T6" fmla="*/ 2147483646 w 65"/>
                        <a:gd name="T7" fmla="*/ 2147483646 h 51"/>
                        <a:gd name="T8" fmla="*/ 2147483646 w 65"/>
                        <a:gd name="T9" fmla="*/ 2147483646 h 51"/>
                        <a:gd name="T10" fmla="*/ 2147483646 w 65"/>
                        <a:gd name="T11" fmla="*/ 2147483646 h 51"/>
                        <a:gd name="T12" fmla="*/ 2147483646 w 65"/>
                        <a:gd name="T13" fmla="*/ 2147483646 h 51"/>
                        <a:gd name="T14" fmla="*/ 2147483646 w 65"/>
                        <a:gd name="T15" fmla="*/ 2147483646 h 51"/>
                        <a:gd name="T16" fmla="*/ 2147483646 w 65"/>
                        <a:gd name="T17" fmla="*/ 2147483646 h 51"/>
                        <a:gd name="T18" fmla="*/ 2147483646 w 65"/>
                        <a:gd name="T19" fmla="*/ 2147483646 h 51"/>
                        <a:gd name="T20" fmla="*/ 2147483646 w 65"/>
                        <a:gd name="T21" fmla="*/ 2147483646 h 51"/>
                        <a:gd name="T22" fmla="*/ 2147483646 w 65"/>
                        <a:gd name="T23" fmla="*/ 2147483646 h 51"/>
                        <a:gd name="T24" fmla="*/ 2147483646 w 65"/>
                        <a:gd name="T25" fmla="*/ 0 h 51"/>
                        <a:gd name="T26" fmla="*/ 2147483646 w 65"/>
                        <a:gd name="T27" fmla="*/ 0 h 51"/>
                        <a:gd name="T28" fmla="*/ 2147483646 w 65"/>
                        <a:gd name="T29" fmla="*/ 2147483646 h 51"/>
                        <a:gd name="T30" fmla="*/ 2147483646 w 65"/>
                        <a:gd name="T31" fmla="*/ 2147483646 h 51"/>
                        <a:gd name="T32" fmla="*/ 2147483646 w 65"/>
                        <a:gd name="T33" fmla="*/ 2147483646 h 51"/>
                        <a:gd name="T34" fmla="*/ 2147483646 w 65"/>
                        <a:gd name="T35" fmla="*/ 2147483646 h 51"/>
                        <a:gd name="T36" fmla="*/ 2147483646 w 65"/>
                        <a:gd name="T37" fmla="*/ 2147483646 h 51"/>
                        <a:gd name="T38" fmla="*/ 2147483646 w 65"/>
                        <a:gd name="T39" fmla="*/ 2147483646 h 51"/>
                        <a:gd name="T40" fmla="*/ 2147483646 w 65"/>
                        <a:gd name="T41" fmla="*/ 2147483646 h 51"/>
                        <a:gd name="T42" fmla="*/ 2147483646 w 65"/>
                        <a:gd name="T43" fmla="*/ 2147483646 h 51"/>
                        <a:gd name="T44" fmla="*/ 2147483646 w 65"/>
                        <a:gd name="T45" fmla="*/ 2147483646 h 51"/>
                        <a:gd name="T46" fmla="*/ 2147483646 w 65"/>
                        <a:gd name="T47" fmla="*/ 2147483646 h 51"/>
                        <a:gd name="T48" fmla="*/ 2147483646 w 65"/>
                        <a:gd name="T49" fmla="*/ 2147483646 h 51"/>
                        <a:gd name="T50" fmla="*/ 2147483646 w 65"/>
                        <a:gd name="T51" fmla="*/ 2147483646 h 51"/>
                        <a:gd name="T52" fmla="*/ 2147483646 w 65"/>
                        <a:gd name="T53" fmla="*/ 2147483646 h 51"/>
                        <a:gd name="T54" fmla="*/ 2147483646 w 65"/>
                        <a:gd name="T55" fmla="*/ 2147483646 h 51"/>
                        <a:gd name="T56" fmla="*/ 2147483646 w 65"/>
                        <a:gd name="T57" fmla="*/ 2147483646 h 51"/>
                        <a:gd name="T58" fmla="*/ 2147483646 w 65"/>
                        <a:gd name="T59" fmla="*/ 2147483646 h 51"/>
                        <a:gd name="T60" fmla="*/ 2147483646 w 65"/>
                        <a:gd name="T61" fmla="*/ 2147483646 h 51"/>
                        <a:gd name="T62" fmla="*/ 2147483646 w 65"/>
                        <a:gd name="T63" fmla="*/ 2147483646 h 51"/>
                        <a:gd name="T64" fmla="*/ 2147483646 w 65"/>
                        <a:gd name="T65" fmla="*/ 2147483646 h 51"/>
                        <a:gd name="T66" fmla="*/ 0 w 65"/>
                        <a:gd name="T67" fmla="*/ 2147483646 h 51"/>
                        <a:gd name="T68" fmla="*/ 2147483646 w 65"/>
                        <a:gd name="T69" fmla="*/ 2147483646 h 51"/>
                        <a:gd name="T70" fmla="*/ 2147483646 w 65"/>
                        <a:gd name="T71" fmla="*/ 2147483646 h 51"/>
                        <a:gd name="T72" fmla="*/ 2147483646 w 65"/>
                        <a:gd name="T73" fmla="*/ 2147483646 h 51"/>
                        <a:gd name="T74" fmla="*/ 2147483646 w 65"/>
                        <a:gd name="T75" fmla="*/ 2147483646 h 51"/>
                        <a:gd name="T76" fmla="*/ 2147483646 w 65"/>
                        <a:gd name="T77" fmla="*/ 2147483646 h 51"/>
                        <a:gd name="T78" fmla="*/ 2147483646 w 65"/>
                        <a:gd name="T79" fmla="*/ 2147483646 h 51"/>
                        <a:gd name="T80" fmla="*/ 2147483646 w 65"/>
                        <a:gd name="T81" fmla="*/ 2147483646 h 51"/>
                        <a:gd name="T82" fmla="*/ 2147483646 w 65"/>
                        <a:gd name="T83" fmla="*/ 2147483646 h 51"/>
                        <a:gd name="T84" fmla="*/ 2147483646 w 65"/>
                        <a:gd name="T85" fmla="*/ 2147483646 h 51"/>
                        <a:gd name="T86" fmla="*/ 2147483646 w 65"/>
                        <a:gd name="T87" fmla="*/ 2147483646 h 51"/>
                        <a:gd name="T88" fmla="*/ 2147483646 w 65"/>
                        <a:gd name="T89" fmla="*/ 2147483646 h 51"/>
                        <a:gd name="T90" fmla="*/ 2147483646 w 65"/>
                        <a:gd name="T91" fmla="*/ 2147483646 h 51"/>
                        <a:gd name="T92" fmla="*/ 2147483646 w 65"/>
                        <a:gd name="T93" fmla="*/ 2147483646 h 51"/>
                        <a:gd name="T94" fmla="*/ 2147483646 w 65"/>
                        <a:gd name="T95" fmla="*/ 2147483646 h 51"/>
                        <a:gd name="T96" fmla="*/ 2147483646 w 65"/>
                        <a:gd name="T97" fmla="*/ 2147483646 h 51"/>
                        <a:gd name="T98" fmla="*/ 2147483646 w 65"/>
                        <a:gd name="T99" fmla="*/ 2147483646 h 51"/>
                        <a:gd name="T100" fmla="*/ 2147483646 w 65"/>
                        <a:gd name="T101" fmla="*/ 2147483646 h 51"/>
                        <a:gd name="T102" fmla="*/ 2147483646 w 65"/>
                        <a:gd name="T103" fmla="*/ 2147483646 h 51"/>
                        <a:gd name="T104" fmla="*/ 2147483646 w 65"/>
                        <a:gd name="T105" fmla="*/ 2147483646 h 51"/>
                        <a:gd name="T106" fmla="*/ 2147483646 w 65"/>
                        <a:gd name="T107" fmla="*/ 2147483646 h 51"/>
                        <a:gd name="T108" fmla="*/ 2147483646 w 65"/>
                        <a:gd name="T109" fmla="*/ 2147483646 h 51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0" t="0" r="r" b="b"/>
                      <a:pathLst>
                        <a:path w="65" h="51">
                          <a:moveTo>
                            <a:pt x="48" y="42"/>
                          </a:moveTo>
                          <a:lnTo>
                            <a:pt x="49" y="47"/>
                          </a:lnTo>
                          <a:lnTo>
                            <a:pt x="58" y="49"/>
                          </a:lnTo>
                          <a:lnTo>
                            <a:pt x="61" y="49"/>
                          </a:lnTo>
                          <a:lnTo>
                            <a:pt x="65" y="49"/>
                          </a:lnTo>
                          <a:lnTo>
                            <a:pt x="65" y="44"/>
                          </a:lnTo>
                          <a:lnTo>
                            <a:pt x="61" y="44"/>
                          </a:lnTo>
                          <a:lnTo>
                            <a:pt x="58" y="42"/>
                          </a:lnTo>
                          <a:lnTo>
                            <a:pt x="58" y="40"/>
                          </a:lnTo>
                          <a:lnTo>
                            <a:pt x="58" y="15"/>
                          </a:lnTo>
                          <a:lnTo>
                            <a:pt x="56" y="8"/>
                          </a:lnTo>
                          <a:lnTo>
                            <a:pt x="51" y="3"/>
                          </a:lnTo>
                          <a:lnTo>
                            <a:pt x="43" y="0"/>
                          </a:lnTo>
                          <a:lnTo>
                            <a:pt x="33" y="0"/>
                          </a:lnTo>
                          <a:lnTo>
                            <a:pt x="21" y="1"/>
                          </a:lnTo>
                          <a:lnTo>
                            <a:pt x="12" y="3"/>
                          </a:lnTo>
                          <a:lnTo>
                            <a:pt x="5" y="8"/>
                          </a:lnTo>
                          <a:lnTo>
                            <a:pt x="4" y="17"/>
                          </a:lnTo>
                          <a:lnTo>
                            <a:pt x="14" y="17"/>
                          </a:lnTo>
                          <a:lnTo>
                            <a:pt x="16" y="12"/>
                          </a:lnTo>
                          <a:lnTo>
                            <a:pt x="19" y="8"/>
                          </a:lnTo>
                          <a:lnTo>
                            <a:pt x="24" y="6"/>
                          </a:lnTo>
                          <a:lnTo>
                            <a:pt x="33" y="6"/>
                          </a:lnTo>
                          <a:lnTo>
                            <a:pt x="44" y="8"/>
                          </a:lnTo>
                          <a:lnTo>
                            <a:pt x="48" y="15"/>
                          </a:lnTo>
                          <a:lnTo>
                            <a:pt x="44" y="18"/>
                          </a:lnTo>
                          <a:lnTo>
                            <a:pt x="41" y="20"/>
                          </a:lnTo>
                          <a:lnTo>
                            <a:pt x="36" y="20"/>
                          </a:lnTo>
                          <a:lnTo>
                            <a:pt x="33" y="20"/>
                          </a:lnTo>
                          <a:lnTo>
                            <a:pt x="26" y="20"/>
                          </a:lnTo>
                          <a:lnTo>
                            <a:pt x="22" y="22"/>
                          </a:lnTo>
                          <a:lnTo>
                            <a:pt x="12" y="23"/>
                          </a:lnTo>
                          <a:lnTo>
                            <a:pt x="4" y="28"/>
                          </a:lnTo>
                          <a:lnTo>
                            <a:pt x="0" y="35"/>
                          </a:lnTo>
                          <a:lnTo>
                            <a:pt x="2" y="42"/>
                          </a:lnTo>
                          <a:lnTo>
                            <a:pt x="7" y="45"/>
                          </a:lnTo>
                          <a:lnTo>
                            <a:pt x="14" y="49"/>
                          </a:lnTo>
                          <a:lnTo>
                            <a:pt x="24" y="51"/>
                          </a:lnTo>
                          <a:lnTo>
                            <a:pt x="31" y="51"/>
                          </a:lnTo>
                          <a:lnTo>
                            <a:pt x="38" y="49"/>
                          </a:lnTo>
                          <a:lnTo>
                            <a:pt x="48" y="42"/>
                          </a:lnTo>
                          <a:close/>
                          <a:moveTo>
                            <a:pt x="48" y="23"/>
                          </a:moveTo>
                          <a:lnTo>
                            <a:pt x="48" y="30"/>
                          </a:lnTo>
                          <a:lnTo>
                            <a:pt x="41" y="40"/>
                          </a:lnTo>
                          <a:lnTo>
                            <a:pt x="34" y="42"/>
                          </a:lnTo>
                          <a:lnTo>
                            <a:pt x="26" y="44"/>
                          </a:lnTo>
                          <a:lnTo>
                            <a:pt x="19" y="44"/>
                          </a:lnTo>
                          <a:lnTo>
                            <a:pt x="16" y="42"/>
                          </a:lnTo>
                          <a:lnTo>
                            <a:pt x="12" y="39"/>
                          </a:lnTo>
                          <a:lnTo>
                            <a:pt x="10" y="35"/>
                          </a:lnTo>
                          <a:lnTo>
                            <a:pt x="14" y="30"/>
                          </a:lnTo>
                          <a:lnTo>
                            <a:pt x="26" y="27"/>
                          </a:lnTo>
                          <a:lnTo>
                            <a:pt x="34" y="27"/>
                          </a:lnTo>
                          <a:lnTo>
                            <a:pt x="41" y="25"/>
                          </a:lnTo>
                          <a:lnTo>
                            <a:pt x="48" y="2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3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5467350" y="3233738"/>
                      <a:ext cx="112713" cy="88900"/>
                    </a:xfrm>
                    <a:custGeom>
                      <a:avLst/>
                      <a:gdLst>
                        <a:gd name="T0" fmla="*/ 2147483646 w 71"/>
                        <a:gd name="T1" fmla="*/ 2147483646 h 56"/>
                        <a:gd name="T2" fmla="*/ 2147483646 w 71"/>
                        <a:gd name="T3" fmla="*/ 2147483646 h 56"/>
                        <a:gd name="T4" fmla="*/ 2147483646 w 71"/>
                        <a:gd name="T5" fmla="*/ 2147483646 h 56"/>
                        <a:gd name="T6" fmla="*/ 2147483646 w 71"/>
                        <a:gd name="T7" fmla="*/ 2147483646 h 56"/>
                        <a:gd name="T8" fmla="*/ 2147483646 w 71"/>
                        <a:gd name="T9" fmla="*/ 2147483646 h 56"/>
                        <a:gd name="T10" fmla="*/ 2147483646 w 71"/>
                        <a:gd name="T11" fmla="*/ 2147483646 h 56"/>
                        <a:gd name="T12" fmla="*/ 2147483646 w 71"/>
                        <a:gd name="T13" fmla="*/ 2147483646 h 56"/>
                        <a:gd name="T14" fmla="*/ 2147483646 w 71"/>
                        <a:gd name="T15" fmla="*/ 2147483646 h 56"/>
                        <a:gd name="T16" fmla="*/ 2147483646 w 71"/>
                        <a:gd name="T17" fmla="*/ 2147483646 h 56"/>
                        <a:gd name="T18" fmla="*/ 2147483646 w 71"/>
                        <a:gd name="T19" fmla="*/ 2147483646 h 56"/>
                        <a:gd name="T20" fmla="*/ 2147483646 w 71"/>
                        <a:gd name="T21" fmla="*/ 2147483646 h 56"/>
                        <a:gd name="T22" fmla="*/ 2147483646 w 71"/>
                        <a:gd name="T23" fmla="*/ 2147483646 h 56"/>
                        <a:gd name="T24" fmla="*/ 2147483646 w 71"/>
                        <a:gd name="T25" fmla="*/ 2147483646 h 56"/>
                        <a:gd name="T26" fmla="*/ 2147483646 w 71"/>
                        <a:gd name="T27" fmla="*/ 2147483646 h 56"/>
                        <a:gd name="T28" fmla="*/ 2147483646 w 71"/>
                        <a:gd name="T29" fmla="*/ 2147483646 h 56"/>
                        <a:gd name="T30" fmla="*/ 2147483646 w 71"/>
                        <a:gd name="T31" fmla="*/ 2147483646 h 56"/>
                        <a:gd name="T32" fmla="*/ 2147483646 w 71"/>
                        <a:gd name="T33" fmla="*/ 2147483646 h 56"/>
                        <a:gd name="T34" fmla="*/ 2147483646 w 71"/>
                        <a:gd name="T35" fmla="*/ 2147483646 h 56"/>
                        <a:gd name="T36" fmla="*/ 2147483646 w 71"/>
                        <a:gd name="T37" fmla="*/ 2147483646 h 56"/>
                        <a:gd name="T38" fmla="*/ 2147483646 w 71"/>
                        <a:gd name="T39" fmla="*/ 2147483646 h 56"/>
                        <a:gd name="T40" fmla="*/ 2147483646 w 71"/>
                        <a:gd name="T41" fmla="*/ 2147483646 h 56"/>
                        <a:gd name="T42" fmla="*/ 2147483646 w 71"/>
                        <a:gd name="T43" fmla="*/ 2147483646 h 56"/>
                        <a:gd name="T44" fmla="*/ 2147483646 w 71"/>
                        <a:gd name="T45" fmla="*/ 2147483646 h 56"/>
                        <a:gd name="T46" fmla="*/ 2147483646 w 71"/>
                        <a:gd name="T47" fmla="*/ 2147483646 h 56"/>
                        <a:gd name="T48" fmla="*/ 2147483646 w 71"/>
                        <a:gd name="T49" fmla="*/ 2147483646 h 56"/>
                        <a:gd name="T50" fmla="*/ 2147483646 w 71"/>
                        <a:gd name="T51" fmla="*/ 2147483646 h 56"/>
                        <a:gd name="T52" fmla="*/ 2147483646 w 71"/>
                        <a:gd name="T53" fmla="*/ 2147483646 h 56"/>
                        <a:gd name="T54" fmla="*/ 2147483646 w 71"/>
                        <a:gd name="T55" fmla="*/ 2147483646 h 56"/>
                        <a:gd name="T56" fmla="*/ 2147483646 w 71"/>
                        <a:gd name="T57" fmla="*/ 2147483646 h 56"/>
                        <a:gd name="T58" fmla="*/ 2147483646 w 71"/>
                        <a:gd name="T59" fmla="*/ 2147483646 h 56"/>
                        <a:gd name="T60" fmla="*/ 2147483646 w 71"/>
                        <a:gd name="T61" fmla="*/ 2147483646 h 56"/>
                        <a:gd name="T62" fmla="*/ 2147483646 w 71"/>
                        <a:gd name="T63" fmla="*/ 2147483646 h 56"/>
                        <a:gd name="T64" fmla="*/ 2147483646 w 71"/>
                        <a:gd name="T65" fmla="*/ 2147483646 h 56"/>
                        <a:gd name="T66" fmla="*/ 2147483646 w 71"/>
                        <a:gd name="T67" fmla="*/ 2147483646 h 56"/>
                        <a:gd name="T68" fmla="*/ 2147483646 w 71"/>
                        <a:gd name="T69" fmla="*/ 2147483646 h 56"/>
                        <a:gd name="T70" fmla="*/ 2147483646 w 71"/>
                        <a:gd name="T71" fmla="*/ 2147483646 h 56"/>
                        <a:gd name="T72" fmla="*/ 2147483646 w 71"/>
                        <a:gd name="T73" fmla="*/ 2147483646 h 56"/>
                        <a:gd name="T74" fmla="*/ 2147483646 w 71"/>
                        <a:gd name="T75" fmla="*/ 2147483646 h 56"/>
                        <a:gd name="T76" fmla="*/ 2147483646 w 71"/>
                        <a:gd name="T77" fmla="*/ 2147483646 h 56"/>
                        <a:gd name="T78" fmla="*/ 2147483646 w 71"/>
                        <a:gd name="T79" fmla="*/ 2147483646 h 56"/>
                        <a:gd name="T80" fmla="*/ 2147483646 w 71"/>
                        <a:gd name="T81" fmla="*/ 2147483646 h 56"/>
                        <a:gd name="T82" fmla="*/ 2147483646 w 71"/>
                        <a:gd name="T83" fmla="*/ 2147483646 h 56"/>
                        <a:gd name="T84" fmla="*/ 2147483646 w 71"/>
                        <a:gd name="T85" fmla="*/ 2147483646 h 56"/>
                        <a:gd name="T86" fmla="*/ 2147483646 w 71"/>
                        <a:gd name="T87" fmla="*/ 2147483646 h 56"/>
                        <a:gd name="T88" fmla="*/ 2147483646 w 71"/>
                        <a:gd name="T89" fmla="*/ 2147483646 h 56"/>
                        <a:gd name="T90" fmla="*/ 2147483646 w 71"/>
                        <a:gd name="T91" fmla="*/ 2147483646 h 56"/>
                        <a:gd name="T92" fmla="*/ 2147483646 w 71"/>
                        <a:gd name="T93" fmla="*/ 2147483646 h 56"/>
                        <a:gd name="T94" fmla="*/ 2147483646 w 71"/>
                        <a:gd name="T95" fmla="*/ 2147483646 h 56"/>
                        <a:gd name="T96" fmla="*/ 2147483646 w 71"/>
                        <a:gd name="T97" fmla="*/ 2147483646 h 56"/>
                        <a:gd name="T98" fmla="*/ 2147483646 w 71"/>
                        <a:gd name="T99" fmla="*/ 2147483646 h 56"/>
                        <a:gd name="T100" fmla="*/ 2147483646 w 71"/>
                        <a:gd name="T101" fmla="*/ 2147483646 h 56"/>
                        <a:gd name="T102" fmla="*/ 2147483646 w 71"/>
                        <a:gd name="T103" fmla="*/ 2147483646 h 56"/>
                        <a:gd name="T104" fmla="*/ 2147483646 w 71"/>
                        <a:gd name="T105" fmla="*/ 2147483646 h 56"/>
                        <a:gd name="T106" fmla="*/ 2147483646 w 71"/>
                        <a:gd name="T107" fmla="*/ 2147483646 h 5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71" h="56">
                          <a:moveTo>
                            <a:pt x="51" y="49"/>
                          </a:moveTo>
                          <a:lnTo>
                            <a:pt x="52" y="49"/>
                          </a:lnTo>
                          <a:lnTo>
                            <a:pt x="51" y="49"/>
                          </a:lnTo>
                          <a:lnTo>
                            <a:pt x="47" y="46"/>
                          </a:lnTo>
                          <a:lnTo>
                            <a:pt x="47" y="51"/>
                          </a:lnTo>
                          <a:lnTo>
                            <a:pt x="51" y="53"/>
                          </a:lnTo>
                          <a:lnTo>
                            <a:pt x="52" y="55"/>
                          </a:lnTo>
                          <a:lnTo>
                            <a:pt x="59" y="55"/>
                          </a:lnTo>
                          <a:lnTo>
                            <a:pt x="61" y="56"/>
                          </a:lnTo>
                          <a:lnTo>
                            <a:pt x="69" y="56"/>
                          </a:lnTo>
                          <a:lnTo>
                            <a:pt x="69" y="55"/>
                          </a:lnTo>
                          <a:lnTo>
                            <a:pt x="71" y="55"/>
                          </a:lnTo>
                          <a:lnTo>
                            <a:pt x="71" y="46"/>
                          </a:lnTo>
                          <a:lnTo>
                            <a:pt x="69" y="46"/>
                          </a:lnTo>
                          <a:lnTo>
                            <a:pt x="69" y="44"/>
                          </a:lnTo>
                          <a:lnTo>
                            <a:pt x="64" y="44"/>
                          </a:lnTo>
                          <a:lnTo>
                            <a:pt x="66" y="46"/>
                          </a:lnTo>
                          <a:lnTo>
                            <a:pt x="64" y="43"/>
                          </a:lnTo>
                          <a:lnTo>
                            <a:pt x="61" y="43"/>
                          </a:lnTo>
                          <a:lnTo>
                            <a:pt x="63" y="44"/>
                          </a:lnTo>
                          <a:lnTo>
                            <a:pt x="61" y="49"/>
                          </a:lnTo>
                          <a:lnTo>
                            <a:pt x="64" y="46"/>
                          </a:lnTo>
                          <a:lnTo>
                            <a:pt x="64" y="19"/>
                          </a:lnTo>
                          <a:lnTo>
                            <a:pt x="63" y="17"/>
                          </a:lnTo>
                          <a:lnTo>
                            <a:pt x="63" y="16"/>
                          </a:lnTo>
                          <a:lnTo>
                            <a:pt x="61" y="10"/>
                          </a:lnTo>
                          <a:lnTo>
                            <a:pt x="59" y="10"/>
                          </a:lnTo>
                          <a:lnTo>
                            <a:pt x="59" y="9"/>
                          </a:lnTo>
                          <a:lnTo>
                            <a:pt x="58" y="9"/>
                          </a:lnTo>
                          <a:lnTo>
                            <a:pt x="59" y="7"/>
                          </a:lnTo>
                          <a:lnTo>
                            <a:pt x="56" y="5"/>
                          </a:lnTo>
                          <a:lnTo>
                            <a:pt x="56" y="4"/>
                          </a:lnTo>
                          <a:lnTo>
                            <a:pt x="56" y="5"/>
                          </a:lnTo>
                          <a:lnTo>
                            <a:pt x="54" y="2"/>
                          </a:lnTo>
                          <a:lnTo>
                            <a:pt x="52" y="2"/>
                          </a:lnTo>
                          <a:lnTo>
                            <a:pt x="51" y="0"/>
                          </a:lnTo>
                          <a:lnTo>
                            <a:pt x="36" y="0"/>
                          </a:lnTo>
                          <a:lnTo>
                            <a:pt x="19" y="2"/>
                          </a:lnTo>
                          <a:lnTo>
                            <a:pt x="19" y="4"/>
                          </a:lnTo>
                          <a:lnTo>
                            <a:pt x="13" y="4"/>
                          </a:lnTo>
                          <a:lnTo>
                            <a:pt x="12" y="7"/>
                          </a:lnTo>
                          <a:lnTo>
                            <a:pt x="13" y="4"/>
                          </a:lnTo>
                          <a:lnTo>
                            <a:pt x="15" y="4"/>
                          </a:lnTo>
                          <a:lnTo>
                            <a:pt x="10" y="5"/>
                          </a:lnTo>
                          <a:lnTo>
                            <a:pt x="10" y="7"/>
                          </a:lnTo>
                          <a:lnTo>
                            <a:pt x="8" y="7"/>
                          </a:lnTo>
                          <a:lnTo>
                            <a:pt x="8" y="9"/>
                          </a:lnTo>
                          <a:lnTo>
                            <a:pt x="7" y="9"/>
                          </a:lnTo>
                          <a:lnTo>
                            <a:pt x="7" y="10"/>
                          </a:lnTo>
                          <a:lnTo>
                            <a:pt x="5" y="10"/>
                          </a:lnTo>
                          <a:lnTo>
                            <a:pt x="3" y="21"/>
                          </a:lnTo>
                          <a:lnTo>
                            <a:pt x="3" y="22"/>
                          </a:lnTo>
                          <a:lnTo>
                            <a:pt x="5" y="22"/>
                          </a:lnTo>
                          <a:lnTo>
                            <a:pt x="5" y="24"/>
                          </a:lnTo>
                          <a:lnTo>
                            <a:pt x="19" y="24"/>
                          </a:lnTo>
                          <a:lnTo>
                            <a:pt x="19" y="22"/>
                          </a:lnTo>
                          <a:lnTo>
                            <a:pt x="20" y="22"/>
                          </a:lnTo>
                          <a:lnTo>
                            <a:pt x="20" y="21"/>
                          </a:lnTo>
                          <a:lnTo>
                            <a:pt x="19" y="16"/>
                          </a:lnTo>
                          <a:lnTo>
                            <a:pt x="20" y="16"/>
                          </a:lnTo>
                          <a:lnTo>
                            <a:pt x="20" y="14"/>
                          </a:lnTo>
                          <a:lnTo>
                            <a:pt x="22" y="16"/>
                          </a:lnTo>
                          <a:lnTo>
                            <a:pt x="25" y="12"/>
                          </a:lnTo>
                          <a:lnTo>
                            <a:pt x="24" y="12"/>
                          </a:lnTo>
                          <a:lnTo>
                            <a:pt x="36" y="14"/>
                          </a:lnTo>
                          <a:lnTo>
                            <a:pt x="46" y="14"/>
                          </a:lnTo>
                          <a:lnTo>
                            <a:pt x="46" y="16"/>
                          </a:lnTo>
                          <a:lnTo>
                            <a:pt x="46" y="14"/>
                          </a:lnTo>
                          <a:lnTo>
                            <a:pt x="44" y="12"/>
                          </a:lnTo>
                          <a:lnTo>
                            <a:pt x="46" y="16"/>
                          </a:lnTo>
                          <a:lnTo>
                            <a:pt x="47" y="16"/>
                          </a:lnTo>
                          <a:lnTo>
                            <a:pt x="46" y="19"/>
                          </a:lnTo>
                          <a:lnTo>
                            <a:pt x="49" y="21"/>
                          </a:lnTo>
                          <a:lnTo>
                            <a:pt x="51" y="16"/>
                          </a:lnTo>
                          <a:lnTo>
                            <a:pt x="47" y="17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4" y="22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6" y="21"/>
                          </a:lnTo>
                          <a:lnTo>
                            <a:pt x="47" y="19"/>
                          </a:lnTo>
                          <a:lnTo>
                            <a:pt x="37" y="21"/>
                          </a:lnTo>
                          <a:lnTo>
                            <a:pt x="36" y="24"/>
                          </a:lnTo>
                          <a:lnTo>
                            <a:pt x="39" y="21"/>
                          </a:lnTo>
                          <a:lnTo>
                            <a:pt x="36" y="21"/>
                          </a:lnTo>
                          <a:lnTo>
                            <a:pt x="24" y="22"/>
                          </a:lnTo>
                          <a:lnTo>
                            <a:pt x="22" y="26"/>
                          </a:lnTo>
                          <a:lnTo>
                            <a:pt x="25" y="22"/>
                          </a:lnTo>
                          <a:lnTo>
                            <a:pt x="13" y="24"/>
                          </a:lnTo>
                          <a:lnTo>
                            <a:pt x="12" y="27"/>
                          </a:lnTo>
                          <a:lnTo>
                            <a:pt x="15" y="24"/>
                          </a:lnTo>
                          <a:lnTo>
                            <a:pt x="10" y="24"/>
                          </a:lnTo>
                          <a:lnTo>
                            <a:pt x="7" y="27"/>
                          </a:lnTo>
                          <a:lnTo>
                            <a:pt x="7" y="29"/>
                          </a:lnTo>
                          <a:lnTo>
                            <a:pt x="5" y="29"/>
                          </a:lnTo>
                          <a:lnTo>
                            <a:pt x="3" y="32"/>
                          </a:lnTo>
                          <a:lnTo>
                            <a:pt x="7" y="29"/>
                          </a:lnTo>
                          <a:lnTo>
                            <a:pt x="3" y="31"/>
                          </a:lnTo>
                          <a:lnTo>
                            <a:pt x="3" y="32"/>
                          </a:lnTo>
                          <a:lnTo>
                            <a:pt x="2" y="32"/>
                          </a:lnTo>
                          <a:lnTo>
                            <a:pt x="0" y="39"/>
                          </a:lnTo>
                          <a:lnTo>
                            <a:pt x="0" y="46"/>
                          </a:lnTo>
                          <a:lnTo>
                            <a:pt x="5" y="51"/>
                          </a:lnTo>
                          <a:lnTo>
                            <a:pt x="8" y="51"/>
                          </a:lnTo>
                          <a:lnTo>
                            <a:pt x="8" y="53"/>
                          </a:lnTo>
                          <a:lnTo>
                            <a:pt x="8" y="51"/>
                          </a:lnTo>
                          <a:lnTo>
                            <a:pt x="10" y="53"/>
                          </a:lnTo>
                          <a:lnTo>
                            <a:pt x="10" y="51"/>
                          </a:lnTo>
                          <a:lnTo>
                            <a:pt x="10" y="53"/>
                          </a:lnTo>
                          <a:lnTo>
                            <a:pt x="13" y="53"/>
                          </a:lnTo>
                          <a:lnTo>
                            <a:pt x="13" y="55"/>
                          </a:lnTo>
                          <a:lnTo>
                            <a:pt x="24" y="56"/>
                          </a:lnTo>
                          <a:lnTo>
                            <a:pt x="25" y="56"/>
                          </a:lnTo>
                          <a:lnTo>
                            <a:pt x="30" y="55"/>
                          </a:lnTo>
                          <a:lnTo>
                            <a:pt x="29" y="55"/>
                          </a:lnTo>
                          <a:lnTo>
                            <a:pt x="41" y="56"/>
                          </a:lnTo>
                          <a:lnTo>
                            <a:pt x="42" y="56"/>
                          </a:lnTo>
                          <a:lnTo>
                            <a:pt x="44" y="53"/>
                          </a:lnTo>
                          <a:lnTo>
                            <a:pt x="42" y="53"/>
                          </a:lnTo>
                          <a:lnTo>
                            <a:pt x="46" y="53"/>
                          </a:lnTo>
                          <a:lnTo>
                            <a:pt x="46" y="51"/>
                          </a:lnTo>
                          <a:lnTo>
                            <a:pt x="47" y="53"/>
                          </a:lnTo>
                          <a:lnTo>
                            <a:pt x="51" y="49"/>
                          </a:lnTo>
                          <a:lnTo>
                            <a:pt x="51" y="48"/>
                          </a:lnTo>
                          <a:lnTo>
                            <a:pt x="51" y="49"/>
                          </a:lnTo>
                          <a:lnTo>
                            <a:pt x="54" y="48"/>
                          </a:lnTo>
                          <a:lnTo>
                            <a:pt x="51" y="49"/>
                          </a:lnTo>
                          <a:lnTo>
                            <a:pt x="52" y="49"/>
                          </a:lnTo>
                          <a:lnTo>
                            <a:pt x="51" y="49"/>
                          </a:lnTo>
                          <a:lnTo>
                            <a:pt x="51" y="43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49" y="43"/>
                          </a:lnTo>
                          <a:lnTo>
                            <a:pt x="49" y="44"/>
                          </a:lnTo>
                          <a:lnTo>
                            <a:pt x="47" y="44"/>
                          </a:lnTo>
                          <a:lnTo>
                            <a:pt x="51" y="43"/>
                          </a:lnTo>
                          <a:lnTo>
                            <a:pt x="47" y="44"/>
                          </a:lnTo>
                          <a:lnTo>
                            <a:pt x="47" y="46"/>
                          </a:lnTo>
                          <a:lnTo>
                            <a:pt x="46" y="44"/>
                          </a:lnTo>
                          <a:lnTo>
                            <a:pt x="44" y="46"/>
                          </a:lnTo>
                          <a:lnTo>
                            <a:pt x="42" y="48"/>
                          </a:lnTo>
                          <a:lnTo>
                            <a:pt x="42" y="49"/>
                          </a:lnTo>
                          <a:lnTo>
                            <a:pt x="39" y="49"/>
                          </a:lnTo>
                          <a:lnTo>
                            <a:pt x="37" y="53"/>
                          </a:lnTo>
                          <a:lnTo>
                            <a:pt x="39" y="49"/>
                          </a:lnTo>
                          <a:lnTo>
                            <a:pt x="41" y="49"/>
                          </a:lnTo>
                          <a:lnTo>
                            <a:pt x="25" y="51"/>
                          </a:lnTo>
                          <a:lnTo>
                            <a:pt x="24" y="55"/>
                          </a:lnTo>
                          <a:lnTo>
                            <a:pt x="29" y="53"/>
                          </a:lnTo>
                          <a:lnTo>
                            <a:pt x="27" y="49"/>
                          </a:lnTo>
                          <a:lnTo>
                            <a:pt x="17" y="51"/>
                          </a:lnTo>
                          <a:lnTo>
                            <a:pt x="17" y="49"/>
                          </a:lnTo>
                          <a:lnTo>
                            <a:pt x="13" y="49"/>
                          </a:lnTo>
                          <a:lnTo>
                            <a:pt x="13" y="48"/>
                          </a:lnTo>
                          <a:lnTo>
                            <a:pt x="10" y="46"/>
                          </a:lnTo>
                          <a:lnTo>
                            <a:pt x="12" y="48"/>
                          </a:lnTo>
                          <a:lnTo>
                            <a:pt x="12" y="46"/>
                          </a:lnTo>
                          <a:lnTo>
                            <a:pt x="12" y="48"/>
                          </a:lnTo>
                          <a:lnTo>
                            <a:pt x="10" y="44"/>
                          </a:lnTo>
                          <a:lnTo>
                            <a:pt x="8" y="44"/>
                          </a:lnTo>
                          <a:lnTo>
                            <a:pt x="7" y="43"/>
                          </a:lnTo>
                          <a:lnTo>
                            <a:pt x="7" y="39"/>
                          </a:lnTo>
                          <a:lnTo>
                            <a:pt x="5" y="36"/>
                          </a:lnTo>
                          <a:lnTo>
                            <a:pt x="7" y="36"/>
                          </a:lnTo>
                          <a:lnTo>
                            <a:pt x="7" y="34"/>
                          </a:lnTo>
                          <a:lnTo>
                            <a:pt x="7" y="36"/>
                          </a:lnTo>
                          <a:lnTo>
                            <a:pt x="10" y="32"/>
                          </a:lnTo>
                          <a:lnTo>
                            <a:pt x="8" y="32"/>
                          </a:lnTo>
                          <a:lnTo>
                            <a:pt x="10" y="32"/>
                          </a:lnTo>
                          <a:lnTo>
                            <a:pt x="10" y="31"/>
                          </a:lnTo>
                          <a:lnTo>
                            <a:pt x="12" y="32"/>
                          </a:lnTo>
                          <a:lnTo>
                            <a:pt x="13" y="31"/>
                          </a:lnTo>
                          <a:lnTo>
                            <a:pt x="15" y="31"/>
                          </a:lnTo>
                          <a:lnTo>
                            <a:pt x="19" y="27"/>
                          </a:lnTo>
                          <a:lnTo>
                            <a:pt x="17" y="27"/>
                          </a:lnTo>
                          <a:lnTo>
                            <a:pt x="25" y="29"/>
                          </a:lnTo>
                          <a:lnTo>
                            <a:pt x="27" y="29"/>
                          </a:lnTo>
                          <a:lnTo>
                            <a:pt x="27" y="27"/>
                          </a:lnTo>
                          <a:lnTo>
                            <a:pt x="29" y="26"/>
                          </a:lnTo>
                          <a:lnTo>
                            <a:pt x="27" y="26"/>
                          </a:lnTo>
                          <a:lnTo>
                            <a:pt x="36" y="27"/>
                          </a:lnTo>
                          <a:lnTo>
                            <a:pt x="39" y="27"/>
                          </a:lnTo>
                          <a:lnTo>
                            <a:pt x="42" y="24"/>
                          </a:lnTo>
                          <a:lnTo>
                            <a:pt x="41" y="24"/>
                          </a:lnTo>
                          <a:lnTo>
                            <a:pt x="47" y="26"/>
                          </a:lnTo>
                          <a:lnTo>
                            <a:pt x="49" y="24"/>
                          </a:lnTo>
                          <a:lnTo>
                            <a:pt x="47" y="26"/>
                          </a:lnTo>
                          <a:lnTo>
                            <a:pt x="51" y="22"/>
                          </a:lnTo>
                          <a:lnTo>
                            <a:pt x="49" y="22"/>
                          </a:lnTo>
                          <a:lnTo>
                            <a:pt x="51" y="22"/>
                          </a:lnTo>
                          <a:lnTo>
                            <a:pt x="51" y="21"/>
                          </a:lnTo>
                          <a:lnTo>
                            <a:pt x="51" y="22"/>
                          </a:lnTo>
                          <a:lnTo>
                            <a:pt x="52" y="17"/>
                          </a:lnTo>
                          <a:lnTo>
                            <a:pt x="52" y="16"/>
                          </a:lnTo>
                          <a:lnTo>
                            <a:pt x="51" y="12"/>
                          </a:lnTo>
                          <a:lnTo>
                            <a:pt x="49" y="12"/>
                          </a:lnTo>
                          <a:lnTo>
                            <a:pt x="51" y="12"/>
                          </a:lnTo>
                          <a:lnTo>
                            <a:pt x="49" y="10"/>
                          </a:lnTo>
                          <a:lnTo>
                            <a:pt x="49" y="9"/>
                          </a:lnTo>
                          <a:lnTo>
                            <a:pt x="49" y="10"/>
                          </a:lnTo>
                          <a:lnTo>
                            <a:pt x="47" y="7"/>
                          </a:lnTo>
                          <a:lnTo>
                            <a:pt x="36" y="7"/>
                          </a:lnTo>
                          <a:lnTo>
                            <a:pt x="20" y="9"/>
                          </a:lnTo>
                          <a:lnTo>
                            <a:pt x="19" y="12"/>
                          </a:lnTo>
                          <a:lnTo>
                            <a:pt x="22" y="9"/>
                          </a:lnTo>
                          <a:lnTo>
                            <a:pt x="17" y="10"/>
                          </a:lnTo>
                          <a:lnTo>
                            <a:pt x="17" y="12"/>
                          </a:lnTo>
                          <a:lnTo>
                            <a:pt x="15" y="12"/>
                          </a:lnTo>
                          <a:lnTo>
                            <a:pt x="13" y="21"/>
                          </a:lnTo>
                          <a:lnTo>
                            <a:pt x="17" y="17"/>
                          </a:lnTo>
                          <a:lnTo>
                            <a:pt x="7" y="17"/>
                          </a:lnTo>
                          <a:lnTo>
                            <a:pt x="10" y="21"/>
                          </a:lnTo>
                          <a:lnTo>
                            <a:pt x="8" y="14"/>
                          </a:lnTo>
                          <a:lnTo>
                            <a:pt x="10" y="14"/>
                          </a:lnTo>
                          <a:lnTo>
                            <a:pt x="10" y="12"/>
                          </a:lnTo>
                          <a:lnTo>
                            <a:pt x="12" y="12"/>
                          </a:lnTo>
                          <a:lnTo>
                            <a:pt x="12" y="10"/>
                          </a:lnTo>
                          <a:lnTo>
                            <a:pt x="13" y="10"/>
                          </a:lnTo>
                          <a:lnTo>
                            <a:pt x="13" y="9"/>
                          </a:lnTo>
                          <a:lnTo>
                            <a:pt x="15" y="10"/>
                          </a:lnTo>
                          <a:lnTo>
                            <a:pt x="17" y="10"/>
                          </a:lnTo>
                          <a:lnTo>
                            <a:pt x="19" y="7"/>
                          </a:lnTo>
                          <a:lnTo>
                            <a:pt x="17" y="7"/>
                          </a:lnTo>
                          <a:lnTo>
                            <a:pt x="22" y="7"/>
                          </a:lnTo>
                          <a:lnTo>
                            <a:pt x="22" y="5"/>
                          </a:lnTo>
                          <a:lnTo>
                            <a:pt x="36" y="7"/>
                          </a:lnTo>
                          <a:lnTo>
                            <a:pt x="47" y="7"/>
                          </a:lnTo>
                          <a:lnTo>
                            <a:pt x="49" y="9"/>
                          </a:lnTo>
                          <a:lnTo>
                            <a:pt x="51" y="9"/>
                          </a:lnTo>
                          <a:lnTo>
                            <a:pt x="52" y="9"/>
                          </a:lnTo>
                          <a:lnTo>
                            <a:pt x="52" y="10"/>
                          </a:lnTo>
                          <a:lnTo>
                            <a:pt x="52" y="9"/>
                          </a:lnTo>
                          <a:lnTo>
                            <a:pt x="52" y="10"/>
                          </a:lnTo>
                          <a:lnTo>
                            <a:pt x="54" y="12"/>
                          </a:lnTo>
                          <a:lnTo>
                            <a:pt x="56" y="12"/>
                          </a:lnTo>
                          <a:lnTo>
                            <a:pt x="56" y="14"/>
                          </a:lnTo>
                          <a:lnTo>
                            <a:pt x="58" y="14"/>
                          </a:lnTo>
                          <a:lnTo>
                            <a:pt x="56" y="19"/>
                          </a:lnTo>
                          <a:lnTo>
                            <a:pt x="59" y="21"/>
                          </a:lnTo>
                          <a:lnTo>
                            <a:pt x="58" y="19"/>
                          </a:lnTo>
                          <a:lnTo>
                            <a:pt x="58" y="44"/>
                          </a:lnTo>
                          <a:lnTo>
                            <a:pt x="58" y="46"/>
                          </a:lnTo>
                          <a:lnTo>
                            <a:pt x="61" y="43"/>
                          </a:lnTo>
                          <a:lnTo>
                            <a:pt x="59" y="43"/>
                          </a:lnTo>
                          <a:lnTo>
                            <a:pt x="59" y="44"/>
                          </a:lnTo>
                          <a:lnTo>
                            <a:pt x="58" y="44"/>
                          </a:lnTo>
                          <a:lnTo>
                            <a:pt x="58" y="46"/>
                          </a:lnTo>
                          <a:lnTo>
                            <a:pt x="58" y="48"/>
                          </a:lnTo>
                          <a:lnTo>
                            <a:pt x="59" y="48"/>
                          </a:lnTo>
                          <a:lnTo>
                            <a:pt x="61" y="49"/>
                          </a:lnTo>
                          <a:lnTo>
                            <a:pt x="63" y="49"/>
                          </a:lnTo>
                          <a:lnTo>
                            <a:pt x="64" y="51"/>
                          </a:lnTo>
                          <a:lnTo>
                            <a:pt x="68" y="51"/>
                          </a:lnTo>
                          <a:lnTo>
                            <a:pt x="64" y="48"/>
                          </a:lnTo>
                          <a:lnTo>
                            <a:pt x="64" y="53"/>
                          </a:lnTo>
                          <a:lnTo>
                            <a:pt x="68" y="49"/>
                          </a:lnTo>
                          <a:lnTo>
                            <a:pt x="64" y="49"/>
                          </a:lnTo>
                          <a:lnTo>
                            <a:pt x="61" y="49"/>
                          </a:lnTo>
                          <a:lnTo>
                            <a:pt x="63" y="51"/>
                          </a:lnTo>
                          <a:lnTo>
                            <a:pt x="61" y="48"/>
                          </a:lnTo>
                          <a:lnTo>
                            <a:pt x="52" y="48"/>
                          </a:lnTo>
                          <a:lnTo>
                            <a:pt x="54" y="49"/>
                          </a:lnTo>
                          <a:lnTo>
                            <a:pt x="54" y="48"/>
                          </a:lnTo>
                          <a:lnTo>
                            <a:pt x="54" y="46"/>
                          </a:lnTo>
                          <a:lnTo>
                            <a:pt x="54" y="44"/>
                          </a:lnTo>
                          <a:lnTo>
                            <a:pt x="52" y="44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51" y="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4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5483225" y="3271838"/>
                      <a:ext cx="69850" cy="39688"/>
                    </a:xfrm>
                    <a:custGeom>
                      <a:avLst/>
                      <a:gdLst>
                        <a:gd name="T0" fmla="*/ 2147483646 w 44"/>
                        <a:gd name="T1" fmla="*/ 2147483646 h 25"/>
                        <a:gd name="T2" fmla="*/ 2147483646 w 44"/>
                        <a:gd name="T3" fmla="*/ 2147483646 h 25"/>
                        <a:gd name="T4" fmla="*/ 2147483646 w 44"/>
                        <a:gd name="T5" fmla="*/ 2147483646 h 25"/>
                        <a:gd name="T6" fmla="*/ 2147483646 w 44"/>
                        <a:gd name="T7" fmla="*/ 2147483646 h 25"/>
                        <a:gd name="T8" fmla="*/ 2147483646 w 44"/>
                        <a:gd name="T9" fmla="*/ 2147483646 h 25"/>
                        <a:gd name="T10" fmla="*/ 2147483646 w 44"/>
                        <a:gd name="T11" fmla="*/ 2147483646 h 25"/>
                        <a:gd name="T12" fmla="*/ 2147483646 w 44"/>
                        <a:gd name="T13" fmla="*/ 2147483646 h 25"/>
                        <a:gd name="T14" fmla="*/ 2147483646 w 44"/>
                        <a:gd name="T15" fmla="*/ 2147483646 h 25"/>
                        <a:gd name="T16" fmla="*/ 2147483646 w 44"/>
                        <a:gd name="T17" fmla="*/ 2147483646 h 25"/>
                        <a:gd name="T18" fmla="*/ 2147483646 w 44"/>
                        <a:gd name="T19" fmla="*/ 2147483646 h 25"/>
                        <a:gd name="T20" fmla="*/ 2147483646 w 44"/>
                        <a:gd name="T21" fmla="*/ 2147483646 h 25"/>
                        <a:gd name="T22" fmla="*/ 2147483646 w 44"/>
                        <a:gd name="T23" fmla="*/ 2147483646 h 25"/>
                        <a:gd name="T24" fmla="*/ 2147483646 w 44"/>
                        <a:gd name="T25" fmla="*/ 2147483646 h 25"/>
                        <a:gd name="T26" fmla="*/ 2147483646 w 44"/>
                        <a:gd name="T27" fmla="*/ 2147483646 h 25"/>
                        <a:gd name="T28" fmla="*/ 2147483646 w 44"/>
                        <a:gd name="T29" fmla="*/ 2147483646 h 25"/>
                        <a:gd name="T30" fmla="*/ 2147483646 w 44"/>
                        <a:gd name="T31" fmla="*/ 2147483646 h 25"/>
                        <a:gd name="T32" fmla="*/ 2147483646 w 44"/>
                        <a:gd name="T33" fmla="*/ 2147483646 h 25"/>
                        <a:gd name="T34" fmla="*/ 2147483646 w 44"/>
                        <a:gd name="T35" fmla="*/ 2147483646 h 25"/>
                        <a:gd name="T36" fmla="*/ 2147483646 w 44"/>
                        <a:gd name="T37" fmla="*/ 2147483646 h 25"/>
                        <a:gd name="T38" fmla="*/ 2147483646 w 44"/>
                        <a:gd name="T39" fmla="*/ 2147483646 h 25"/>
                        <a:gd name="T40" fmla="*/ 2147483646 w 44"/>
                        <a:gd name="T41" fmla="*/ 2147483646 h 25"/>
                        <a:gd name="T42" fmla="*/ 2147483646 w 44"/>
                        <a:gd name="T43" fmla="*/ 2147483646 h 25"/>
                        <a:gd name="T44" fmla="*/ 2147483646 w 44"/>
                        <a:gd name="T45" fmla="*/ 2147483646 h 25"/>
                        <a:gd name="T46" fmla="*/ 2147483646 w 44"/>
                        <a:gd name="T47" fmla="*/ 2147483646 h 25"/>
                        <a:gd name="T48" fmla="*/ 2147483646 w 44"/>
                        <a:gd name="T49" fmla="*/ 2147483646 h 25"/>
                        <a:gd name="T50" fmla="*/ 2147483646 w 44"/>
                        <a:gd name="T51" fmla="*/ 0 h 25"/>
                        <a:gd name="T52" fmla="*/ 2147483646 w 44"/>
                        <a:gd name="T53" fmla="*/ 2147483646 h 25"/>
                        <a:gd name="T54" fmla="*/ 2147483646 w 44"/>
                        <a:gd name="T55" fmla="*/ 2147483646 h 25"/>
                        <a:gd name="T56" fmla="*/ 2147483646 w 44"/>
                        <a:gd name="T57" fmla="*/ 2147483646 h 25"/>
                        <a:gd name="T58" fmla="*/ 2147483646 w 44"/>
                        <a:gd name="T59" fmla="*/ 2147483646 h 25"/>
                        <a:gd name="T60" fmla="*/ 2147483646 w 44"/>
                        <a:gd name="T61" fmla="*/ 2147483646 h 25"/>
                        <a:gd name="T62" fmla="*/ 2147483646 w 44"/>
                        <a:gd name="T63" fmla="*/ 2147483646 h 25"/>
                        <a:gd name="T64" fmla="*/ 2147483646 w 44"/>
                        <a:gd name="T65" fmla="*/ 2147483646 h 25"/>
                        <a:gd name="T66" fmla="*/ 2147483646 w 44"/>
                        <a:gd name="T67" fmla="*/ 2147483646 h 25"/>
                        <a:gd name="T68" fmla="*/ 2147483646 w 44"/>
                        <a:gd name="T69" fmla="*/ 2147483646 h 25"/>
                        <a:gd name="T70" fmla="*/ 2147483646 w 44"/>
                        <a:gd name="T71" fmla="*/ 2147483646 h 25"/>
                        <a:gd name="T72" fmla="*/ 0 w 44"/>
                        <a:gd name="T73" fmla="*/ 2147483646 h 25"/>
                        <a:gd name="T74" fmla="*/ 2147483646 w 44"/>
                        <a:gd name="T75" fmla="*/ 2147483646 h 25"/>
                        <a:gd name="T76" fmla="*/ 2147483646 w 44"/>
                        <a:gd name="T77" fmla="*/ 2147483646 h 25"/>
                        <a:gd name="T78" fmla="*/ 2147483646 w 44"/>
                        <a:gd name="T79" fmla="*/ 2147483646 h 25"/>
                        <a:gd name="T80" fmla="*/ 2147483646 w 44"/>
                        <a:gd name="T81" fmla="*/ 2147483646 h 25"/>
                        <a:gd name="T82" fmla="*/ 2147483646 w 44"/>
                        <a:gd name="T83" fmla="*/ 2147483646 h 25"/>
                        <a:gd name="T84" fmla="*/ 2147483646 w 44"/>
                        <a:gd name="T85" fmla="*/ 2147483646 h 25"/>
                        <a:gd name="T86" fmla="*/ 2147483646 w 44"/>
                        <a:gd name="T87" fmla="*/ 2147483646 h 25"/>
                        <a:gd name="T88" fmla="*/ 2147483646 w 44"/>
                        <a:gd name="T89" fmla="*/ 2147483646 h 25"/>
                        <a:gd name="T90" fmla="*/ 2147483646 w 44"/>
                        <a:gd name="T91" fmla="*/ 2147483646 h 25"/>
                        <a:gd name="T92" fmla="*/ 2147483646 w 44"/>
                        <a:gd name="T93" fmla="*/ 2147483646 h 25"/>
                        <a:gd name="T94" fmla="*/ 2147483646 w 44"/>
                        <a:gd name="T95" fmla="*/ 2147483646 h 25"/>
                        <a:gd name="T96" fmla="*/ 2147483646 w 44"/>
                        <a:gd name="T97" fmla="*/ 2147483646 h 25"/>
                        <a:gd name="T98" fmla="*/ 2147483646 w 44"/>
                        <a:gd name="T99" fmla="*/ 2147483646 h 25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0" t="0" r="r" b="b"/>
                      <a:pathLst>
                        <a:path w="44" h="25">
                          <a:moveTo>
                            <a:pt x="37" y="3"/>
                          </a:moveTo>
                          <a:lnTo>
                            <a:pt x="37" y="10"/>
                          </a:lnTo>
                          <a:lnTo>
                            <a:pt x="41" y="7"/>
                          </a:lnTo>
                          <a:lnTo>
                            <a:pt x="37" y="8"/>
                          </a:lnTo>
                          <a:lnTo>
                            <a:pt x="37" y="12"/>
                          </a:lnTo>
                          <a:lnTo>
                            <a:pt x="36" y="12"/>
                          </a:lnTo>
                          <a:lnTo>
                            <a:pt x="36" y="14"/>
                          </a:lnTo>
                          <a:lnTo>
                            <a:pt x="34" y="14"/>
                          </a:lnTo>
                          <a:lnTo>
                            <a:pt x="31" y="17"/>
                          </a:lnTo>
                          <a:lnTo>
                            <a:pt x="31" y="20"/>
                          </a:lnTo>
                          <a:lnTo>
                            <a:pt x="32" y="19"/>
                          </a:lnTo>
                          <a:lnTo>
                            <a:pt x="32" y="17"/>
                          </a:lnTo>
                          <a:lnTo>
                            <a:pt x="34" y="17"/>
                          </a:lnTo>
                          <a:lnTo>
                            <a:pt x="27" y="19"/>
                          </a:lnTo>
                          <a:lnTo>
                            <a:pt x="27" y="20"/>
                          </a:lnTo>
                          <a:lnTo>
                            <a:pt x="17" y="20"/>
                          </a:lnTo>
                          <a:lnTo>
                            <a:pt x="15" y="24"/>
                          </a:lnTo>
                          <a:lnTo>
                            <a:pt x="20" y="22"/>
                          </a:lnTo>
                          <a:lnTo>
                            <a:pt x="19" y="19"/>
                          </a:lnTo>
                          <a:lnTo>
                            <a:pt x="9" y="19"/>
                          </a:lnTo>
                          <a:lnTo>
                            <a:pt x="10" y="19"/>
                          </a:lnTo>
                          <a:lnTo>
                            <a:pt x="10" y="20"/>
                          </a:lnTo>
                          <a:lnTo>
                            <a:pt x="9" y="17"/>
                          </a:lnTo>
                          <a:lnTo>
                            <a:pt x="7" y="19"/>
                          </a:lnTo>
                          <a:lnTo>
                            <a:pt x="7" y="17"/>
                          </a:lnTo>
                          <a:lnTo>
                            <a:pt x="5" y="17"/>
                          </a:lnTo>
                          <a:lnTo>
                            <a:pt x="7" y="15"/>
                          </a:lnTo>
                          <a:lnTo>
                            <a:pt x="5" y="14"/>
                          </a:lnTo>
                          <a:lnTo>
                            <a:pt x="7" y="14"/>
                          </a:lnTo>
                          <a:lnTo>
                            <a:pt x="7" y="12"/>
                          </a:lnTo>
                          <a:lnTo>
                            <a:pt x="7" y="14"/>
                          </a:lnTo>
                          <a:lnTo>
                            <a:pt x="9" y="12"/>
                          </a:lnTo>
                          <a:lnTo>
                            <a:pt x="9" y="14"/>
                          </a:lnTo>
                          <a:lnTo>
                            <a:pt x="10" y="10"/>
                          </a:lnTo>
                          <a:lnTo>
                            <a:pt x="9" y="10"/>
                          </a:lnTo>
                          <a:lnTo>
                            <a:pt x="12" y="10"/>
                          </a:lnTo>
                          <a:lnTo>
                            <a:pt x="12" y="8"/>
                          </a:lnTo>
                          <a:lnTo>
                            <a:pt x="19" y="10"/>
                          </a:lnTo>
                          <a:lnTo>
                            <a:pt x="29" y="10"/>
                          </a:lnTo>
                          <a:lnTo>
                            <a:pt x="31" y="7"/>
                          </a:lnTo>
                          <a:lnTo>
                            <a:pt x="29" y="7"/>
                          </a:lnTo>
                          <a:lnTo>
                            <a:pt x="34" y="8"/>
                          </a:lnTo>
                          <a:lnTo>
                            <a:pt x="37" y="5"/>
                          </a:lnTo>
                          <a:lnTo>
                            <a:pt x="36" y="5"/>
                          </a:lnTo>
                          <a:lnTo>
                            <a:pt x="41" y="7"/>
                          </a:lnTo>
                          <a:lnTo>
                            <a:pt x="42" y="5"/>
                          </a:lnTo>
                          <a:lnTo>
                            <a:pt x="41" y="7"/>
                          </a:lnTo>
                          <a:lnTo>
                            <a:pt x="42" y="7"/>
                          </a:lnTo>
                          <a:lnTo>
                            <a:pt x="37" y="3"/>
                          </a:lnTo>
                          <a:lnTo>
                            <a:pt x="44" y="3"/>
                          </a:lnTo>
                          <a:lnTo>
                            <a:pt x="42" y="0"/>
                          </a:lnTo>
                          <a:lnTo>
                            <a:pt x="41" y="0"/>
                          </a:lnTo>
                          <a:lnTo>
                            <a:pt x="39" y="0"/>
                          </a:lnTo>
                          <a:lnTo>
                            <a:pt x="39" y="2"/>
                          </a:lnTo>
                          <a:lnTo>
                            <a:pt x="41" y="0"/>
                          </a:lnTo>
                          <a:lnTo>
                            <a:pt x="32" y="2"/>
                          </a:lnTo>
                          <a:lnTo>
                            <a:pt x="31" y="5"/>
                          </a:lnTo>
                          <a:lnTo>
                            <a:pt x="34" y="2"/>
                          </a:lnTo>
                          <a:lnTo>
                            <a:pt x="26" y="3"/>
                          </a:lnTo>
                          <a:lnTo>
                            <a:pt x="24" y="7"/>
                          </a:lnTo>
                          <a:lnTo>
                            <a:pt x="26" y="3"/>
                          </a:lnTo>
                          <a:lnTo>
                            <a:pt x="27" y="3"/>
                          </a:lnTo>
                          <a:lnTo>
                            <a:pt x="19" y="3"/>
                          </a:lnTo>
                          <a:lnTo>
                            <a:pt x="9" y="5"/>
                          </a:lnTo>
                          <a:lnTo>
                            <a:pt x="9" y="7"/>
                          </a:lnTo>
                          <a:lnTo>
                            <a:pt x="5" y="7"/>
                          </a:lnTo>
                          <a:lnTo>
                            <a:pt x="3" y="10"/>
                          </a:lnTo>
                          <a:lnTo>
                            <a:pt x="5" y="7"/>
                          </a:lnTo>
                          <a:lnTo>
                            <a:pt x="5" y="8"/>
                          </a:lnTo>
                          <a:lnTo>
                            <a:pt x="7" y="7"/>
                          </a:lnTo>
                          <a:lnTo>
                            <a:pt x="3" y="8"/>
                          </a:lnTo>
                          <a:lnTo>
                            <a:pt x="3" y="10"/>
                          </a:lnTo>
                          <a:lnTo>
                            <a:pt x="2" y="10"/>
                          </a:lnTo>
                          <a:lnTo>
                            <a:pt x="0" y="15"/>
                          </a:lnTo>
                          <a:lnTo>
                            <a:pt x="2" y="20"/>
                          </a:lnTo>
                          <a:lnTo>
                            <a:pt x="3" y="20"/>
                          </a:lnTo>
                          <a:lnTo>
                            <a:pt x="3" y="22"/>
                          </a:lnTo>
                          <a:lnTo>
                            <a:pt x="5" y="24"/>
                          </a:lnTo>
                          <a:lnTo>
                            <a:pt x="7" y="24"/>
                          </a:lnTo>
                          <a:lnTo>
                            <a:pt x="7" y="25"/>
                          </a:lnTo>
                          <a:lnTo>
                            <a:pt x="9" y="25"/>
                          </a:lnTo>
                          <a:lnTo>
                            <a:pt x="15" y="25"/>
                          </a:lnTo>
                          <a:lnTo>
                            <a:pt x="17" y="25"/>
                          </a:lnTo>
                          <a:lnTo>
                            <a:pt x="22" y="24"/>
                          </a:lnTo>
                          <a:lnTo>
                            <a:pt x="20" y="24"/>
                          </a:lnTo>
                          <a:lnTo>
                            <a:pt x="31" y="24"/>
                          </a:lnTo>
                          <a:lnTo>
                            <a:pt x="31" y="22"/>
                          </a:lnTo>
                          <a:lnTo>
                            <a:pt x="34" y="24"/>
                          </a:lnTo>
                          <a:lnTo>
                            <a:pt x="36" y="24"/>
                          </a:lnTo>
                          <a:lnTo>
                            <a:pt x="36" y="22"/>
                          </a:lnTo>
                          <a:lnTo>
                            <a:pt x="37" y="20"/>
                          </a:lnTo>
                          <a:lnTo>
                            <a:pt x="39" y="19"/>
                          </a:lnTo>
                          <a:lnTo>
                            <a:pt x="37" y="17"/>
                          </a:lnTo>
                          <a:lnTo>
                            <a:pt x="39" y="17"/>
                          </a:lnTo>
                          <a:lnTo>
                            <a:pt x="39" y="15"/>
                          </a:lnTo>
                          <a:lnTo>
                            <a:pt x="41" y="15"/>
                          </a:lnTo>
                          <a:lnTo>
                            <a:pt x="41" y="12"/>
                          </a:lnTo>
                          <a:lnTo>
                            <a:pt x="41" y="14"/>
                          </a:lnTo>
                          <a:lnTo>
                            <a:pt x="44" y="10"/>
                          </a:lnTo>
                          <a:lnTo>
                            <a:pt x="44" y="3"/>
                          </a:lnTo>
                          <a:lnTo>
                            <a:pt x="3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5" name="Freeform 10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591175" y="3240088"/>
                      <a:ext cx="100013" cy="98425"/>
                    </a:xfrm>
                    <a:custGeom>
                      <a:avLst/>
                      <a:gdLst>
                        <a:gd name="T0" fmla="*/ 2147483646 w 63"/>
                        <a:gd name="T1" fmla="*/ 0 h 62"/>
                        <a:gd name="T2" fmla="*/ 2147483646 w 63"/>
                        <a:gd name="T3" fmla="*/ 0 h 62"/>
                        <a:gd name="T4" fmla="*/ 2147483646 w 63"/>
                        <a:gd name="T5" fmla="*/ 2147483646 h 62"/>
                        <a:gd name="T6" fmla="*/ 2147483646 w 63"/>
                        <a:gd name="T7" fmla="*/ 2147483646 h 62"/>
                        <a:gd name="T8" fmla="*/ 2147483646 w 63"/>
                        <a:gd name="T9" fmla="*/ 2147483646 h 62"/>
                        <a:gd name="T10" fmla="*/ 2147483646 w 63"/>
                        <a:gd name="T11" fmla="*/ 0 h 62"/>
                        <a:gd name="T12" fmla="*/ 2147483646 w 63"/>
                        <a:gd name="T13" fmla="*/ 2147483646 h 62"/>
                        <a:gd name="T14" fmla="*/ 2147483646 w 63"/>
                        <a:gd name="T15" fmla="*/ 2147483646 h 62"/>
                        <a:gd name="T16" fmla="*/ 2147483646 w 63"/>
                        <a:gd name="T17" fmla="*/ 2147483646 h 62"/>
                        <a:gd name="T18" fmla="*/ 0 w 63"/>
                        <a:gd name="T19" fmla="*/ 2147483646 h 62"/>
                        <a:gd name="T20" fmla="*/ 2147483646 w 63"/>
                        <a:gd name="T21" fmla="*/ 2147483646 h 62"/>
                        <a:gd name="T22" fmla="*/ 2147483646 w 63"/>
                        <a:gd name="T23" fmla="*/ 2147483646 h 62"/>
                        <a:gd name="T24" fmla="*/ 2147483646 w 63"/>
                        <a:gd name="T25" fmla="*/ 2147483646 h 62"/>
                        <a:gd name="T26" fmla="*/ 2147483646 w 63"/>
                        <a:gd name="T27" fmla="*/ 2147483646 h 62"/>
                        <a:gd name="T28" fmla="*/ 2147483646 w 63"/>
                        <a:gd name="T29" fmla="*/ 2147483646 h 62"/>
                        <a:gd name="T30" fmla="*/ 2147483646 w 63"/>
                        <a:gd name="T31" fmla="*/ 2147483646 h 62"/>
                        <a:gd name="T32" fmla="*/ 2147483646 w 63"/>
                        <a:gd name="T33" fmla="*/ 2147483646 h 62"/>
                        <a:gd name="T34" fmla="*/ 2147483646 w 63"/>
                        <a:gd name="T35" fmla="*/ 2147483646 h 62"/>
                        <a:gd name="T36" fmla="*/ 2147483646 w 63"/>
                        <a:gd name="T37" fmla="*/ 2147483646 h 62"/>
                        <a:gd name="T38" fmla="*/ 2147483646 w 63"/>
                        <a:gd name="T39" fmla="*/ 2147483646 h 62"/>
                        <a:gd name="T40" fmla="*/ 2147483646 w 63"/>
                        <a:gd name="T41" fmla="*/ 2147483646 h 62"/>
                        <a:gd name="T42" fmla="*/ 2147483646 w 63"/>
                        <a:gd name="T43" fmla="*/ 2147483646 h 62"/>
                        <a:gd name="T44" fmla="*/ 2147483646 w 63"/>
                        <a:gd name="T45" fmla="*/ 2147483646 h 62"/>
                        <a:gd name="T46" fmla="*/ 2147483646 w 63"/>
                        <a:gd name="T47" fmla="*/ 2147483646 h 62"/>
                        <a:gd name="T48" fmla="*/ 2147483646 w 63"/>
                        <a:gd name="T49" fmla="*/ 2147483646 h 62"/>
                        <a:gd name="T50" fmla="*/ 2147483646 w 63"/>
                        <a:gd name="T51" fmla="*/ 2147483646 h 62"/>
                        <a:gd name="T52" fmla="*/ 2147483646 w 63"/>
                        <a:gd name="T53" fmla="*/ 2147483646 h 62"/>
                        <a:gd name="T54" fmla="*/ 2147483646 w 63"/>
                        <a:gd name="T55" fmla="*/ 2147483646 h 62"/>
                        <a:gd name="T56" fmla="*/ 2147483646 w 63"/>
                        <a:gd name="T57" fmla="*/ 2147483646 h 62"/>
                        <a:gd name="T58" fmla="*/ 2147483646 w 63"/>
                        <a:gd name="T59" fmla="*/ 2147483646 h 62"/>
                        <a:gd name="T60" fmla="*/ 2147483646 w 63"/>
                        <a:gd name="T61" fmla="*/ 2147483646 h 62"/>
                        <a:gd name="T62" fmla="*/ 2147483646 w 63"/>
                        <a:gd name="T63" fmla="*/ 2147483646 h 62"/>
                        <a:gd name="T64" fmla="*/ 2147483646 w 63"/>
                        <a:gd name="T65" fmla="*/ 2147483646 h 62"/>
                        <a:gd name="T66" fmla="*/ 2147483646 w 63"/>
                        <a:gd name="T67" fmla="*/ 0 h 62"/>
                        <a:gd name="T68" fmla="*/ 2147483646 w 63"/>
                        <a:gd name="T69" fmla="*/ 2147483646 h 62"/>
                        <a:gd name="T70" fmla="*/ 2147483646 w 63"/>
                        <a:gd name="T71" fmla="*/ 2147483646 h 62"/>
                        <a:gd name="T72" fmla="*/ 2147483646 w 63"/>
                        <a:gd name="T73" fmla="*/ 2147483646 h 62"/>
                        <a:gd name="T74" fmla="*/ 2147483646 w 63"/>
                        <a:gd name="T75" fmla="*/ 2147483646 h 62"/>
                        <a:gd name="T76" fmla="*/ 2147483646 w 63"/>
                        <a:gd name="T77" fmla="*/ 2147483646 h 62"/>
                        <a:gd name="T78" fmla="*/ 2147483646 w 63"/>
                        <a:gd name="T79" fmla="*/ 2147483646 h 62"/>
                        <a:gd name="T80" fmla="*/ 2147483646 w 63"/>
                        <a:gd name="T81" fmla="*/ 2147483646 h 62"/>
                        <a:gd name="T82" fmla="*/ 2147483646 w 63"/>
                        <a:gd name="T83" fmla="*/ 2147483646 h 62"/>
                        <a:gd name="T84" fmla="*/ 2147483646 w 63"/>
                        <a:gd name="T85" fmla="*/ 2147483646 h 62"/>
                        <a:gd name="T86" fmla="*/ 2147483646 w 63"/>
                        <a:gd name="T87" fmla="*/ 2147483646 h 62"/>
                        <a:gd name="T88" fmla="*/ 2147483646 w 63"/>
                        <a:gd name="T89" fmla="*/ 2147483646 h 62"/>
                        <a:gd name="T90" fmla="*/ 2147483646 w 63"/>
                        <a:gd name="T91" fmla="*/ 2147483646 h 62"/>
                        <a:gd name="T92" fmla="*/ 2147483646 w 63"/>
                        <a:gd name="T93" fmla="*/ 2147483646 h 62"/>
                        <a:gd name="T94" fmla="*/ 2147483646 w 63"/>
                        <a:gd name="T95" fmla="*/ 2147483646 h 62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0" t="0" r="r" b="b"/>
                      <a:pathLst>
                        <a:path w="63" h="62">
                          <a:moveTo>
                            <a:pt x="63" y="0"/>
                          </a:moveTo>
                          <a:lnTo>
                            <a:pt x="52" y="0"/>
                          </a:lnTo>
                          <a:lnTo>
                            <a:pt x="52" y="8"/>
                          </a:lnTo>
                          <a:lnTo>
                            <a:pt x="49" y="5"/>
                          </a:lnTo>
                          <a:lnTo>
                            <a:pt x="42" y="1"/>
                          </a:lnTo>
                          <a:lnTo>
                            <a:pt x="30" y="0"/>
                          </a:lnTo>
                          <a:lnTo>
                            <a:pt x="17" y="1"/>
                          </a:lnTo>
                          <a:lnTo>
                            <a:pt x="8" y="6"/>
                          </a:lnTo>
                          <a:lnTo>
                            <a:pt x="2" y="15"/>
                          </a:lnTo>
                          <a:lnTo>
                            <a:pt x="0" y="23"/>
                          </a:lnTo>
                          <a:lnTo>
                            <a:pt x="2" y="32"/>
                          </a:lnTo>
                          <a:lnTo>
                            <a:pt x="8" y="40"/>
                          </a:lnTo>
                          <a:lnTo>
                            <a:pt x="17" y="45"/>
                          </a:lnTo>
                          <a:lnTo>
                            <a:pt x="30" y="47"/>
                          </a:lnTo>
                          <a:lnTo>
                            <a:pt x="44" y="45"/>
                          </a:lnTo>
                          <a:lnTo>
                            <a:pt x="52" y="39"/>
                          </a:lnTo>
                          <a:lnTo>
                            <a:pt x="52" y="44"/>
                          </a:lnTo>
                          <a:lnTo>
                            <a:pt x="51" y="49"/>
                          </a:lnTo>
                          <a:lnTo>
                            <a:pt x="46" y="52"/>
                          </a:lnTo>
                          <a:lnTo>
                            <a:pt x="39" y="54"/>
                          </a:lnTo>
                          <a:lnTo>
                            <a:pt x="29" y="56"/>
                          </a:lnTo>
                          <a:lnTo>
                            <a:pt x="19" y="52"/>
                          </a:lnTo>
                          <a:lnTo>
                            <a:pt x="15" y="51"/>
                          </a:lnTo>
                          <a:lnTo>
                            <a:pt x="13" y="45"/>
                          </a:lnTo>
                          <a:lnTo>
                            <a:pt x="3" y="45"/>
                          </a:lnTo>
                          <a:lnTo>
                            <a:pt x="5" y="52"/>
                          </a:lnTo>
                          <a:lnTo>
                            <a:pt x="12" y="57"/>
                          </a:lnTo>
                          <a:lnTo>
                            <a:pt x="20" y="61"/>
                          </a:lnTo>
                          <a:lnTo>
                            <a:pt x="29" y="62"/>
                          </a:lnTo>
                          <a:lnTo>
                            <a:pt x="42" y="61"/>
                          </a:lnTo>
                          <a:lnTo>
                            <a:pt x="54" y="57"/>
                          </a:lnTo>
                          <a:lnTo>
                            <a:pt x="61" y="51"/>
                          </a:lnTo>
                          <a:lnTo>
                            <a:pt x="63" y="44"/>
                          </a:lnTo>
                          <a:lnTo>
                            <a:pt x="63" y="0"/>
                          </a:lnTo>
                          <a:close/>
                          <a:moveTo>
                            <a:pt x="30" y="6"/>
                          </a:moveTo>
                          <a:lnTo>
                            <a:pt x="39" y="6"/>
                          </a:lnTo>
                          <a:lnTo>
                            <a:pt x="47" y="10"/>
                          </a:lnTo>
                          <a:lnTo>
                            <a:pt x="52" y="23"/>
                          </a:lnTo>
                          <a:lnTo>
                            <a:pt x="47" y="37"/>
                          </a:lnTo>
                          <a:lnTo>
                            <a:pt x="30" y="40"/>
                          </a:lnTo>
                          <a:lnTo>
                            <a:pt x="24" y="39"/>
                          </a:lnTo>
                          <a:lnTo>
                            <a:pt x="17" y="35"/>
                          </a:lnTo>
                          <a:lnTo>
                            <a:pt x="13" y="30"/>
                          </a:lnTo>
                          <a:lnTo>
                            <a:pt x="12" y="23"/>
                          </a:lnTo>
                          <a:lnTo>
                            <a:pt x="13" y="17"/>
                          </a:lnTo>
                          <a:lnTo>
                            <a:pt x="17" y="12"/>
                          </a:lnTo>
                          <a:lnTo>
                            <a:pt x="24" y="8"/>
                          </a:lnTo>
                          <a:lnTo>
                            <a:pt x="30" y="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6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5586413" y="3233738"/>
                      <a:ext cx="109538" cy="107950"/>
                    </a:xfrm>
                    <a:custGeom>
                      <a:avLst/>
                      <a:gdLst>
                        <a:gd name="T0" fmla="*/ 2147483646 w 69"/>
                        <a:gd name="T1" fmla="*/ 2147483646 h 68"/>
                        <a:gd name="T2" fmla="*/ 2147483646 w 69"/>
                        <a:gd name="T3" fmla="*/ 2147483646 h 68"/>
                        <a:gd name="T4" fmla="*/ 2147483646 w 69"/>
                        <a:gd name="T5" fmla="*/ 2147483646 h 68"/>
                        <a:gd name="T6" fmla="*/ 2147483646 w 69"/>
                        <a:gd name="T7" fmla="*/ 2147483646 h 68"/>
                        <a:gd name="T8" fmla="*/ 2147483646 w 69"/>
                        <a:gd name="T9" fmla="*/ 2147483646 h 68"/>
                        <a:gd name="T10" fmla="*/ 2147483646 w 69"/>
                        <a:gd name="T11" fmla="*/ 2147483646 h 68"/>
                        <a:gd name="T12" fmla="*/ 2147483646 w 69"/>
                        <a:gd name="T13" fmla="*/ 2147483646 h 68"/>
                        <a:gd name="T14" fmla="*/ 2147483646 w 69"/>
                        <a:gd name="T15" fmla="*/ 2147483646 h 68"/>
                        <a:gd name="T16" fmla="*/ 2147483646 w 69"/>
                        <a:gd name="T17" fmla="*/ 2147483646 h 68"/>
                        <a:gd name="T18" fmla="*/ 2147483646 w 69"/>
                        <a:gd name="T19" fmla="*/ 2147483646 h 68"/>
                        <a:gd name="T20" fmla="*/ 2147483646 w 69"/>
                        <a:gd name="T21" fmla="*/ 2147483646 h 68"/>
                        <a:gd name="T22" fmla="*/ 2147483646 w 69"/>
                        <a:gd name="T23" fmla="*/ 2147483646 h 68"/>
                        <a:gd name="T24" fmla="*/ 2147483646 w 69"/>
                        <a:gd name="T25" fmla="*/ 2147483646 h 68"/>
                        <a:gd name="T26" fmla="*/ 2147483646 w 69"/>
                        <a:gd name="T27" fmla="*/ 2147483646 h 68"/>
                        <a:gd name="T28" fmla="*/ 2147483646 w 69"/>
                        <a:gd name="T29" fmla="*/ 2147483646 h 68"/>
                        <a:gd name="T30" fmla="*/ 2147483646 w 69"/>
                        <a:gd name="T31" fmla="*/ 2147483646 h 68"/>
                        <a:gd name="T32" fmla="*/ 2147483646 w 69"/>
                        <a:gd name="T33" fmla="*/ 2147483646 h 68"/>
                        <a:gd name="T34" fmla="*/ 2147483646 w 69"/>
                        <a:gd name="T35" fmla="*/ 2147483646 h 68"/>
                        <a:gd name="T36" fmla="*/ 2147483646 w 69"/>
                        <a:gd name="T37" fmla="*/ 2147483646 h 68"/>
                        <a:gd name="T38" fmla="*/ 2147483646 w 69"/>
                        <a:gd name="T39" fmla="*/ 2147483646 h 68"/>
                        <a:gd name="T40" fmla="*/ 2147483646 w 69"/>
                        <a:gd name="T41" fmla="*/ 2147483646 h 68"/>
                        <a:gd name="T42" fmla="*/ 2147483646 w 69"/>
                        <a:gd name="T43" fmla="*/ 2147483646 h 68"/>
                        <a:gd name="T44" fmla="*/ 2147483646 w 69"/>
                        <a:gd name="T45" fmla="*/ 2147483646 h 68"/>
                        <a:gd name="T46" fmla="*/ 2147483646 w 69"/>
                        <a:gd name="T47" fmla="*/ 2147483646 h 68"/>
                        <a:gd name="T48" fmla="*/ 2147483646 w 69"/>
                        <a:gd name="T49" fmla="*/ 2147483646 h 68"/>
                        <a:gd name="T50" fmla="*/ 2147483646 w 69"/>
                        <a:gd name="T51" fmla="*/ 2147483646 h 68"/>
                        <a:gd name="T52" fmla="*/ 2147483646 w 69"/>
                        <a:gd name="T53" fmla="*/ 2147483646 h 68"/>
                        <a:gd name="T54" fmla="*/ 2147483646 w 69"/>
                        <a:gd name="T55" fmla="*/ 2147483646 h 68"/>
                        <a:gd name="T56" fmla="*/ 2147483646 w 69"/>
                        <a:gd name="T57" fmla="*/ 2147483646 h 68"/>
                        <a:gd name="T58" fmla="*/ 2147483646 w 69"/>
                        <a:gd name="T59" fmla="*/ 2147483646 h 68"/>
                        <a:gd name="T60" fmla="*/ 2147483646 w 69"/>
                        <a:gd name="T61" fmla="*/ 2147483646 h 68"/>
                        <a:gd name="T62" fmla="*/ 2147483646 w 69"/>
                        <a:gd name="T63" fmla="*/ 2147483646 h 68"/>
                        <a:gd name="T64" fmla="*/ 2147483646 w 69"/>
                        <a:gd name="T65" fmla="*/ 2147483646 h 68"/>
                        <a:gd name="T66" fmla="*/ 2147483646 w 69"/>
                        <a:gd name="T67" fmla="*/ 2147483646 h 68"/>
                        <a:gd name="T68" fmla="*/ 2147483646 w 69"/>
                        <a:gd name="T69" fmla="*/ 2147483646 h 68"/>
                        <a:gd name="T70" fmla="*/ 2147483646 w 69"/>
                        <a:gd name="T71" fmla="*/ 2147483646 h 68"/>
                        <a:gd name="T72" fmla="*/ 2147483646 w 69"/>
                        <a:gd name="T73" fmla="*/ 2147483646 h 68"/>
                        <a:gd name="T74" fmla="*/ 2147483646 w 69"/>
                        <a:gd name="T75" fmla="*/ 2147483646 h 68"/>
                        <a:gd name="T76" fmla="*/ 2147483646 w 69"/>
                        <a:gd name="T77" fmla="*/ 2147483646 h 68"/>
                        <a:gd name="T78" fmla="*/ 2147483646 w 69"/>
                        <a:gd name="T79" fmla="*/ 2147483646 h 68"/>
                        <a:gd name="T80" fmla="*/ 2147483646 w 69"/>
                        <a:gd name="T81" fmla="*/ 2147483646 h 68"/>
                        <a:gd name="T82" fmla="*/ 2147483646 w 69"/>
                        <a:gd name="T83" fmla="*/ 2147483646 h 68"/>
                        <a:gd name="T84" fmla="*/ 2147483646 w 69"/>
                        <a:gd name="T85" fmla="*/ 2147483646 h 68"/>
                        <a:gd name="T86" fmla="*/ 2147483646 w 69"/>
                        <a:gd name="T87" fmla="*/ 2147483646 h 68"/>
                        <a:gd name="T88" fmla="*/ 2147483646 w 69"/>
                        <a:gd name="T89" fmla="*/ 2147483646 h 68"/>
                        <a:gd name="T90" fmla="*/ 2147483646 w 69"/>
                        <a:gd name="T91" fmla="*/ 2147483646 h 68"/>
                        <a:gd name="T92" fmla="*/ 2147483646 w 69"/>
                        <a:gd name="T93" fmla="*/ 2147483646 h 68"/>
                        <a:gd name="T94" fmla="*/ 2147483646 w 69"/>
                        <a:gd name="T95" fmla="*/ 2147483646 h 68"/>
                        <a:gd name="T96" fmla="*/ 2147483646 w 69"/>
                        <a:gd name="T97" fmla="*/ 2147483646 h 68"/>
                        <a:gd name="T98" fmla="*/ 2147483646 w 69"/>
                        <a:gd name="T99" fmla="*/ 2147483646 h 68"/>
                        <a:gd name="T100" fmla="*/ 2147483646 w 69"/>
                        <a:gd name="T101" fmla="*/ 2147483646 h 68"/>
                        <a:gd name="T102" fmla="*/ 2147483646 w 69"/>
                        <a:gd name="T103" fmla="*/ 2147483646 h 68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0" t="0" r="r" b="b"/>
                      <a:pathLst>
                        <a:path w="69" h="68">
                          <a:moveTo>
                            <a:pt x="66" y="0"/>
                          </a:moveTo>
                          <a:lnTo>
                            <a:pt x="54" y="0"/>
                          </a:lnTo>
                          <a:lnTo>
                            <a:pt x="54" y="2"/>
                          </a:lnTo>
                          <a:lnTo>
                            <a:pt x="52" y="2"/>
                          </a:lnTo>
                          <a:lnTo>
                            <a:pt x="52" y="12"/>
                          </a:lnTo>
                          <a:lnTo>
                            <a:pt x="59" y="10"/>
                          </a:lnTo>
                          <a:lnTo>
                            <a:pt x="57" y="10"/>
                          </a:lnTo>
                          <a:lnTo>
                            <a:pt x="57" y="9"/>
                          </a:lnTo>
                          <a:lnTo>
                            <a:pt x="55" y="7"/>
                          </a:lnTo>
                          <a:lnTo>
                            <a:pt x="54" y="7"/>
                          </a:lnTo>
                          <a:lnTo>
                            <a:pt x="54" y="5"/>
                          </a:lnTo>
                          <a:lnTo>
                            <a:pt x="50" y="5"/>
                          </a:lnTo>
                          <a:lnTo>
                            <a:pt x="50" y="4"/>
                          </a:lnTo>
                          <a:lnTo>
                            <a:pt x="45" y="2"/>
                          </a:lnTo>
                          <a:lnTo>
                            <a:pt x="47" y="2"/>
                          </a:lnTo>
                          <a:lnTo>
                            <a:pt x="47" y="4"/>
                          </a:lnTo>
                          <a:lnTo>
                            <a:pt x="45" y="0"/>
                          </a:lnTo>
                          <a:lnTo>
                            <a:pt x="33" y="0"/>
                          </a:lnTo>
                          <a:lnTo>
                            <a:pt x="16" y="2"/>
                          </a:lnTo>
                          <a:lnTo>
                            <a:pt x="16" y="4"/>
                          </a:lnTo>
                          <a:lnTo>
                            <a:pt x="13" y="4"/>
                          </a:lnTo>
                          <a:lnTo>
                            <a:pt x="13" y="5"/>
                          </a:lnTo>
                          <a:lnTo>
                            <a:pt x="11" y="4"/>
                          </a:lnTo>
                          <a:lnTo>
                            <a:pt x="8" y="7"/>
                          </a:lnTo>
                          <a:lnTo>
                            <a:pt x="8" y="10"/>
                          </a:lnTo>
                          <a:lnTo>
                            <a:pt x="11" y="7"/>
                          </a:lnTo>
                          <a:lnTo>
                            <a:pt x="8" y="7"/>
                          </a:lnTo>
                          <a:lnTo>
                            <a:pt x="3" y="12"/>
                          </a:lnTo>
                          <a:lnTo>
                            <a:pt x="5" y="14"/>
                          </a:lnTo>
                          <a:lnTo>
                            <a:pt x="3" y="14"/>
                          </a:lnTo>
                          <a:lnTo>
                            <a:pt x="3" y="17"/>
                          </a:lnTo>
                          <a:lnTo>
                            <a:pt x="1" y="17"/>
                          </a:lnTo>
                          <a:lnTo>
                            <a:pt x="0" y="27"/>
                          </a:lnTo>
                          <a:lnTo>
                            <a:pt x="1" y="36"/>
                          </a:lnTo>
                          <a:lnTo>
                            <a:pt x="3" y="36"/>
                          </a:lnTo>
                          <a:lnTo>
                            <a:pt x="3" y="39"/>
                          </a:lnTo>
                          <a:lnTo>
                            <a:pt x="5" y="39"/>
                          </a:lnTo>
                          <a:lnTo>
                            <a:pt x="3" y="41"/>
                          </a:lnTo>
                          <a:lnTo>
                            <a:pt x="10" y="46"/>
                          </a:lnTo>
                          <a:lnTo>
                            <a:pt x="11" y="49"/>
                          </a:lnTo>
                          <a:lnTo>
                            <a:pt x="13" y="48"/>
                          </a:lnTo>
                          <a:lnTo>
                            <a:pt x="13" y="49"/>
                          </a:lnTo>
                          <a:lnTo>
                            <a:pt x="16" y="49"/>
                          </a:lnTo>
                          <a:lnTo>
                            <a:pt x="16" y="51"/>
                          </a:lnTo>
                          <a:lnTo>
                            <a:pt x="30" y="53"/>
                          </a:lnTo>
                          <a:lnTo>
                            <a:pt x="32" y="53"/>
                          </a:lnTo>
                          <a:lnTo>
                            <a:pt x="37" y="51"/>
                          </a:lnTo>
                          <a:lnTo>
                            <a:pt x="35" y="51"/>
                          </a:lnTo>
                          <a:lnTo>
                            <a:pt x="47" y="53"/>
                          </a:lnTo>
                          <a:lnTo>
                            <a:pt x="49" y="53"/>
                          </a:lnTo>
                          <a:lnTo>
                            <a:pt x="50" y="49"/>
                          </a:lnTo>
                          <a:lnTo>
                            <a:pt x="49" y="49"/>
                          </a:lnTo>
                          <a:lnTo>
                            <a:pt x="50" y="51"/>
                          </a:lnTo>
                          <a:lnTo>
                            <a:pt x="54" y="48"/>
                          </a:lnTo>
                          <a:lnTo>
                            <a:pt x="54" y="46"/>
                          </a:lnTo>
                          <a:lnTo>
                            <a:pt x="55" y="46"/>
                          </a:lnTo>
                          <a:lnTo>
                            <a:pt x="55" y="44"/>
                          </a:lnTo>
                          <a:lnTo>
                            <a:pt x="55" y="46"/>
                          </a:lnTo>
                          <a:lnTo>
                            <a:pt x="59" y="44"/>
                          </a:lnTo>
                          <a:lnTo>
                            <a:pt x="52" y="43"/>
                          </a:lnTo>
                          <a:lnTo>
                            <a:pt x="52" y="48"/>
                          </a:lnTo>
                          <a:lnTo>
                            <a:pt x="55" y="44"/>
                          </a:lnTo>
                          <a:lnTo>
                            <a:pt x="52" y="46"/>
                          </a:lnTo>
                          <a:lnTo>
                            <a:pt x="52" y="49"/>
                          </a:lnTo>
                          <a:lnTo>
                            <a:pt x="50" y="49"/>
                          </a:lnTo>
                          <a:lnTo>
                            <a:pt x="50" y="51"/>
                          </a:lnTo>
                          <a:lnTo>
                            <a:pt x="49" y="49"/>
                          </a:lnTo>
                          <a:lnTo>
                            <a:pt x="45" y="53"/>
                          </a:lnTo>
                          <a:lnTo>
                            <a:pt x="45" y="56"/>
                          </a:lnTo>
                          <a:lnTo>
                            <a:pt x="47" y="55"/>
                          </a:lnTo>
                          <a:lnTo>
                            <a:pt x="47" y="53"/>
                          </a:lnTo>
                          <a:lnTo>
                            <a:pt x="49" y="53"/>
                          </a:lnTo>
                          <a:lnTo>
                            <a:pt x="42" y="55"/>
                          </a:lnTo>
                          <a:lnTo>
                            <a:pt x="42" y="56"/>
                          </a:lnTo>
                          <a:lnTo>
                            <a:pt x="30" y="56"/>
                          </a:lnTo>
                          <a:lnTo>
                            <a:pt x="28" y="60"/>
                          </a:lnTo>
                          <a:lnTo>
                            <a:pt x="33" y="58"/>
                          </a:lnTo>
                          <a:lnTo>
                            <a:pt x="32" y="55"/>
                          </a:lnTo>
                          <a:lnTo>
                            <a:pt x="27" y="56"/>
                          </a:lnTo>
                          <a:lnTo>
                            <a:pt x="27" y="55"/>
                          </a:lnTo>
                          <a:lnTo>
                            <a:pt x="22" y="53"/>
                          </a:lnTo>
                          <a:lnTo>
                            <a:pt x="23" y="53"/>
                          </a:lnTo>
                          <a:lnTo>
                            <a:pt x="22" y="53"/>
                          </a:lnTo>
                          <a:lnTo>
                            <a:pt x="23" y="55"/>
                          </a:lnTo>
                          <a:lnTo>
                            <a:pt x="22" y="51"/>
                          </a:lnTo>
                          <a:lnTo>
                            <a:pt x="18" y="53"/>
                          </a:lnTo>
                          <a:lnTo>
                            <a:pt x="20" y="49"/>
                          </a:lnTo>
                          <a:lnTo>
                            <a:pt x="20" y="48"/>
                          </a:lnTo>
                          <a:lnTo>
                            <a:pt x="18" y="48"/>
                          </a:lnTo>
                          <a:lnTo>
                            <a:pt x="18" y="46"/>
                          </a:lnTo>
                          <a:lnTo>
                            <a:pt x="5" y="46"/>
                          </a:lnTo>
                          <a:lnTo>
                            <a:pt x="5" y="48"/>
                          </a:lnTo>
                          <a:lnTo>
                            <a:pt x="3" y="48"/>
                          </a:lnTo>
                          <a:lnTo>
                            <a:pt x="3" y="49"/>
                          </a:lnTo>
                          <a:lnTo>
                            <a:pt x="5" y="56"/>
                          </a:lnTo>
                          <a:lnTo>
                            <a:pt x="6" y="56"/>
                          </a:lnTo>
                          <a:lnTo>
                            <a:pt x="5" y="58"/>
                          </a:lnTo>
                          <a:lnTo>
                            <a:pt x="10" y="63"/>
                          </a:lnTo>
                          <a:lnTo>
                            <a:pt x="13" y="63"/>
                          </a:lnTo>
                          <a:lnTo>
                            <a:pt x="13" y="65"/>
                          </a:lnTo>
                          <a:lnTo>
                            <a:pt x="15" y="65"/>
                          </a:lnTo>
                          <a:lnTo>
                            <a:pt x="15" y="63"/>
                          </a:lnTo>
                          <a:lnTo>
                            <a:pt x="15" y="65"/>
                          </a:lnTo>
                          <a:lnTo>
                            <a:pt x="18" y="66"/>
                          </a:lnTo>
                          <a:lnTo>
                            <a:pt x="20" y="68"/>
                          </a:lnTo>
                          <a:lnTo>
                            <a:pt x="30" y="68"/>
                          </a:lnTo>
                          <a:lnTo>
                            <a:pt x="35" y="66"/>
                          </a:lnTo>
                          <a:lnTo>
                            <a:pt x="33" y="66"/>
                          </a:lnTo>
                          <a:lnTo>
                            <a:pt x="49" y="66"/>
                          </a:lnTo>
                          <a:lnTo>
                            <a:pt x="49" y="65"/>
                          </a:lnTo>
                          <a:lnTo>
                            <a:pt x="54" y="66"/>
                          </a:lnTo>
                          <a:lnTo>
                            <a:pt x="55" y="65"/>
                          </a:lnTo>
                          <a:lnTo>
                            <a:pt x="59" y="65"/>
                          </a:lnTo>
                          <a:lnTo>
                            <a:pt x="61" y="61"/>
                          </a:lnTo>
                          <a:lnTo>
                            <a:pt x="59" y="61"/>
                          </a:lnTo>
                          <a:lnTo>
                            <a:pt x="61" y="61"/>
                          </a:lnTo>
                          <a:lnTo>
                            <a:pt x="61" y="60"/>
                          </a:lnTo>
                          <a:lnTo>
                            <a:pt x="62" y="60"/>
                          </a:lnTo>
                          <a:lnTo>
                            <a:pt x="62" y="58"/>
                          </a:lnTo>
                          <a:lnTo>
                            <a:pt x="64" y="58"/>
                          </a:lnTo>
                          <a:lnTo>
                            <a:pt x="64" y="55"/>
                          </a:lnTo>
                          <a:lnTo>
                            <a:pt x="66" y="55"/>
                          </a:lnTo>
                          <a:lnTo>
                            <a:pt x="66" y="49"/>
                          </a:lnTo>
                          <a:lnTo>
                            <a:pt x="66" y="51"/>
                          </a:lnTo>
                          <a:lnTo>
                            <a:pt x="69" y="48"/>
                          </a:lnTo>
                          <a:lnTo>
                            <a:pt x="69" y="4"/>
                          </a:lnTo>
                          <a:lnTo>
                            <a:pt x="66" y="0"/>
                          </a:lnTo>
                          <a:lnTo>
                            <a:pt x="66" y="7"/>
                          </a:lnTo>
                          <a:lnTo>
                            <a:pt x="62" y="4"/>
                          </a:lnTo>
                          <a:lnTo>
                            <a:pt x="62" y="48"/>
                          </a:lnTo>
                          <a:lnTo>
                            <a:pt x="66" y="44"/>
                          </a:lnTo>
                          <a:lnTo>
                            <a:pt x="62" y="46"/>
                          </a:lnTo>
                          <a:lnTo>
                            <a:pt x="62" y="51"/>
                          </a:lnTo>
                          <a:lnTo>
                            <a:pt x="61" y="51"/>
                          </a:lnTo>
                          <a:lnTo>
                            <a:pt x="61" y="55"/>
                          </a:lnTo>
                          <a:lnTo>
                            <a:pt x="59" y="55"/>
                          </a:lnTo>
                          <a:lnTo>
                            <a:pt x="59" y="56"/>
                          </a:lnTo>
                          <a:lnTo>
                            <a:pt x="57" y="56"/>
                          </a:lnTo>
                          <a:lnTo>
                            <a:pt x="57" y="58"/>
                          </a:lnTo>
                          <a:lnTo>
                            <a:pt x="55" y="58"/>
                          </a:lnTo>
                          <a:lnTo>
                            <a:pt x="54" y="61"/>
                          </a:lnTo>
                          <a:lnTo>
                            <a:pt x="55" y="58"/>
                          </a:lnTo>
                          <a:lnTo>
                            <a:pt x="57" y="58"/>
                          </a:lnTo>
                          <a:lnTo>
                            <a:pt x="52" y="58"/>
                          </a:lnTo>
                          <a:lnTo>
                            <a:pt x="50" y="60"/>
                          </a:lnTo>
                          <a:lnTo>
                            <a:pt x="45" y="61"/>
                          </a:lnTo>
                          <a:lnTo>
                            <a:pt x="45" y="63"/>
                          </a:lnTo>
                          <a:lnTo>
                            <a:pt x="30" y="63"/>
                          </a:lnTo>
                          <a:lnTo>
                            <a:pt x="28" y="66"/>
                          </a:lnTo>
                          <a:lnTo>
                            <a:pt x="33" y="65"/>
                          </a:lnTo>
                          <a:lnTo>
                            <a:pt x="32" y="61"/>
                          </a:lnTo>
                          <a:lnTo>
                            <a:pt x="23" y="61"/>
                          </a:lnTo>
                          <a:lnTo>
                            <a:pt x="22" y="60"/>
                          </a:lnTo>
                          <a:lnTo>
                            <a:pt x="18" y="61"/>
                          </a:lnTo>
                          <a:lnTo>
                            <a:pt x="18" y="60"/>
                          </a:lnTo>
                          <a:lnTo>
                            <a:pt x="15" y="58"/>
                          </a:lnTo>
                          <a:lnTo>
                            <a:pt x="16" y="58"/>
                          </a:lnTo>
                          <a:lnTo>
                            <a:pt x="16" y="60"/>
                          </a:lnTo>
                          <a:lnTo>
                            <a:pt x="15" y="56"/>
                          </a:lnTo>
                          <a:lnTo>
                            <a:pt x="13" y="56"/>
                          </a:lnTo>
                          <a:lnTo>
                            <a:pt x="11" y="55"/>
                          </a:lnTo>
                          <a:lnTo>
                            <a:pt x="10" y="53"/>
                          </a:lnTo>
                          <a:lnTo>
                            <a:pt x="8" y="53"/>
                          </a:lnTo>
                          <a:lnTo>
                            <a:pt x="10" y="49"/>
                          </a:lnTo>
                          <a:lnTo>
                            <a:pt x="6" y="53"/>
                          </a:lnTo>
                          <a:lnTo>
                            <a:pt x="16" y="53"/>
                          </a:lnTo>
                          <a:lnTo>
                            <a:pt x="13" y="49"/>
                          </a:lnTo>
                          <a:lnTo>
                            <a:pt x="15" y="56"/>
                          </a:lnTo>
                          <a:lnTo>
                            <a:pt x="18" y="58"/>
                          </a:lnTo>
                          <a:lnTo>
                            <a:pt x="20" y="58"/>
                          </a:lnTo>
                          <a:lnTo>
                            <a:pt x="22" y="60"/>
                          </a:lnTo>
                          <a:lnTo>
                            <a:pt x="20" y="60"/>
                          </a:lnTo>
                          <a:lnTo>
                            <a:pt x="22" y="60"/>
                          </a:lnTo>
                          <a:lnTo>
                            <a:pt x="23" y="58"/>
                          </a:lnTo>
                          <a:lnTo>
                            <a:pt x="23" y="60"/>
                          </a:lnTo>
                          <a:lnTo>
                            <a:pt x="28" y="61"/>
                          </a:lnTo>
                          <a:lnTo>
                            <a:pt x="30" y="61"/>
                          </a:lnTo>
                          <a:lnTo>
                            <a:pt x="35" y="60"/>
                          </a:lnTo>
                          <a:lnTo>
                            <a:pt x="33" y="60"/>
                          </a:lnTo>
                          <a:lnTo>
                            <a:pt x="45" y="60"/>
                          </a:lnTo>
                          <a:lnTo>
                            <a:pt x="45" y="58"/>
                          </a:lnTo>
                          <a:lnTo>
                            <a:pt x="49" y="60"/>
                          </a:lnTo>
                          <a:lnTo>
                            <a:pt x="50" y="60"/>
                          </a:lnTo>
                          <a:lnTo>
                            <a:pt x="50" y="58"/>
                          </a:lnTo>
                          <a:lnTo>
                            <a:pt x="52" y="56"/>
                          </a:lnTo>
                          <a:lnTo>
                            <a:pt x="54" y="55"/>
                          </a:lnTo>
                          <a:lnTo>
                            <a:pt x="54" y="53"/>
                          </a:lnTo>
                          <a:lnTo>
                            <a:pt x="55" y="53"/>
                          </a:lnTo>
                          <a:lnTo>
                            <a:pt x="55" y="49"/>
                          </a:lnTo>
                          <a:lnTo>
                            <a:pt x="55" y="51"/>
                          </a:lnTo>
                          <a:lnTo>
                            <a:pt x="59" y="48"/>
                          </a:lnTo>
                          <a:lnTo>
                            <a:pt x="59" y="43"/>
                          </a:lnTo>
                          <a:lnTo>
                            <a:pt x="59" y="41"/>
                          </a:lnTo>
                          <a:lnTo>
                            <a:pt x="57" y="41"/>
                          </a:lnTo>
                          <a:lnTo>
                            <a:pt x="57" y="39"/>
                          </a:lnTo>
                          <a:lnTo>
                            <a:pt x="55" y="39"/>
                          </a:lnTo>
                          <a:lnTo>
                            <a:pt x="54" y="39"/>
                          </a:lnTo>
                          <a:lnTo>
                            <a:pt x="54" y="41"/>
                          </a:lnTo>
                          <a:lnTo>
                            <a:pt x="52" y="41"/>
                          </a:lnTo>
                          <a:lnTo>
                            <a:pt x="55" y="39"/>
                          </a:lnTo>
                          <a:lnTo>
                            <a:pt x="52" y="41"/>
                          </a:lnTo>
                          <a:lnTo>
                            <a:pt x="52" y="43"/>
                          </a:lnTo>
                          <a:lnTo>
                            <a:pt x="50" y="43"/>
                          </a:lnTo>
                          <a:lnTo>
                            <a:pt x="50" y="44"/>
                          </a:lnTo>
                          <a:lnTo>
                            <a:pt x="49" y="43"/>
                          </a:lnTo>
                          <a:lnTo>
                            <a:pt x="47" y="44"/>
                          </a:lnTo>
                          <a:lnTo>
                            <a:pt x="45" y="46"/>
                          </a:lnTo>
                          <a:lnTo>
                            <a:pt x="44" y="49"/>
                          </a:lnTo>
                          <a:lnTo>
                            <a:pt x="45" y="46"/>
                          </a:lnTo>
                          <a:lnTo>
                            <a:pt x="47" y="46"/>
                          </a:lnTo>
                          <a:lnTo>
                            <a:pt x="32" y="48"/>
                          </a:lnTo>
                          <a:lnTo>
                            <a:pt x="30" y="51"/>
                          </a:lnTo>
                          <a:lnTo>
                            <a:pt x="35" y="49"/>
                          </a:lnTo>
                          <a:lnTo>
                            <a:pt x="33" y="46"/>
                          </a:lnTo>
                          <a:lnTo>
                            <a:pt x="20" y="48"/>
                          </a:lnTo>
                          <a:lnTo>
                            <a:pt x="20" y="46"/>
                          </a:lnTo>
                          <a:lnTo>
                            <a:pt x="16" y="46"/>
                          </a:lnTo>
                          <a:lnTo>
                            <a:pt x="16" y="44"/>
                          </a:lnTo>
                          <a:lnTo>
                            <a:pt x="15" y="43"/>
                          </a:lnTo>
                          <a:lnTo>
                            <a:pt x="13" y="43"/>
                          </a:lnTo>
                          <a:lnTo>
                            <a:pt x="10" y="38"/>
                          </a:lnTo>
                          <a:lnTo>
                            <a:pt x="8" y="36"/>
                          </a:lnTo>
                          <a:lnTo>
                            <a:pt x="6" y="36"/>
                          </a:lnTo>
                          <a:lnTo>
                            <a:pt x="6" y="32"/>
                          </a:lnTo>
                          <a:lnTo>
                            <a:pt x="5" y="32"/>
                          </a:lnTo>
                          <a:lnTo>
                            <a:pt x="6" y="27"/>
                          </a:lnTo>
                          <a:lnTo>
                            <a:pt x="5" y="21"/>
                          </a:lnTo>
                          <a:lnTo>
                            <a:pt x="6" y="21"/>
                          </a:lnTo>
                          <a:lnTo>
                            <a:pt x="6" y="17"/>
                          </a:lnTo>
                          <a:lnTo>
                            <a:pt x="8" y="17"/>
                          </a:lnTo>
                          <a:lnTo>
                            <a:pt x="10" y="16"/>
                          </a:lnTo>
                          <a:lnTo>
                            <a:pt x="11" y="14"/>
                          </a:lnTo>
                          <a:lnTo>
                            <a:pt x="15" y="10"/>
                          </a:lnTo>
                          <a:lnTo>
                            <a:pt x="16" y="9"/>
                          </a:lnTo>
                          <a:lnTo>
                            <a:pt x="16" y="7"/>
                          </a:lnTo>
                          <a:lnTo>
                            <a:pt x="20" y="7"/>
                          </a:lnTo>
                          <a:lnTo>
                            <a:pt x="20" y="5"/>
                          </a:lnTo>
                          <a:lnTo>
                            <a:pt x="33" y="7"/>
                          </a:lnTo>
                          <a:lnTo>
                            <a:pt x="42" y="7"/>
                          </a:lnTo>
                          <a:lnTo>
                            <a:pt x="44" y="7"/>
                          </a:lnTo>
                          <a:lnTo>
                            <a:pt x="44" y="9"/>
                          </a:lnTo>
                          <a:lnTo>
                            <a:pt x="45" y="9"/>
                          </a:lnTo>
                          <a:lnTo>
                            <a:pt x="47" y="7"/>
                          </a:lnTo>
                          <a:lnTo>
                            <a:pt x="47" y="9"/>
                          </a:lnTo>
                          <a:lnTo>
                            <a:pt x="50" y="9"/>
                          </a:lnTo>
                          <a:lnTo>
                            <a:pt x="50" y="10"/>
                          </a:lnTo>
                          <a:lnTo>
                            <a:pt x="52" y="10"/>
                          </a:lnTo>
                          <a:lnTo>
                            <a:pt x="50" y="12"/>
                          </a:lnTo>
                          <a:lnTo>
                            <a:pt x="54" y="14"/>
                          </a:lnTo>
                          <a:lnTo>
                            <a:pt x="52" y="14"/>
                          </a:lnTo>
                          <a:lnTo>
                            <a:pt x="54" y="14"/>
                          </a:lnTo>
                          <a:lnTo>
                            <a:pt x="54" y="16"/>
                          </a:lnTo>
                          <a:lnTo>
                            <a:pt x="55" y="16"/>
                          </a:lnTo>
                          <a:lnTo>
                            <a:pt x="57" y="16"/>
                          </a:lnTo>
                          <a:lnTo>
                            <a:pt x="57" y="14"/>
                          </a:lnTo>
                          <a:lnTo>
                            <a:pt x="59" y="14"/>
                          </a:lnTo>
                          <a:lnTo>
                            <a:pt x="59" y="12"/>
                          </a:lnTo>
                          <a:lnTo>
                            <a:pt x="59" y="4"/>
                          </a:lnTo>
                          <a:lnTo>
                            <a:pt x="55" y="7"/>
                          </a:lnTo>
                          <a:lnTo>
                            <a:pt x="66" y="7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7" name="Freeform 109"/>
                    <p:cNvSpPr>
                      <a:spLocks/>
                    </p:cNvSpPr>
                    <p:nvPr/>
                  </p:nvSpPr>
                  <p:spPr bwMode="auto">
                    <a:xfrm>
                      <a:off x="5603875" y="3244850"/>
                      <a:ext cx="73025" cy="61913"/>
                    </a:xfrm>
                    <a:custGeom>
                      <a:avLst/>
                      <a:gdLst>
                        <a:gd name="T0" fmla="*/ 2147483646 w 46"/>
                        <a:gd name="T1" fmla="*/ 2147483646 h 39"/>
                        <a:gd name="T2" fmla="*/ 2147483646 w 46"/>
                        <a:gd name="T3" fmla="*/ 2147483646 h 39"/>
                        <a:gd name="T4" fmla="*/ 2147483646 w 46"/>
                        <a:gd name="T5" fmla="*/ 2147483646 h 39"/>
                        <a:gd name="T6" fmla="*/ 2147483646 w 46"/>
                        <a:gd name="T7" fmla="*/ 2147483646 h 39"/>
                        <a:gd name="T8" fmla="*/ 2147483646 w 46"/>
                        <a:gd name="T9" fmla="*/ 2147483646 h 39"/>
                        <a:gd name="T10" fmla="*/ 2147483646 w 46"/>
                        <a:gd name="T11" fmla="*/ 2147483646 h 39"/>
                        <a:gd name="T12" fmla="*/ 2147483646 w 46"/>
                        <a:gd name="T13" fmla="*/ 2147483646 h 39"/>
                        <a:gd name="T14" fmla="*/ 2147483646 w 46"/>
                        <a:gd name="T15" fmla="*/ 2147483646 h 39"/>
                        <a:gd name="T16" fmla="*/ 2147483646 w 46"/>
                        <a:gd name="T17" fmla="*/ 2147483646 h 39"/>
                        <a:gd name="T18" fmla="*/ 2147483646 w 46"/>
                        <a:gd name="T19" fmla="*/ 2147483646 h 39"/>
                        <a:gd name="T20" fmla="*/ 2147483646 w 46"/>
                        <a:gd name="T21" fmla="*/ 2147483646 h 39"/>
                        <a:gd name="T22" fmla="*/ 2147483646 w 46"/>
                        <a:gd name="T23" fmla="*/ 2147483646 h 39"/>
                        <a:gd name="T24" fmla="*/ 2147483646 w 46"/>
                        <a:gd name="T25" fmla="*/ 2147483646 h 39"/>
                        <a:gd name="T26" fmla="*/ 2147483646 w 46"/>
                        <a:gd name="T27" fmla="*/ 2147483646 h 39"/>
                        <a:gd name="T28" fmla="*/ 2147483646 w 46"/>
                        <a:gd name="T29" fmla="*/ 2147483646 h 39"/>
                        <a:gd name="T30" fmla="*/ 2147483646 w 46"/>
                        <a:gd name="T31" fmla="*/ 2147483646 h 39"/>
                        <a:gd name="T32" fmla="*/ 2147483646 w 46"/>
                        <a:gd name="T33" fmla="*/ 2147483646 h 39"/>
                        <a:gd name="T34" fmla="*/ 2147483646 w 46"/>
                        <a:gd name="T35" fmla="*/ 2147483646 h 39"/>
                        <a:gd name="T36" fmla="*/ 2147483646 w 46"/>
                        <a:gd name="T37" fmla="*/ 2147483646 h 39"/>
                        <a:gd name="T38" fmla="*/ 2147483646 w 46"/>
                        <a:gd name="T39" fmla="*/ 2147483646 h 39"/>
                        <a:gd name="T40" fmla="*/ 2147483646 w 46"/>
                        <a:gd name="T41" fmla="*/ 2147483646 h 39"/>
                        <a:gd name="T42" fmla="*/ 2147483646 w 46"/>
                        <a:gd name="T43" fmla="*/ 2147483646 h 39"/>
                        <a:gd name="T44" fmla="*/ 2147483646 w 46"/>
                        <a:gd name="T45" fmla="*/ 2147483646 h 39"/>
                        <a:gd name="T46" fmla="*/ 2147483646 w 46"/>
                        <a:gd name="T47" fmla="*/ 2147483646 h 39"/>
                        <a:gd name="T48" fmla="*/ 2147483646 w 46"/>
                        <a:gd name="T49" fmla="*/ 2147483646 h 39"/>
                        <a:gd name="T50" fmla="*/ 2147483646 w 46"/>
                        <a:gd name="T51" fmla="*/ 0 h 39"/>
                        <a:gd name="T52" fmla="*/ 2147483646 w 46"/>
                        <a:gd name="T53" fmla="*/ 0 h 39"/>
                        <a:gd name="T54" fmla="*/ 2147483646 w 46"/>
                        <a:gd name="T55" fmla="*/ 2147483646 h 39"/>
                        <a:gd name="T56" fmla="*/ 2147483646 w 46"/>
                        <a:gd name="T57" fmla="*/ 2147483646 h 39"/>
                        <a:gd name="T58" fmla="*/ 2147483646 w 46"/>
                        <a:gd name="T59" fmla="*/ 2147483646 h 39"/>
                        <a:gd name="T60" fmla="*/ 2147483646 w 46"/>
                        <a:gd name="T61" fmla="*/ 2147483646 h 39"/>
                        <a:gd name="T62" fmla="*/ 2147483646 w 46"/>
                        <a:gd name="T63" fmla="*/ 2147483646 h 39"/>
                        <a:gd name="T64" fmla="*/ 0 w 46"/>
                        <a:gd name="T65" fmla="*/ 2147483646 h 39"/>
                        <a:gd name="T66" fmla="*/ 2147483646 w 46"/>
                        <a:gd name="T67" fmla="*/ 2147483646 h 39"/>
                        <a:gd name="T68" fmla="*/ 2147483646 w 46"/>
                        <a:gd name="T69" fmla="*/ 2147483646 h 39"/>
                        <a:gd name="T70" fmla="*/ 2147483646 w 46"/>
                        <a:gd name="T71" fmla="*/ 2147483646 h 39"/>
                        <a:gd name="T72" fmla="*/ 2147483646 w 46"/>
                        <a:gd name="T73" fmla="*/ 2147483646 h 39"/>
                        <a:gd name="T74" fmla="*/ 2147483646 w 46"/>
                        <a:gd name="T75" fmla="*/ 2147483646 h 39"/>
                        <a:gd name="T76" fmla="*/ 2147483646 w 46"/>
                        <a:gd name="T77" fmla="*/ 2147483646 h 39"/>
                        <a:gd name="T78" fmla="*/ 2147483646 w 46"/>
                        <a:gd name="T79" fmla="*/ 2147483646 h 39"/>
                        <a:gd name="T80" fmla="*/ 2147483646 w 46"/>
                        <a:gd name="T81" fmla="*/ 2147483646 h 39"/>
                        <a:gd name="T82" fmla="*/ 2147483646 w 46"/>
                        <a:gd name="T83" fmla="*/ 2147483646 h 39"/>
                        <a:gd name="T84" fmla="*/ 2147483646 w 46"/>
                        <a:gd name="T85" fmla="*/ 2147483646 h 39"/>
                        <a:gd name="T86" fmla="*/ 2147483646 w 46"/>
                        <a:gd name="T87" fmla="*/ 2147483646 h 39"/>
                        <a:gd name="T88" fmla="*/ 2147483646 w 46"/>
                        <a:gd name="T89" fmla="*/ 2147483646 h 39"/>
                        <a:gd name="T90" fmla="*/ 2147483646 w 46"/>
                        <a:gd name="T91" fmla="*/ 2147483646 h 39"/>
                        <a:gd name="T92" fmla="*/ 2147483646 w 46"/>
                        <a:gd name="T93" fmla="*/ 2147483646 h 39"/>
                        <a:gd name="T94" fmla="*/ 2147483646 w 46"/>
                        <a:gd name="T95" fmla="*/ 2147483646 h 39"/>
                        <a:gd name="T96" fmla="*/ 2147483646 w 46"/>
                        <a:gd name="T97" fmla="*/ 2147483646 h 39"/>
                        <a:gd name="T98" fmla="*/ 2147483646 w 46"/>
                        <a:gd name="T99" fmla="*/ 2147483646 h 39"/>
                        <a:gd name="T100" fmla="*/ 2147483646 w 46"/>
                        <a:gd name="T101" fmla="*/ 2147483646 h 39"/>
                        <a:gd name="T102" fmla="*/ 2147483646 w 46"/>
                        <a:gd name="T103" fmla="*/ 2147483646 h 39"/>
                        <a:gd name="T104" fmla="*/ 2147483646 w 46"/>
                        <a:gd name="T105" fmla="*/ 2147483646 h 39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46" h="39">
                          <a:moveTo>
                            <a:pt x="22" y="7"/>
                          </a:moveTo>
                          <a:lnTo>
                            <a:pt x="34" y="5"/>
                          </a:lnTo>
                          <a:lnTo>
                            <a:pt x="34" y="7"/>
                          </a:lnTo>
                          <a:lnTo>
                            <a:pt x="36" y="9"/>
                          </a:lnTo>
                          <a:lnTo>
                            <a:pt x="38" y="9"/>
                          </a:lnTo>
                          <a:lnTo>
                            <a:pt x="38" y="10"/>
                          </a:lnTo>
                          <a:lnTo>
                            <a:pt x="36" y="9"/>
                          </a:lnTo>
                          <a:lnTo>
                            <a:pt x="36" y="7"/>
                          </a:lnTo>
                          <a:lnTo>
                            <a:pt x="38" y="10"/>
                          </a:lnTo>
                          <a:lnTo>
                            <a:pt x="39" y="10"/>
                          </a:lnTo>
                          <a:lnTo>
                            <a:pt x="39" y="14"/>
                          </a:lnTo>
                          <a:lnTo>
                            <a:pt x="41" y="14"/>
                          </a:lnTo>
                          <a:lnTo>
                            <a:pt x="39" y="20"/>
                          </a:lnTo>
                          <a:lnTo>
                            <a:pt x="43" y="22"/>
                          </a:lnTo>
                          <a:lnTo>
                            <a:pt x="44" y="17"/>
                          </a:lnTo>
                          <a:lnTo>
                            <a:pt x="41" y="19"/>
                          </a:lnTo>
                          <a:lnTo>
                            <a:pt x="41" y="25"/>
                          </a:lnTo>
                          <a:lnTo>
                            <a:pt x="39" y="25"/>
                          </a:lnTo>
                          <a:lnTo>
                            <a:pt x="39" y="29"/>
                          </a:lnTo>
                          <a:lnTo>
                            <a:pt x="38" y="29"/>
                          </a:lnTo>
                          <a:lnTo>
                            <a:pt x="36" y="34"/>
                          </a:lnTo>
                          <a:lnTo>
                            <a:pt x="36" y="32"/>
                          </a:lnTo>
                          <a:lnTo>
                            <a:pt x="38" y="31"/>
                          </a:lnTo>
                          <a:lnTo>
                            <a:pt x="39" y="31"/>
                          </a:lnTo>
                          <a:lnTo>
                            <a:pt x="31" y="32"/>
                          </a:lnTo>
                          <a:lnTo>
                            <a:pt x="31" y="34"/>
                          </a:lnTo>
                          <a:lnTo>
                            <a:pt x="21" y="34"/>
                          </a:lnTo>
                          <a:lnTo>
                            <a:pt x="19" y="37"/>
                          </a:lnTo>
                          <a:lnTo>
                            <a:pt x="24" y="36"/>
                          </a:lnTo>
                          <a:lnTo>
                            <a:pt x="22" y="32"/>
                          </a:lnTo>
                          <a:lnTo>
                            <a:pt x="16" y="32"/>
                          </a:lnTo>
                          <a:lnTo>
                            <a:pt x="14" y="31"/>
                          </a:lnTo>
                          <a:lnTo>
                            <a:pt x="12" y="32"/>
                          </a:lnTo>
                          <a:lnTo>
                            <a:pt x="12" y="31"/>
                          </a:lnTo>
                          <a:lnTo>
                            <a:pt x="9" y="29"/>
                          </a:lnTo>
                          <a:lnTo>
                            <a:pt x="11" y="31"/>
                          </a:lnTo>
                          <a:lnTo>
                            <a:pt x="9" y="27"/>
                          </a:lnTo>
                          <a:lnTo>
                            <a:pt x="7" y="25"/>
                          </a:lnTo>
                          <a:lnTo>
                            <a:pt x="5" y="25"/>
                          </a:lnTo>
                          <a:lnTo>
                            <a:pt x="7" y="20"/>
                          </a:lnTo>
                          <a:lnTo>
                            <a:pt x="5" y="14"/>
                          </a:lnTo>
                          <a:lnTo>
                            <a:pt x="7" y="14"/>
                          </a:lnTo>
                          <a:lnTo>
                            <a:pt x="9" y="12"/>
                          </a:lnTo>
                          <a:lnTo>
                            <a:pt x="12" y="9"/>
                          </a:lnTo>
                          <a:lnTo>
                            <a:pt x="11" y="9"/>
                          </a:lnTo>
                          <a:lnTo>
                            <a:pt x="12" y="9"/>
                          </a:lnTo>
                          <a:lnTo>
                            <a:pt x="12" y="7"/>
                          </a:lnTo>
                          <a:lnTo>
                            <a:pt x="14" y="9"/>
                          </a:lnTo>
                          <a:lnTo>
                            <a:pt x="16" y="7"/>
                          </a:lnTo>
                          <a:lnTo>
                            <a:pt x="24" y="7"/>
                          </a:lnTo>
                          <a:lnTo>
                            <a:pt x="22" y="7"/>
                          </a:lnTo>
                          <a:lnTo>
                            <a:pt x="22" y="0"/>
                          </a:lnTo>
                          <a:lnTo>
                            <a:pt x="24" y="0"/>
                          </a:lnTo>
                          <a:lnTo>
                            <a:pt x="22" y="0"/>
                          </a:lnTo>
                          <a:lnTo>
                            <a:pt x="12" y="0"/>
                          </a:lnTo>
                          <a:lnTo>
                            <a:pt x="11" y="2"/>
                          </a:lnTo>
                          <a:lnTo>
                            <a:pt x="9" y="3"/>
                          </a:lnTo>
                          <a:lnTo>
                            <a:pt x="9" y="5"/>
                          </a:lnTo>
                          <a:lnTo>
                            <a:pt x="7" y="5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5" y="5"/>
                          </a:lnTo>
                          <a:lnTo>
                            <a:pt x="2" y="9"/>
                          </a:lnTo>
                          <a:lnTo>
                            <a:pt x="4" y="10"/>
                          </a:lnTo>
                          <a:lnTo>
                            <a:pt x="2" y="10"/>
                          </a:lnTo>
                          <a:lnTo>
                            <a:pt x="0" y="20"/>
                          </a:lnTo>
                          <a:lnTo>
                            <a:pt x="2" y="29"/>
                          </a:lnTo>
                          <a:lnTo>
                            <a:pt x="4" y="29"/>
                          </a:lnTo>
                          <a:lnTo>
                            <a:pt x="2" y="31"/>
                          </a:lnTo>
                          <a:lnTo>
                            <a:pt x="7" y="34"/>
                          </a:lnTo>
                          <a:lnTo>
                            <a:pt x="9" y="36"/>
                          </a:lnTo>
                          <a:lnTo>
                            <a:pt x="9" y="34"/>
                          </a:lnTo>
                          <a:lnTo>
                            <a:pt x="9" y="36"/>
                          </a:lnTo>
                          <a:lnTo>
                            <a:pt x="11" y="37"/>
                          </a:lnTo>
                          <a:lnTo>
                            <a:pt x="12" y="39"/>
                          </a:lnTo>
                          <a:lnTo>
                            <a:pt x="19" y="39"/>
                          </a:lnTo>
                          <a:lnTo>
                            <a:pt x="21" y="39"/>
                          </a:lnTo>
                          <a:lnTo>
                            <a:pt x="26" y="37"/>
                          </a:lnTo>
                          <a:lnTo>
                            <a:pt x="24" y="37"/>
                          </a:lnTo>
                          <a:lnTo>
                            <a:pt x="34" y="37"/>
                          </a:lnTo>
                          <a:lnTo>
                            <a:pt x="34" y="36"/>
                          </a:lnTo>
                          <a:lnTo>
                            <a:pt x="39" y="37"/>
                          </a:lnTo>
                          <a:lnTo>
                            <a:pt x="41" y="37"/>
                          </a:lnTo>
                          <a:lnTo>
                            <a:pt x="43" y="36"/>
                          </a:lnTo>
                          <a:lnTo>
                            <a:pt x="43" y="34"/>
                          </a:lnTo>
                          <a:lnTo>
                            <a:pt x="41" y="32"/>
                          </a:lnTo>
                          <a:lnTo>
                            <a:pt x="43" y="32"/>
                          </a:lnTo>
                          <a:lnTo>
                            <a:pt x="43" y="29"/>
                          </a:lnTo>
                          <a:lnTo>
                            <a:pt x="44" y="29"/>
                          </a:lnTo>
                          <a:lnTo>
                            <a:pt x="44" y="22"/>
                          </a:lnTo>
                          <a:lnTo>
                            <a:pt x="44" y="24"/>
                          </a:lnTo>
                          <a:lnTo>
                            <a:pt x="46" y="19"/>
                          </a:lnTo>
                          <a:lnTo>
                            <a:pt x="46" y="17"/>
                          </a:lnTo>
                          <a:lnTo>
                            <a:pt x="44" y="10"/>
                          </a:lnTo>
                          <a:lnTo>
                            <a:pt x="43" y="10"/>
                          </a:lnTo>
                          <a:lnTo>
                            <a:pt x="43" y="7"/>
                          </a:lnTo>
                          <a:lnTo>
                            <a:pt x="41" y="7"/>
                          </a:lnTo>
                          <a:lnTo>
                            <a:pt x="43" y="7"/>
                          </a:lnTo>
                          <a:lnTo>
                            <a:pt x="43" y="5"/>
                          </a:lnTo>
                          <a:lnTo>
                            <a:pt x="41" y="3"/>
                          </a:lnTo>
                          <a:lnTo>
                            <a:pt x="41" y="5"/>
                          </a:lnTo>
                          <a:lnTo>
                            <a:pt x="39" y="2"/>
                          </a:lnTo>
                          <a:lnTo>
                            <a:pt x="38" y="3"/>
                          </a:lnTo>
                          <a:lnTo>
                            <a:pt x="38" y="2"/>
                          </a:lnTo>
                          <a:lnTo>
                            <a:pt x="22" y="0"/>
                          </a:lnTo>
                          <a:lnTo>
                            <a:pt x="22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8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5781675" y="3209925"/>
                      <a:ext cx="50800" cy="107950"/>
                    </a:xfrm>
                    <a:custGeom>
                      <a:avLst/>
                      <a:gdLst>
                        <a:gd name="T0" fmla="*/ 2147483646 w 32"/>
                        <a:gd name="T1" fmla="*/ 2147483646 h 68"/>
                        <a:gd name="T2" fmla="*/ 2147483646 w 32"/>
                        <a:gd name="T3" fmla="*/ 2147483646 h 68"/>
                        <a:gd name="T4" fmla="*/ 2147483646 w 32"/>
                        <a:gd name="T5" fmla="*/ 2147483646 h 68"/>
                        <a:gd name="T6" fmla="*/ 2147483646 w 32"/>
                        <a:gd name="T7" fmla="*/ 2147483646 h 68"/>
                        <a:gd name="T8" fmla="*/ 2147483646 w 32"/>
                        <a:gd name="T9" fmla="*/ 2147483646 h 68"/>
                        <a:gd name="T10" fmla="*/ 2147483646 w 32"/>
                        <a:gd name="T11" fmla="*/ 2147483646 h 68"/>
                        <a:gd name="T12" fmla="*/ 2147483646 w 32"/>
                        <a:gd name="T13" fmla="*/ 2147483646 h 68"/>
                        <a:gd name="T14" fmla="*/ 2147483646 w 32"/>
                        <a:gd name="T15" fmla="*/ 2147483646 h 68"/>
                        <a:gd name="T16" fmla="*/ 2147483646 w 32"/>
                        <a:gd name="T17" fmla="*/ 2147483646 h 68"/>
                        <a:gd name="T18" fmla="*/ 2147483646 w 32"/>
                        <a:gd name="T19" fmla="*/ 2147483646 h 68"/>
                        <a:gd name="T20" fmla="*/ 2147483646 w 32"/>
                        <a:gd name="T21" fmla="*/ 2147483646 h 68"/>
                        <a:gd name="T22" fmla="*/ 2147483646 w 32"/>
                        <a:gd name="T23" fmla="*/ 2147483646 h 68"/>
                        <a:gd name="T24" fmla="*/ 2147483646 w 32"/>
                        <a:gd name="T25" fmla="*/ 2147483646 h 68"/>
                        <a:gd name="T26" fmla="*/ 2147483646 w 32"/>
                        <a:gd name="T27" fmla="*/ 0 h 68"/>
                        <a:gd name="T28" fmla="*/ 2147483646 w 32"/>
                        <a:gd name="T29" fmla="*/ 0 h 68"/>
                        <a:gd name="T30" fmla="*/ 2147483646 w 32"/>
                        <a:gd name="T31" fmla="*/ 2147483646 h 68"/>
                        <a:gd name="T32" fmla="*/ 2147483646 w 32"/>
                        <a:gd name="T33" fmla="*/ 2147483646 h 68"/>
                        <a:gd name="T34" fmla="*/ 2147483646 w 32"/>
                        <a:gd name="T35" fmla="*/ 2147483646 h 68"/>
                        <a:gd name="T36" fmla="*/ 2147483646 w 32"/>
                        <a:gd name="T37" fmla="*/ 2147483646 h 68"/>
                        <a:gd name="T38" fmla="*/ 2147483646 w 32"/>
                        <a:gd name="T39" fmla="*/ 2147483646 h 68"/>
                        <a:gd name="T40" fmla="*/ 0 w 32"/>
                        <a:gd name="T41" fmla="*/ 2147483646 h 68"/>
                        <a:gd name="T42" fmla="*/ 0 w 32"/>
                        <a:gd name="T43" fmla="*/ 2147483646 h 68"/>
                        <a:gd name="T44" fmla="*/ 2147483646 w 32"/>
                        <a:gd name="T45" fmla="*/ 2147483646 h 68"/>
                        <a:gd name="T46" fmla="*/ 2147483646 w 32"/>
                        <a:gd name="T47" fmla="*/ 2147483646 h 6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32" h="68">
                          <a:moveTo>
                            <a:pt x="10" y="68"/>
                          </a:moveTo>
                          <a:lnTo>
                            <a:pt x="21" y="68"/>
                          </a:lnTo>
                          <a:lnTo>
                            <a:pt x="21" y="25"/>
                          </a:lnTo>
                          <a:lnTo>
                            <a:pt x="32" y="25"/>
                          </a:lnTo>
                          <a:lnTo>
                            <a:pt x="32" y="19"/>
                          </a:lnTo>
                          <a:lnTo>
                            <a:pt x="21" y="19"/>
                          </a:lnTo>
                          <a:lnTo>
                            <a:pt x="21" y="12"/>
                          </a:lnTo>
                          <a:lnTo>
                            <a:pt x="22" y="8"/>
                          </a:lnTo>
                          <a:lnTo>
                            <a:pt x="24" y="7"/>
                          </a:lnTo>
                          <a:lnTo>
                            <a:pt x="27" y="7"/>
                          </a:lnTo>
                          <a:lnTo>
                            <a:pt x="29" y="7"/>
                          </a:lnTo>
                          <a:lnTo>
                            <a:pt x="32" y="7"/>
                          </a:lnTo>
                          <a:lnTo>
                            <a:pt x="32" y="2"/>
                          </a:lnTo>
                          <a:lnTo>
                            <a:pt x="29" y="0"/>
                          </a:lnTo>
                          <a:lnTo>
                            <a:pt x="27" y="0"/>
                          </a:lnTo>
                          <a:lnTo>
                            <a:pt x="21" y="2"/>
                          </a:lnTo>
                          <a:lnTo>
                            <a:pt x="15" y="3"/>
                          </a:lnTo>
                          <a:lnTo>
                            <a:pt x="12" y="7"/>
                          </a:lnTo>
                          <a:lnTo>
                            <a:pt x="10" y="12"/>
                          </a:lnTo>
                          <a:lnTo>
                            <a:pt x="10" y="19"/>
                          </a:lnTo>
                          <a:lnTo>
                            <a:pt x="0" y="19"/>
                          </a:lnTo>
                          <a:lnTo>
                            <a:pt x="0" y="25"/>
                          </a:lnTo>
                          <a:lnTo>
                            <a:pt x="10" y="25"/>
                          </a:lnTo>
                          <a:lnTo>
                            <a:pt x="10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09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5776913" y="3205163"/>
                      <a:ext cx="61913" cy="117475"/>
                    </a:xfrm>
                    <a:custGeom>
                      <a:avLst/>
                      <a:gdLst>
                        <a:gd name="T0" fmla="*/ 2147483646 w 39"/>
                        <a:gd name="T1" fmla="*/ 2147483646 h 74"/>
                        <a:gd name="T2" fmla="*/ 2147483646 w 39"/>
                        <a:gd name="T3" fmla="*/ 2147483646 h 74"/>
                        <a:gd name="T4" fmla="*/ 2147483646 w 39"/>
                        <a:gd name="T5" fmla="*/ 2147483646 h 74"/>
                        <a:gd name="T6" fmla="*/ 2147483646 w 39"/>
                        <a:gd name="T7" fmla="*/ 2147483646 h 74"/>
                        <a:gd name="T8" fmla="*/ 2147483646 w 39"/>
                        <a:gd name="T9" fmla="*/ 2147483646 h 74"/>
                        <a:gd name="T10" fmla="*/ 2147483646 w 39"/>
                        <a:gd name="T11" fmla="*/ 2147483646 h 74"/>
                        <a:gd name="T12" fmla="*/ 2147483646 w 39"/>
                        <a:gd name="T13" fmla="*/ 2147483646 h 74"/>
                        <a:gd name="T14" fmla="*/ 2147483646 w 39"/>
                        <a:gd name="T15" fmla="*/ 2147483646 h 74"/>
                        <a:gd name="T16" fmla="*/ 2147483646 w 39"/>
                        <a:gd name="T17" fmla="*/ 2147483646 h 74"/>
                        <a:gd name="T18" fmla="*/ 2147483646 w 39"/>
                        <a:gd name="T19" fmla="*/ 2147483646 h 74"/>
                        <a:gd name="T20" fmla="*/ 2147483646 w 39"/>
                        <a:gd name="T21" fmla="*/ 2147483646 h 74"/>
                        <a:gd name="T22" fmla="*/ 2147483646 w 39"/>
                        <a:gd name="T23" fmla="*/ 2147483646 h 74"/>
                        <a:gd name="T24" fmla="*/ 2147483646 w 39"/>
                        <a:gd name="T25" fmla="*/ 2147483646 h 74"/>
                        <a:gd name="T26" fmla="*/ 2147483646 w 39"/>
                        <a:gd name="T27" fmla="*/ 2147483646 h 74"/>
                        <a:gd name="T28" fmla="*/ 2147483646 w 39"/>
                        <a:gd name="T29" fmla="*/ 0 h 74"/>
                        <a:gd name="T30" fmla="*/ 2147483646 w 39"/>
                        <a:gd name="T31" fmla="*/ 0 h 74"/>
                        <a:gd name="T32" fmla="*/ 2147483646 w 39"/>
                        <a:gd name="T33" fmla="*/ 2147483646 h 74"/>
                        <a:gd name="T34" fmla="*/ 2147483646 w 39"/>
                        <a:gd name="T35" fmla="*/ 2147483646 h 74"/>
                        <a:gd name="T36" fmla="*/ 2147483646 w 39"/>
                        <a:gd name="T37" fmla="*/ 2147483646 h 74"/>
                        <a:gd name="T38" fmla="*/ 2147483646 w 39"/>
                        <a:gd name="T39" fmla="*/ 2147483646 h 74"/>
                        <a:gd name="T40" fmla="*/ 2147483646 w 39"/>
                        <a:gd name="T41" fmla="*/ 2147483646 h 74"/>
                        <a:gd name="T42" fmla="*/ 2147483646 w 39"/>
                        <a:gd name="T43" fmla="*/ 2147483646 h 74"/>
                        <a:gd name="T44" fmla="*/ 2147483646 w 39"/>
                        <a:gd name="T45" fmla="*/ 2147483646 h 74"/>
                        <a:gd name="T46" fmla="*/ 2147483646 w 39"/>
                        <a:gd name="T47" fmla="*/ 2147483646 h 74"/>
                        <a:gd name="T48" fmla="*/ 0 w 39"/>
                        <a:gd name="T49" fmla="*/ 2147483646 h 74"/>
                        <a:gd name="T50" fmla="*/ 2147483646 w 39"/>
                        <a:gd name="T51" fmla="*/ 2147483646 h 74"/>
                        <a:gd name="T52" fmla="*/ 2147483646 w 39"/>
                        <a:gd name="T53" fmla="*/ 2147483646 h 74"/>
                        <a:gd name="T54" fmla="*/ 2147483646 w 39"/>
                        <a:gd name="T55" fmla="*/ 2147483646 h 74"/>
                        <a:gd name="T56" fmla="*/ 2147483646 w 39"/>
                        <a:gd name="T57" fmla="*/ 2147483646 h 74"/>
                        <a:gd name="T58" fmla="*/ 2147483646 w 39"/>
                        <a:gd name="T59" fmla="*/ 2147483646 h 74"/>
                        <a:gd name="T60" fmla="*/ 2147483646 w 39"/>
                        <a:gd name="T61" fmla="*/ 2147483646 h 74"/>
                        <a:gd name="T62" fmla="*/ 2147483646 w 39"/>
                        <a:gd name="T63" fmla="*/ 2147483646 h 74"/>
                        <a:gd name="T64" fmla="*/ 2147483646 w 39"/>
                        <a:gd name="T65" fmla="*/ 2147483646 h 74"/>
                        <a:gd name="T66" fmla="*/ 2147483646 w 39"/>
                        <a:gd name="T67" fmla="*/ 2147483646 h 74"/>
                        <a:gd name="T68" fmla="*/ 2147483646 w 39"/>
                        <a:gd name="T69" fmla="*/ 2147483646 h 74"/>
                        <a:gd name="T70" fmla="*/ 2147483646 w 39"/>
                        <a:gd name="T71" fmla="*/ 2147483646 h 74"/>
                        <a:gd name="T72" fmla="*/ 2147483646 w 39"/>
                        <a:gd name="T73" fmla="*/ 2147483646 h 74"/>
                        <a:gd name="T74" fmla="*/ 2147483646 w 39"/>
                        <a:gd name="T75" fmla="*/ 2147483646 h 74"/>
                        <a:gd name="T76" fmla="*/ 2147483646 w 39"/>
                        <a:gd name="T77" fmla="*/ 2147483646 h 74"/>
                        <a:gd name="T78" fmla="*/ 2147483646 w 39"/>
                        <a:gd name="T79" fmla="*/ 2147483646 h 74"/>
                        <a:gd name="T80" fmla="*/ 2147483646 w 39"/>
                        <a:gd name="T81" fmla="*/ 2147483646 h 74"/>
                        <a:gd name="T82" fmla="*/ 2147483646 w 39"/>
                        <a:gd name="T83" fmla="*/ 2147483646 h 74"/>
                        <a:gd name="T84" fmla="*/ 2147483646 w 39"/>
                        <a:gd name="T85" fmla="*/ 0 h 74"/>
                        <a:gd name="T86" fmla="*/ 2147483646 w 39"/>
                        <a:gd name="T87" fmla="*/ 2147483646 h 74"/>
                        <a:gd name="T88" fmla="*/ 2147483646 w 39"/>
                        <a:gd name="T89" fmla="*/ 2147483646 h 74"/>
                        <a:gd name="T90" fmla="*/ 2147483646 w 39"/>
                        <a:gd name="T91" fmla="*/ 2147483646 h 74"/>
                        <a:gd name="T92" fmla="*/ 2147483646 w 39"/>
                        <a:gd name="T93" fmla="*/ 2147483646 h 74"/>
                        <a:gd name="T94" fmla="*/ 2147483646 w 39"/>
                        <a:gd name="T95" fmla="*/ 2147483646 h 74"/>
                        <a:gd name="T96" fmla="*/ 2147483646 w 39"/>
                        <a:gd name="T97" fmla="*/ 2147483646 h 74"/>
                        <a:gd name="T98" fmla="*/ 2147483646 w 39"/>
                        <a:gd name="T99" fmla="*/ 2147483646 h 74"/>
                        <a:gd name="T100" fmla="*/ 2147483646 w 39"/>
                        <a:gd name="T101" fmla="*/ 2147483646 h 74"/>
                        <a:gd name="T102" fmla="*/ 2147483646 w 39"/>
                        <a:gd name="T103" fmla="*/ 2147483646 h 74"/>
                        <a:gd name="T104" fmla="*/ 2147483646 w 39"/>
                        <a:gd name="T105" fmla="*/ 2147483646 h 74"/>
                        <a:gd name="T106" fmla="*/ 2147483646 w 39"/>
                        <a:gd name="T107" fmla="*/ 2147483646 h 74"/>
                        <a:gd name="T108" fmla="*/ 2147483646 w 39"/>
                        <a:gd name="T109" fmla="*/ 2147483646 h 74"/>
                        <a:gd name="T110" fmla="*/ 2147483646 w 39"/>
                        <a:gd name="T111" fmla="*/ 2147483646 h 74"/>
                        <a:gd name="T112" fmla="*/ 2147483646 w 39"/>
                        <a:gd name="T113" fmla="*/ 2147483646 h 74"/>
                        <a:gd name="T114" fmla="*/ 2147483646 w 39"/>
                        <a:gd name="T115" fmla="*/ 2147483646 h 74"/>
                        <a:gd name="T116" fmla="*/ 2147483646 w 39"/>
                        <a:gd name="T117" fmla="*/ 2147483646 h 74"/>
                        <a:gd name="T118" fmla="*/ 2147483646 w 39"/>
                        <a:gd name="T119" fmla="*/ 2147483646 h 74"/>
                        <a:gd name="T120" fmla="*/ 2147483646 w 39"/>
                        <a:gd name="T121" fmla="*/ 2147483646 h 74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39" h="74">
                          <a:moveTo>
                            <a:pt x="13" y="74"/>
                          </a:moveTo>
                          <a:lnTo>
                            <a:pt x="25" y="74"/>
                          </a:lnTo>
                          <a:lnTo>
                            <a:pt x="25" y="73"/>
                          </a:lnTo>
                          <a:lnTo>
                            <a:pt x="27" y="73"/>
                          </a:lnTo>
                          <a:lnTo>
                            <a:pt x="27" y="28"/>
                          </a:lnTo>
                          <a:lnTo>
                            <a:pt x="24" y="32"/>
                          </a:lnTo>
                          <a:lnTo>
                            <a:pt x="37" y="32"/>
                          </a:lnTo>
                          <a:lnTo>
                            <a:pt x="37" y="30"/>
                          </a:lnTo>
                          <a:lnTo>
                            <a:pt x="39" y="30"/>
                          </a:lnTo>
                          <a:lnTo>
                            <a:pt x="39" y="20"/>
                          </a:lnTo>
                          <a:lnTo>
                            <a:pt x="37" y="20"/>
                          </a:lnTo>
                          <a:lnTo>
                            <a:pt x="37" y="18"/>
                          </a:lnTo>
                          <a:lnTo>
                            <a:pt x="24" y="18"/>
                          </a:lnTo>
                          <a:lnTo>
                            <a:pt x="27" y="22"/>
                          </a:lnTo>
                          <a:lnTo>
                            <a:pt x="27" y="15"/>
                          </a:lnTo>
                          <a:lnTo>
                            <a:pt x="25" y="13"/>
                          </a:lnTo>
                          <a:lnTo>
                            <a:pt x="25" y="15"/>
                          </a:lnTo>
                          <a:lnTo>
                            <a:pt x="27" y="15"/>
                          </a:lnTo>
                          <a:lnTo>
                            <a:pt x="27" y="13"/>
                          </a:lnTo>
                          <a:lnTo>
                            <a:pt x="29" y="13"/>
                          </a:lnTo>
                          <a:lnTo>
                            <a:pt x="29" y="11"/>
                          </a:lnTo>
                          <a:lnTo>
                            <a:pt x="27" y="11"/>
                          </a:lnTo>
                          <a:lnTo>
                            <a:pt x="30" y="13"/>
                          </a:lnTo>
                          <a:lnTo>
                            <a:pt x="37" y="13"/>
                          </a:lnTo>
                          <a:lnTo>
                            <a:pt x="37" y="11"/>
                          </a:lnTo>
                          <a:lnTo>
                            <a:pt x="39" y="11"/>
                          </a:lnTo>
                          <a:lnTo>
                            <a:pt x="39" y="3"/>
                          </a:lnTo>
                          <a:lnTo>
                            <a:pt x="37" y="3"/>
                          </a:lnTo>
                          <a:lnTo>
                            <a:pt x="35" y="0"/>
                          </a:lnTo>
                          <a:lnTo>
                            <a:pt x="32" y="0"/>
                          </a:lnTo>
                          <a:lnTo>
                            <a:pt x="32" y="6"/>
                          </a:lnTo>
                          <a:lnTo>
                            <a:pt x="32" y="0"/>
                          </a:lnTo>
                          <a:lnTo>
                            <a:pt x="30" y="0"/>
                          </a:lnTo>
                          <a:lnTo>
                            <a:pt x="18" y="1"/>
                          </a:lnTo>
                          <a:lnTo>
                            <a:pt x="18" y="3"/>
                          </a:lnTo>
                          <a:lnTo>
                            <a:pt x="17" y="3"/>
                          </a:lnTo>
                          <a:lnTo>
                            <a:pt x="15" y="6"/>
                          </a:lnTo>
                          <a:lnTo>
                            <a:pt x="17" y="5"/>
                          </a:lnTo>
                          <a:lnTo>
                            <a:pt x="17" y="3"/>
                          </a:lnTo>
                          <a:lnTo>
                            <a:pt x="18" y="3"/>
                          </a:lnTo>
                          <a:lnTo>
                            <a:pt x="13" y="5"/>
                          </a:lnTo>
                          <a:lnTo>
                            <a:pt x="13" y="6"/>
                          </a:lnTo>
                          <a:lnTo>
                            <a:pt x="12" y="6"/>
                          </a:lnTo>
                          <a:lnTo>
                            <a:pt x="10" y="15"/>
                          </a:lnTo>
                          <a:lnTo>
                            <a:pt x="10" y="22"/>
                          </a:lnTo>
                          <a:lnTo>
                            <a:pt x="13" y="18"/>
                          </a:lnTo>
                          <a:lnTo>
                            <a:pt x="2" y="18"/>
                          </a:lnTo>
                          <a:lnTo>
                            <a:pt x="2" y="20"/>
                          </a:lnTo>
                          <a:lnTo>
                            <a:pt x="0" y="20"/>
                          </a:lnTo>
                          <a:lnTo>
                            <a:pt x="0" y="30"/>
                          </a:lnTo>
                          <a:lnTo>
                            <a:pt x="2" y="30"/>
                          </a:lnTo>
                          <a:lnTo>
                            <a:pt x="2" y="32"/>
                          </a:lnTo>
                          <a:lnTo>
                            <a:pt x="13" y="32"/>
                          </a:lnTo>
                          <a:lnTo>
                            <a:pt x="10" y="28"/>
                          </a:lnTo>
                          <a:lnTo>
                            <a:pt x="10" y="71"/>
                          </a:lnTo>
                          <a:lnTo>
                            <a:pt x="13" y="74"/>
                          </a:lnTo>
                          <a:lnTo>
                            <a:pt x="13" y="67"/>
                          </a:lnTo>
                          <a:lnTo>
                            <a:pt x="17" y="71"/>
                          </a:lnTo>
                          <a:lnTo>
                            <a:pt x="17" y="28"/>
                          </a:lnTo>
                          <a:lnTo>
                            <a:pt x="17" y="27"/>
                          </a:lnTo>
                          <a:lnTo>
                            <a:pt x="15" y="27"/>
                          </a:lnTo>
                          <a:lnTo>
                            <a:pt x="15" y="25"/>
                          </a:lnTo>
                          <a:lnTo>
                            <a:pt x="13" y="25"/>
                          </a:lnTo>
                          <a:lnTo>
                            <a:pt x="3" y="25"/>
                          </a:lnTo>
                          <a:lnTo>
                            <a:pt x="7" y="28"/>
                          </a:lnTo>
                          <a:lnTo>
                            <a:pt x="7" y="22"/>
                          </a:lnTo>
                          <a:lnTo>
                            <a:pt x="3" y="25"/>
                          </a:lnTo>
                          <a:lnTo>
                            <a:pt x="13" y="25"/>
                          </a:lnTo>
                          <a:lnTo>
                            <a:pt x="15" y="25"/>
                          </a:lnTo>
                          <a:lnTo>
                            <a:pt x="15" y="23"/>
                          </a:lnTo>
                          <a:lnTo>
                            <a:pt x="17" y="23"/>
                          </a:lnTo>
                          <a:lnTo>
                            <a:pt x="17" y="22"/>
                          </a:lnTo>
                          <a:lnTo>
                            <a:pt x="17" y="15"/>
                          </a:lnTo>
                          <a:lnTo>
                            <a:pt x="15" y="10"/>
                          </a:lnTo>
                          <a:lnTo>
                            <a:pt x="17" y="10"/>
                          </a:lnTo>
                          <a:lnTo>
                            <a:pt x="17" y="8"/>
                          </a:lnTo>
                          <a:lnTo>
                            <a:pt x="18" y="10"/>
                          </a:lnTo>
                          <a:lnTo>
                            <a:pt x="20" y="10"/>
                          </a:lnTo>
                          <a:lnTo>
                            <a:pt x="20" y="8"/>
                          </a:lnTo>
                          <a:lnTo>
                            <a:pt x="22" y="6"/>
                          </a:lnTo>
                          <a:lnTo>
                            <a:pt x="20" y="6"/>
                          </a:lnTo>
                          <a:lnTo>
                            <a:pt x="22" y="6"/>
                          </a:lnTo>
                          <a:lnTo>
                            <a:pt x="22" y="5"/>
                          </a:lnTo>
                          <a:lnTo>
                            <a:pt x="30" y="6"/>
                          </a:lnTo>
                          <a:lnTo>
                            <a:pt x="32" y="6"/>
                          </a:lnTo>
                          <a:lnTo>
                            <a:pt x="32" y="0"/>
                          </a:lnTo>
                          <a:lnTo>
                            <a:pt x="30" y="0"/>
                          </a:lnTo>
                          <a:lnTo>
                            <a:pt x="30" y="1"/>
                          </a:lnTo>
                          <a:lnTo>
                            <a:pt x="29" y="1"/>
                          </a:lnTo>
                          <a:lnTo>
                            <a:pt x="29" y="3"/>
                          </a:lnTo>
                          <a:lnTo>
                            <a:pt x="29" y="5"/>
                          </a:lnTo>
                          <a:lnTo>
                            <a:pt x="30" y="5"/>
                          </a:lnTo>
                          <a:lnTo>
                            <a:pt x="30" y="6"/>
                          </a:lnTo>
                          <a:lnTo>
                            <a:pt x="32" y="6"/>
                          </a:lnTo>
                          <a:lnTo>
                            <a:pt x="34" y="6"/>
                          </a:lnTo>
                          <a:lnTo>
                            <a:pt x="32" y="5"/>
                          </a:lnTo>
                          <a:lnTo>
                            <a:pt x="32" y="10"/>
                          </a:lnTo>
                          <a:lnTo>
                            <a:pt x="35" y="6"/>
                          </a:lnTo>
                          <a:lnTo>
                            <a:pt x="32" y="6"/>
                          </a:lnTo>
                          <a:lnTo>
                            <a:pt x="30" y="6"/>
                          </a:lnTo>
                          <a:lnTo>
                            <a:pt x="24" y="8"/>
                          </a:lnTo>
                          <a:lnTo>
                            <a:pt x="22" y="11"/>
                          </a:lnTo>
                          <a:lnTo>
                            <a:pt x="25" y="8"/>
                          </a:lnTo>
                          <a:lnTo>
                            <a:pt x="22" y="10"/>
                          </a:lnTo>
                          <a:lnTo>
                            <a:pt x="20" y="15"/>
                          </a:lnTo>
                          <a:lnTo>
                            <a:pt x="20" y="22"/>
                          </a:lnTo>
                          <a:lnTo>
                            <a:pt x="20" y="23"/>
                          </a:lnTo>
                          <a:lnTo>
                            <a:pt x="22" y="23"/>
                          </a:lnTo>
                          <a:lnTo>
                            <a:pt x="22" y="25"/>
                          </a:lnTo>
                          <a:lnTo>
                            <a:pt x="24" y="25"/>
                          </a:lnTo>
                          <a:lnTo>
                            <a:pt x="35" y="25"/>
                          </a:lnTo>
                          <a:lnTo>
                            <a:pt x="32" y="22"/>
                          </a:lnTo>
                          <a:lnTo>
                            <a:pt x="32" y="28"/>
                          </a:lnTo>
                          <a:lnTo>
                            <a:pt x="35" y="25"/>
                          </a:lnTo>
                          <a:lnTo>
                            <a:pt x="24" y="25"/>
                          </a:lnTo>
                          <a:lnTo>
                            <a:pt x="22" y="25"/>
                          </a:lnTo>
                          <a:lnTo>
                            <a:pt x="22" y="27"/>
                          </a:lnTo>
                          <a:lnTo>
                            <a:pt x="20" y="27"/>
                          </a:lnTo>
                          <a:lnTo>
                            <a:pt x="20" y="28"/>
                          </a:lnTo>
                          <a:lnTo>
                            <a:pt x="20" y="71"/>
                          </a:lnTo>
                          <a:lnTo>
                            <a:pt x="24" y="67"/>
                          </a:lnTo>
                          <a:lnTo>
                            <a:pt x="13" y="67"/>
                          </a:lnTo>
                          <a:lnTo>
                            <a:pt x="13" y="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0" name="Freeform 1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857875" y="3213100"/>
                      <a:ext cx="15875" cy="104775"/>
                    </a:xfrm>
                    <a:custGeom>
                      <a:avLst/>
                      <a:gdLst>
                        <a:gd name="T0" fmla="*/ 0 w 10"/>
                        <a:gd name="T1" fmla="*/ 2147483646 h 66"/>
                        <a:gd name="T2" fmla="*/ 2147483646 w 10"/>
                        <a:gd name="T3" fmla="*/ 2147483646 h 66"/>
                        <a:gd name="T4" fmla="*/ 2147483646 w 10"/>
                        <a:gd name="T5" fmla="*/ 2147483646 h 66"/>
                        <a:gd name="T6" fmla="*/ 0 w 10"/>
                        <a:gd name="T7" fmla="*/ 2147483646 h 66"/>
                        <a:gd name="T8" fmla="*/ 0 w 10"/>
                        <a:gd name="T9" fmla="*/ 2147483646 h 66"/>
                        <a:gd name="T10" fmla="*/ 0 w 10"/>
                        <a:gd name="T11" fmla="*/ 2147483646 h 66"/>
                        <a:gd name="T12" fmla="*/ 2147483646 w 10"/>
                        <a:gd name="T13" fmla="*/ 2147483646 h 66"/>
                        <a:gd name="T14" fmla="*/ 2147483646 w 10"/>
                        <a:gd name="T15" fmla="*/ 0 h 66"/>
                        <a:gd name="T16" fmla="*/ 0 w 10"/>
                        <a:gd name="T17" fmla="*/ 0 h 66"/>
                        <a:gd name="T18" fmla="*/ 0 w 10"/>
                        <a:gd name="T19" fmla="*/ 2147483646 h 6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0" h="66">
                          <a:moveTo>
                            <a:pt x="0" y="66"/>
                          </a:moveTo>
                          <a:lnTo>
                            <a:pt x="10" y="66"/>
                          </a:lnTo>
                          <a:lnTo>
                            <a:pt x="10" y="17"/>
                          </a:lnTo>
                          <a:lnTo>
                            <a:pt x="0" y="17"/>
                          </a:lnTo>
                          <a:lnTo>
                            <a:pt x="0" y="66"/>
                          </a:lnTo>
                          <a:close/>
                          <a:moveTo>
                            <a:pt x="0" y="10"/>
                          </a:moveTo>
                          <a:lnTo>
                            <a:pt x="10" y="10"/>
                          </a:lnTo>
                          <a:lnTo>
                            <a:pt x="10" y="0"/>
                          </a:lnTo>
                          <a:lnTo>
                            <a:pt x="0" y="0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1" name="Freeform 113"/>
                    <p:cNvSpPr>
                      <a:spLocks/>
                    </p:cNvSpPr>
                    <p:nvPr/>
                  </p:nvSpPr>
                  <p:spPr bwMode="auto">
                    <a:xfrm>
                      <a:off x="5851525" y="3233738"/>
                      <a:ext cx="26988" cy="88900"/>
                    </a:xfrm>
                    <a:custGeom>
                      <a:avLst/>
                      <a:gdLst>
                        <a:gd name="T0" fmla="*/ 2147483646 w 17"/>
                        <a:gd name="T1" fmla="*/ 2147483646 h 56"/>
                        <a:gd name="T2" fmla="*/ 2147483646 w 17"/>
                        <a:gd name="T3" fmla="*/ 2147483646 h 56"/>
                        <a:gd name="T4" fmla="*/ 2147483646 w 17"/>
                        <a:gd name="T5" fmla="*/ 2147483646 h 56"/>
                        <a:gd name="T6" fmla="*/ 2147483646 w 17"/>
                        <a:gd name="T7" fmla="*/ 2147483646 h 56"/>
                        <a:gd name="T8" fmla="*/ 2147483646 w 17"/>
                        <a:gd name="T9" fmla="*/ 2147483646 h 56"/>
                        <a:gd name="T10" fmla="*/ 2147483646 w 17"/>
                        <a:gd name="T11" fmla="*/ 2147483646 h 56"/>
                        <a:gd name="T12" fmla="*/ 2147483646 w 17"/>
                        <a:gd name="T13" fmla="*/ 0 h 56"/>
                        <a:gd name="T14" fmla="*/ 2147483646 w 17"/>
                        <a:gd name="T15" fmla="*/ 0 h 56"/>
                        <a:gd name="T16" fmla="*/ 2147483646 w 17"/>
                        <a:gd name="T17" fmla="*/ 2147483646 h 56"/>
                        <a:gd name="T18" fmla="*/ 0 w 17"/>
                        <a:gd name="T19" fmla="*/ 2147483646 h 56"/>
                        <a:gd name="T20" fmla="*/ 0 w 17"/>
                        <a:gd name="T21" fmla="*/ 2147483646 h 56"/>
                        <a:gd name="T22" fmla="*/ 2147483646 w 17"/>
                        <a:gd name="T23" fmla="*/ 2147483646 h 56"/>
                        <a:gd name="T24" fmla="*/ 2147483646 w 17"/>
                        <a:gd name="T25" fmla="*/ 2147483646 h 56"/>
                        <a:gd name="T26" fmla="*/ 2147483646 w 17"/>
                        <a:gd name="T27" fmla="*/ 2147483646 h 56"/>
                        <a:gd name="T28" fmla="*/ 2147483646 w 17"/>
                        <a:gd name="T29" fmla="*/ 2147483646 h 56"/>
                        <a:gd name="T30" fmla="*/ 2147483646 w 17"/>
                        <a:gd name="T31" fmla="*/ 2147483646 h 56"/>
                        <a:gd name="T32" fmla="*/ 2147483646 w 17"/>
                        <a:gd name="T33" fmla="*/ 2147483646 h 56"/>
                        <a:gd name="T34" fmla="*/ 2147483646 w 17"/>
                        <a:gd name="T35" fmla="*/ 2147483646 h 56"/>
                        <a:gd name="T36" fmla="*/ 2147483646 w 17"/>
                        <a:gd name="T37" fmla="*/ 2147483646 h 56"/>
                        <a:gd name="T38" fmla="*/ 2147483646 w 17"/>
                        <a:gd name="T39" fmla="*/ 2147483646 h 56"/>
                        <a:gd name="T40" fmla="*/ 2147483646 w 17"/>
                        <a:gd name="T41" fmla="*/ 2147483646 h 56"/>
                        <a:gd name="T42" fmla="*/ 2147483646 w 17"/>
                        <a:gd name="T43" fmla="*/ 2147483646 h 5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56">
                          <a:moveTo>
                            <a:pt x="4" y="56"/>
                          </a:moveTo>
                          <a:lnTo>
                            <a:pt x="16" y="56"/>
                          </a:lnTo>
                          <a:lnTo>
                            <a:pt x="16" y="55"/>
                          </a:lnTo>
                          <a:lnTo>
                            <a:pt x="17" y="55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3"/>
                          </a:lnTo>
                          <a:lnTo>
                            <a:pt x="4" y="56"/>
                          </a:lnTo>
                          <a:lnTo>
                            <a:pt x="4" y="49"/>
                          </a:lnTo>
                          <a:lnTo>
                            <a:pt x="7" y="53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0" y="4"/>
                          </a:lnTo>
                          <a:lnTo>
                            <a:pt x="10" y="53"/>
                          </a:lnTo>
                          <a:lnTo>
                            <a:pt x="14" y="49"/>
                          </a:lnTo>
                          <a:lnTo>
                            <a:pt x="4" y="49"/>
                          </a:lnTo>
                          <a:lnTo>
                            <a:pt x="4" y="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2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5851525" y="3206750"/>
                      <a:ext cx="26988" cy="26988"/>
                    </a:xfrm>
                    <a:custGeom>
                      <a:avLst/>
                      <a:gdLst>
                        <a:gd name="T0" fmla="*/ 2147483646 w 17"/>
                        <a:gd name="T1" fmla="*/ 2147483646 h 17"/>
                        <a:gd name="T2" fmla="*/ 2147483646 w 17"/>
                        <a:gd name="T3" fmla="*/ 2147483646 h 17"/>
                        <a:gd name="T4" fmla="*/ 2147483646 w 17"/>
                        <a:gd name="T5" fmla="*/ 2147483646 h 17"/>
                        <a:gd name="T6" fmla="*/ 2147483646 w 17"/>
                        <a:gd name="T7" fmla="*/ 2147483646 h 17"/>
                        <a:gd name="T8" fmla="*/ 2147483646 w 17"/>
                        <a:gd name="T9" fmla="*/ 2147483646 h 17"/>
                        <a:gd name="T10" fmla="*/ 2147483646 w 17"/>
                        <a:gd name="T11" fmla="*/ 2147483646 h 17"/>
                        <a:gd name="T12" fmla="*/ 2147483646 w 17"/>
                        <a:gd name="T13" fmla="*/ 0 h 17"/>
                        <a:gd name="T14" fmla="*/ 2147483646 w 17"/>
                        <a:gd name="T15" fmla="*/ 0 h 17"/>
                        <a:gd name="T16" fmla="*/ 2147483646 w 17"/>
                        <a:gd name="T17" fmla="*/ 2147483646 h 17"/>
                        <a:gd name="T18" fmla="*/ 0 w 17"/>
                        <a:gd name="T19" fmla="*/ 2147483646 h 17"/>
                        <a:gd name="T20" fmla="*/ 0 w 17"/>
                        <a:gd name="T21" fmla="*/ 2147483646 h 17"/>
                        <a:gd name="T22" fmla="*/ 2147483646 w 17"/>
                        <a:gd name="T23" fmla="*/ 2147483646 h 17"/>
                        <a:gd name="T24" fmla="*/ 2147483646 w 17"/>
                        <a:gd name="T25" fmla="*/ 2147483646 h 17"/>
                        <a:gd name="T26" fmla="*/ 2147483646 w 17"/>
                        <a:gd name="T27" fmla="*/ 2147483646 h 17"/>
                        <a:gd name="T28" fmla="*/ 2147483646 w 17"/>
                        <a:gd name="T29" fmla="*/ 2147483646 h 17"/>
                        <a:gd name="T30" fmla="*/ 2147483646 w 17"/>
                        <a:gd name="T31" fmla="*/ 2147483646 h 17"/>
                        <a:gd name="T32" fmla="*/ 2147483646 w 17"/>
                        <a:gd name="T33" fmla="*/ 2147483646 h 17"/>
                        <a:gd name="T34" fmla="*/ 2147483646 w 17"/>
                        <a:gd name="T35" fmla="*/ 2147483646 h 17"/>
                        <a:gd name="T36" fmla="*/ 2147483646 w 17"/>
                        <a:gd name="T37" fmla="*/ 2147483646 h 17"/>
                        <a:gd name="T38" fmla="*/ 2147483646 w 17"/>
                        <a:gd name="T39" fmla="*/ 2147483646 h 17"/>
                        <a:gd name="T40" fmla="*/ 2147483646 w 17"/>
                        <a:gd name="T41" fmla="*/ 2147483646 h 17"/>
                        <a:gd name="T42" fmla="*/ 2147483646 w 17"/>
                        <a:gd name="T43" fmla="*/ 2147483646 h 17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4" y="17"/>
                          </a:moveTo>
                          <a:lnTo>
                            <a:pt x="16" y="17"/>
                          </a:lnTo>
                          <a:lnTo>
                            <a:pt x="16" y="16"/>
                          </a:lnTo>
                          <a:lnTo>
                            <a:pt x="17" y="16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14"/>
                          </a:lnTo>
                          <a:lnTo>
                            <a:pt x="4" y="17"/>
                          </a:lnTo>
                          <a:lnTo>
                            <a:pt x="4" y="10"/>
                          </a:lnTo>
                          <a:lnTo>
                            <a:pt x="7" y="14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0" y="4"/>
                          </a:lnTo>
                          <a:lnTo>
                            <a:pt x="10" y="14"/>
                          </a:lnTo>
                          <a:lnTo>
                            <a:pt x="14" y="10"/>
                          </a:lnTo>
                          <a:lnTo>
                            <a:pt x="4" y="10"/>
                          </a:lnTo>
                          <a:lnTo>
                            <a:pt x="4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3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05500" y="3213100"/>
                      <a:ext cx="15875" cy="1047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314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5900738" y="3206750"/>
                      <a:ext cx="26988" cy="115888"/>
                    </a:xfrm>
                    <a:custGeom>
                      <a:avLst/>
                      <a:gdLst>
                        <a:gd name="T0" fmla="*/ 2147483646 w 17"/>
                        <a:gd name="T1" fmla="*/ 2147483646 h 73"/>
                        <a:gd name="T2" fmla="*/ 2147483646 w 17"/>
                        <a:gd name="T3" fmla="*/ 2147483646 h 73"/>
                        <a:gd name="T4" fmla="*/ 2147483646 w 17"/>
                        <a:gd name="T5" fmla="*/ 2147483646 h 73"/>
                        <a:gd name="T6" fmla="*/ 2147483646 w 17"/>
                        <a:gd name="T7" fmla="*/ 2147483646 h 73"/>
                        <a:gd name="T8" fmla="*/ 2147483646 w 17"/>
                        <a:gd name="T9" fmla="*/ 2147483646 h 73"/>
                        <a:gd name="T10" fmla="*/ 2147483646 w 17"/>
                        <a:gd name="T11" fmla="*/ 2147483646 h 73"/>
                        <a:gd name="T12" fmla="*/ 2147483646 w 17"/>
                        <a:gd name="T13" fmla="*/ 0 h 73"/>
                        <a:gd name="T14" fmla="*/ 2147483646 w 17"/>
                        <a:gd name="T15" fmla="*/ 0 h 73"/>
                        <a:gd name="T16" fmla="*/ 2147483646 w 17"/>
                        <a:gd name="T17" fmla="*/ 2147483646 h 73"/>
                        <a:gd name="T18" fmla="*/ 0 w 17"/>
                        <a:gd name="T19" fmla="*/ 2147483646 h 73"/>
                        <a:gd name="T20" fmla="*/ 0 w 17"/>
                        <a:gd name="T21" fmla="*/ 2147483646 h 73"/>
                        <a:gd name="T22" fmla="*/ 2147483646 w 17"/>
                        <a:gd name="T23" fmla="*/ 2147483646 h 73"/>
                        <a:gd name="T24" fmla="*/ 2147483646 w 17"/>
                        <a:gd name="T25" fmla="*/ 2147483646 h 73"/>
                        <a:gd name="T26" fmla="*/ 2147483646 w 17"/>
                        <a:gd name="T27" fmla="*/ 2147483646 h 73"/>
                        <a:gd name="T28" fmla="*/ 2147483646 w 17"/>
                        <a:gd name="T29" fmla="*/ 2147483646 h 73"/>
                        <a:gd name="T30" fmla="*/ 2147483646 w 17"/>
                        <a:gd name="T31" fmla="*/ 2147483646 h 73"/>
                        <a:gd name="T32" fmla="*/ 2147483646 w 17"/>
                        <a:gd name="T33" fmla="*/ 2147483646 h 73"/>
                        <a:gd name="T34" fmla="*/ 2147483646 w 17"/>
                        <a:gd name="T35" fmla="*/ 2147483646 h 73"/>
                        <a:gd name="T36" fmla="*/ 2147483646 w 17"/>
                        <a:gd name="T37" fmla="*/ 2147483646 h 73"/>
                        <a:gd name="T38" fmla="*/ 2147483646 w 17"/>
                        <a:gd name="T39" fmla="*/ 2147483646 h 73"/>
                        <a:gd name="T40" fmla="*/ 2147483646 w 17"/>
                        <a:gd name="T41" fmla="*/ 2147483646 h 73"/>
                        <a:gd name="T42" fmla="*/ 2147483646 w 17"/>
                        <a:gd name="T43" fmla="*/ 2147483646 h 7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73">
                          <a:moveTo>
                            <a:pt x="3" y="73"/>
                          </a:moveTo>
                          <a:lnTo>
                            <a:pt x="15" y="73"/>
                          </a:lnTo>
                          <a:lnTo>
                            <a:pt x="15" y="72"/>
                          </a:lnTo>
                          <a:lnTo>
                            <a:pt x="17" y="72"/>
                          </a:lnTo>
                          <a:lnTo>
                            <a:pt x="17" y="2"/>
                          </a:lnTo>
                          <a:lnTo>
                            <a:pt x="15" y="2"/>
                          </a:lnTo>
                          <a:lnTo>
                            <a:pt x="15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70"/>
                          </a:lnTo>
                          <a:lnTo>
                            <a:pt x="3" y="73"/>
                          </a:lnTo>
                          <a:lnTo>
                            <a:pt x="3" y="66"/>
                          </a:lnTo>
                          <a:lnTo>
                            <a:pt x="7" y="70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13" y="7"/>
                          </a:lnTo>
                          <a:lnTo>
                            <a:pt x="10" y="4"/>
                          </a:lnTo>
                          <a:lnTo>
                            <a:pt x="10" y="70"/>
                          </a:lnTo>
                          <a:lnTo>
                            <a:pt x="13" y="66"/>
                          </a:lnTo>
                          <a:lnTo>
                            <a:pt x="3" y="66"/>
                          </a:lnTo>
                          <a:lnTo>
                            <a:pt x="3" y="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5" name="Freeform 117"/>
                    <p:cNvSpPr>
                      <a:spLocks/>
                    </p:cNvSpPr>
                    <p:nvPr/>
                  </p:nvSpPr>
                  <p:spPr bwMode="auto">
                    <a:xfrm>
                      <a:off x="5943600" y="3217863"/>
                      <a:ext cx="50800" cy="103188"/>
                    </a:xfrm>
                    <a:custGeom>
                      <a:avLst/>
                      <a:gdLst>
                        <a:gd name="T0" fmla="*/ 2147483646 w 32"/>
                        <a:gd name="T1" fmla="*/ 0 h 65"/>
                        <a:gd name="T2" fmla="*/ 2147483646 w 32"/>
                        <a:gd name="T3" fmla="*/ 0 h 65"/>
                        <a:gd name="T4" fmla="*/ 2147483646 w 32"/>
                        <a:gd name="T5" fmla="*/ 2147483646 h 65"/>
                        <a:gd name="T6" fmla="*/ 0 w 32"/>
                        <a:gd name="T7" fmla="*/ 2147483646 h 65"/>
                        <a:gd name="T8" fmla="*/ 0 w 32"/>
                        <a:gd name="T9" fmla="*/ 2147483646 h 65"/>
                        <a:gd name="T10" fmla="*/ 2147483646 w 32"/>
                        <a:gd name="T11" fmla="*/ 2147483646 h 65"/>
                        <a:gd name="T12" fmla="*/ 2147483646 w 32"/>
                        <a:gd name="T13" fmla="*/ 2147483646 h 65"/>
                        <a:gd name="T14" fmla="*/ 2147483646 w 32"/>
                        <a:gd name="T15" fmla="*/ 2147483646 h 65"/>
                        <a:gd name="T16" fmla="*/ 2147483646 w 32"/>
                        <a:gd name="T17" fmla="*/ 2147483646 h 65"/>
                        <a:gd name="T18" fmla="*/ 2147483646 w 32"/>
                        <a:gd name="T19" fmla="*/ 2147483646 h 65"/>
                        <a:gd name="T20" fmla="*/ 2147483646 w 32"/>
                        <a:gd name="T21" fmla="*/ 2147483646 h 65"/>
                        <a:gd name="T22" fmla="*/ 2147483646 w 32"/>
                        <a:gd name="T23" fmla="*/ 2147483646 h 65"/>
                        <a:gd name="T24" fmla="*/ 2147483646 w 32"/>
                        <a:gd name="T25" fmla="*/ 2147483646 h 65"/>
                        <a:gd name="T26" fmla="*/ 2147483646 w 32"/>
                        <a:gd name="T27" fmla="*/ 2147483646 h 65"/>
                        <a:gd name="T28" fmla="*/ 2147483646 w 32"/>
                        <a:gd name="T29" fmla="*/ 2147483646 h 65"/>
                        <a:gd name="T30" fmla="*/ 2147483646 w 32"/>
                        <a:gd name="T31" fmla="*/ 2147483646 h 65"/>
                        <a:gd name="T32" fmla="*/ 2147483646 w 32"/>
                        <a:gd name="T33" fmla="*/ 2147483646 h 65"/>
                        <a:gd name="T34" fmla="*/ 2147483646 w 32"/>
                        <a:gd name="T35" fmla="*/ 2147483646 h 65"/>
                        <a:gd name="T36" fmla="*/ 2147483646 w 32"/>
                        <a:gd name="T37" fmla="*/ 2147483646 h 65"/>
                        <a:gd name="T38" fmla="*/ 2147483646 w 32"/>
                        <a:gd name="T39" fmla="*/ 2147483646 h 65"/>
                        <a:gd name="T40" fmla="*/ 2147483646 w 32"/>
                        <a:gd name="T41" fmla="*/ 2147483646 h 65"/>
                        <a:gd name="T42" fmla="*/ 2147483646 w 32"/>
                        <a:gd name="T43" fmla="*/ 0 h 65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32" h="65">
                          <a:moveTo>
                            <a:pt x="19" y="0"/>
                          </a:moveTo>
                          <a:lnTo>
                            <a:pt x="8" y="0"/>
                          </a:lnTo>
                          <a:lnTo>
                            <a:pt x="8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8" y="20"/>
                          </a:lnTo>
                          <a:lnTo>
                            <a:pt x="8" y="54"/>
                          </a:lnTo>
                          <a:lnTo>
                            <a:pt x="12" y="61"/>
                          </a:lnTo>
                          <a:lnTo>
                            <a:pt x="20" y="65"/>
                          </a:lnTo>
                          <a:lnTo>
                            <a:pt x="25" y="65"/>
                          </a:lnTo>
                          <a:lnTo>
                            <a:pt x="32" y="63"/>
                          </a:lnTo>
                          <a:lnTo>
                            <a:pt x="32" y="56"/>
                          </a:lnTo>
                          <a:lnTo>
                            <a:pt x="29" y="58"/>
                          </a:lnTo>
                          <a:lnTo>
                            <a:pt x="25" y="58"/>
                          </a:lnTo>
                          <a:lnTo>
                            <a:pt x="24" y="58"/>
                          </a:lnTo>
                          <a:lnTo>
                            <a:pt x="20" y="56"/>
                          </a:lnTo>
                          <a:lnTo>
                            <a:pt x="19" y="54"/>
                          </a:lnTo>
                          <a:lnTo>
                            <a:pt x="19" y="20"/>
                          </a:lnTo>
                          <a:lnTo>
                            <a:pt x="32" y="20"/>
                          </a:lnTo>
                          <a:lnTo>
                            <a:pt x="32" y="14"/>
                          </a:lnTo>
                          <a:lnTo>
                            <a:pt x="19" y="14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6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5938838" y="3213100"/>
                      <a:ext cx="61913" cy="112713"/>
                    </a:xfrm>
                    <a:custGeom>
                      <a:avLst/>
                      <a:gdLst>
                        <a:gd name="T0" fmla="*/ 2147483646 w 39"/>
                        <a:gd name="T1" fmla="*/ 2147483646 h 71"/>
                        <a:gd name="T2" fmla="*/ 2147483646 w 39"/>
                        <a:gd name="T3" fmla="*/ 2147483646 h 71"/>
                        <a:gd name="T4" fmla="*/ 0 w 39"/>
                        <a:gd name="T5" fmla="*/ 2147483646 h 71"/>
                        <a:gd name="T6" fmla="*/ 2147483646 w 39"/>
                        <a:gd name="T7" fmla="*/ 2147483646 h 71"/>
                        <a:gd name="T8" fmla="*/ 2147483646 w 39"/>
                        <a:gd name="T9" fmla="*/ 2147483646 h 71"/>
                        <a:gd name="T10" fmla="*/ 2147483646 w 39"/>
                        <a:gd name="T11" fmla="*/ 2147483646 h 71"/>
                        <a:gd name="T12" fmla="*/ 2147483646 w 39"/>
                        <a:gd name="T13" fmla="*/ 2147483646 h 71"/>
                        <a:gd name="T14" fmla="*/ 2147483646 w 39"/>
                        <a:gd name="T15" fmla="*/ 2147483646 h 71"/>
                        <a:gd name="T16" fmla="*/ 2147483646 w 39"/>
                        <a:gd name="T17" fmla="*/ 2147483646 h 71"/>
                        <a:gd name="T18" fmla="*/ 2147483646 w 39"/>
                        <a:gd name="T19" fmla="*/ 2147483646 h 71"/>
                        <a:gd name="T20" fmla="*/ 2147483646 w 39"/>
                        <a:gd name="T21" fmla="*/ 2147483646 h 71"/>
                        <a:gd name="T22" fmla="*/ 2147483646 w 39"/>
                        <a:gd name="T23" fmla="*/ 2147483646 h 71"/>
                        <a:gd name="T24" fmla="*/ 2147483646 w 39"/>
                        <a:gd name="T25" fmla="*/ 2147483646 h 71"/>
                        <a:gd name="T26" fmla="*/ 2147483646 w 39"/>
                        <a:gd name="T27" fmla="*/ 2147483646 h 71"/>
                        <a:gd name="T28" fmla="*/ 2147483646 w 39"/>
                        <a:gd name="T29" fmla="*/ 2147483646 h 71"/>
                        <a:gd name="T30" fmla="*/ 2147483646 w 39"/>
                        <a:gd name="T31" fmla="*/ 2147483646 h 71"/>
                        <a:gd name="T32" fmla="*/ 2147483646 w 39"/>
                        <a:gd name="T33" fmla="*/ 2147483646 h 71"/>
                        <a:gd name="T34" fmla="*/ 2147483646 w 39"/>
                        <a:gd name="T35" fmla="*/ 2147483646 h 71"/>
                        <a:gd name="T36" fmla="*/ 2147483646 w 39"/>
                        <a:gd name="T37" fmla="*/ 2147483646 h 71"/>
                        <a:gd name="T38" fmla="*/ 2147483646 w 39"/>
                        <a:gd name="T39" fmla="*/ 2147483646 h 71"/>
                        <a:gd name="T40" fmla="*/ 2147483646 w 39"/>
                        <a:gd name="T41" fmla="*/ 2147483646 h 71"/>
                        <a:gd name="T42" fmla="*/ 2147483646 w 39"/>
                        <a:gd name="T43" fmla="*/ 2147483646 h 71"/>
                        <a:gd name="T44" fmla="*/ 2147483646 w 39"/>
                        <a:gd name="T45" fmla="*/ 2147483646 h 71"/>
                        <a:gd name="T46" fmla="*/ 2147483646 w 39"/>
                        <a:gd name="T47" fmla="*/ 2147483646 h 71"/>
                        <a:gd name="T48" fmla="*/ 2147483646 w 39"/>
                        <a:gd name="T49" fmla="*/ 2147483646 h 71"/>
                        <a:gd name="T50" fmla="*/ 2147483646 w 39"/>
                        <a:gd name="T51" fmla="*/ 2147483646 h 71"/>
                        <a:gd name="T52" fmla="*/ 2147483646 w 39"/>
                        <a:gd name="T53" fmla="*/ 2147483646 h 71"/>
                        <a:gd name="T54" fmla="*/ 2147483646 w 39"/>
                        <a:gd name="T55" fmla="*/ 2147483646 h 71"/>
                        <a:gd name="T56" fmla="*/ 2147483646 w 39"/>
                        <a:gd name="T57" fmla="*/ 2147483646 h 71"/>
                        <a:gd name="T58" fmla="*/ 2147483646 w 39"/>
                        <a:gd name="T59" fmla="*/ 2147483646 h 71"/>
                        <a:gd name="T60" fmla="*/ 2147483646 w 39"/>
                        <a:gd name="T61" fmla="*/ 2147483646 h 71"/>
                        <a:gd name="T62" fmla="*/ 2147483646 w 39"/>
                        <a:gd name="T63" fmla="*/ 2147483646 h 71"/>
                        <a:gd name="T64" fmla="*/ 2147483646 w 39"/>
                        <a:gd name="T65" fmla="*/ 2147483646 h 71"/>
                        <a:gd name="T66" fmla="*/ 2147483646 w 39"/>
                        <a:gd name="T67" fmla="*/ 2147483646 h 71"/>
                        <a:gd name="T68" fmla="*/ 2147483646 w 39"/>
                        <a:gd name="T69" fmla="*/ 2147483646 h 71"/>
                        <a:gd name="T70" fmla="*/ 2147483646 w 39"/>
                        <a:gd name="T71" fmla="*/ 2147483646 h 71"/>
                        <a:gd name="T72" fmla="*/ 2147483646 w 39"/>
                        <a:gd name="T73" fmla="*/ 2147483646 h 71"/>
                        <a:gd name="T74" fmla="*/ 2147483646 w 39"/>
                        <a:gd name="T75" fmla="*/ 2147483646 h 71"/>
                        <a:gd name="T76" fmla="*/ 2147483646 w 39"/>
                        <a:gd name="T77" fmla="*/ 2147483646 h 71"/>
                        <a:gd name="T78" fmla="*/ 2147483646 w 39"/>
                        <a:gd name="T79" fmla="*/ 2147483646 h 71"/>
                        <a:gd name="T80" fmla="*/ 2147483646 w 39"/>
                        <a:gd name="T81" fmla="*/ 2147483646 h 71"/>
                        <a:gd name="T82" fmla="*/ 2147483646 w 39"/>
                        <a:gd name="T83" fmla="*/ 2147483646 h 71"/>
                        <a:gd name="T84" fmla="*/ 2147483646 w 39"/>
                        <a:gd name="T85" fmla="*/ 2147483646 h 71"/>
                        <a:gd name="T86" fmla="*/ 2147483646 w 39"/>
                        <a:gd name="T87" fmla="*/ 2147483646 h 71"/>
                        <a:gd name="T88" fmla="*/ 2147483646 w 39"/>
                        <a:gd name="T89" fmla="*/ 2147483646 h 71"/>
                        <a:gd name="T90" fmla="*/ 2147483646 w 39"/>
                        <a:gd name="T91" fmla="*/ 2147483646 h 71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</a:gdLst>
                      <a:ahLst/>
                      <a:cxnLst>
                        <a:cxn ang="T92">
                          <a:pos x="T0" y="T1"/>
                        </a:cxn>
                        <a:cxn ang="T93">
                          <a:pos x="T2" y="T3"/>
                        </a:cxn>
                        <a:cxn ang="T94">
                          <a:pos x="T4" y="T5"/>
                        </a:cxn>
                        <a:cxn ang="T95">
                          <a:pos x="T6" y="T7"/>
                        </a:cxn>
                        <a:cxn ang="T96">
                          <a:pos x="T8" y="T9"/>
                        </a:cxn>
                        <a:cxn ang="T97">
                          <a:pos x="T10" y="T11"/>
                        </a:cxn>
                        <a:cxn ang="T98">
                          <a:pos x="T12" y="T13"/>
                        </a:cxn>
                        <a:cxn ang="T99">
                          <a:pos x="T14" y="T15"/>
                        </a:cxn>
                        <a:cxn ang="T100">
                          <a:pos x="T16" y="T17"/>
                        </a:cxn>
                        <a:cxn ang="T101">
                          <a:pos x="T18" y="T19"/>
                        </a:cxn>
                        <a:cxn ang="T102">
                          <a:pos x="T20" y="T21"/>
                        </a:cxn>
                        <a:cxn ang="T103">
                          <a:pos x="T22" y="T23"/>
                        </a:cxn>
                        <a:cxn ang="T104">
                          <a:pos x="T24" y="T25"/>
                        </a:cxn>
                        <a:cxn ang="T105">
                          <a:pos x="T26" y="T27"/>
                        </a:cxn>
                        <a:cxn ang="T106">
                          <a:pos x="T28" y="T29"/>
                        </a:cxn>
                        <a:cxn ang="T107">
                          <a:pos x="T30" y="T31"/>
                        </a:cxn>
                        <a:cxn ang="T108">
                          <a:pos x="T32" y="T33"/>
                        </a:cxn>
                        <a:cxn ang="T109">
                          <a:pos x="T34" y="T35"/>
                        </a:cxn>
                        <a:cxn ang="T110">
                          <a:pos x="T36" y="T37"/>
                        </a:cxn>
                        <a:cxn ang="T111">
                          <a:pos x="T38" y="T39"/>
                        </a:cxn>
                        <a:cxn ang="T112">
                          <a:pos x="T40" y="T41"/>
                        </a:cxn>
                        <a:cxn ang="T113">
                          <a:pos x="T42" y="T43"/>
                        </a:cxn>
                        <a:cxn ang="T114">
                          <a:pos x="T44" y="T45"/>
                        </a:cxn>
                        <a:cxn ang="T115">
                          <a:pos x="T46" y="T47"/>
                        </a:cxn>
                        <a:cxn ang="T116">
                          <a:pos x="T48" y="T49"/>
                        </a:cxn>
                        <a:cxn ang="T117">
                          <a:pos x="T50" y="T51"/>
                        </a:cxn>
                        <a:cxn ang="T118">
                          <a:pos x="T52" y="T53"/>
                        </a:cxn>
                        <a:cxn ang="T119">
                          <a:pos x="T54" y="T55"/>
                        </a:cxn>
                        <a:cxn ang="T120">
                          <a:pos x="T56" y="T57"/>
                        </a:cxn>
                        <a:cxn ang="T121">
                          <a:pos x="T58" y="T59"/>
                        </a:cxn>
                        <a:cxn ang="T122">
                          <a:pos x="T60" y="T61"/>
                        </a:cxn>
                        <a:cxn ang="T123">
                          <a:pos x="T62" y="T63"/>
                        </a:cxn>
                        <a:cxn ang="T124">
                          <a:pos x="T64" y="T65"/>
                        </a:cxn>
                        <a:cxn ang="T125">
                          <a:pos x="T66" y="T67"/>
                        </a:cxn>
                        <a:cxn ang="T126">
                          <a:pos x="T68" y="T69"/>
                        </a:cxn>
                        <a:cxn ang="T127">
                          <a:pos x="T70" y="T71"/>
                        </a:cxn>
                        <a:cxn ang="T128">
                          <a:pos x="T72" y="T73"/>
                        </a:cxn>
                        <a:cxn ang="T129">
                          <a:pos x="T74" y="T75"/>
                        </a:cxn>
                        <a:cxn ang="T130">
                          <a:pos x="T76" y="T77"/>
                        </a:cxn>
                        <a:cxn ang="T131">
                          <a:pos x="T78" y="T79"/>
                        </a:cxn>
                        <a:cxn ang="T132">
                          <a:pos x="T80" y="T81"/>
                        </a:cxn>
                        <a:cxn ang="T133">
                          <a:pos x="T82" y="T83"/>
                        </a:cxn>
                        <a:cxn ang="T134">
                          <a:pos x="T84" y="T85"/>
                        </a:cxn>
                        <a:cxn ang="T135">
                          <a:pos x="T86" y="T87"/>
                        </a:cxn>
                        <a:cxn ang="T136">
                          <a:pos x="T88" y="T89"/>
                        </a:cxn>
                        <a:cxn ang="T137">
                          <a:pos x="T90" y="T91"/>
                        </a:cxn>
                      </a:cxnLst>
                      <a:rect l="0" t="0" r="r" b="b"/>
                      <a:pathLst>
                        <a:path w="39" h="71">
                          <a:moveTo>
                            <a:pt x="22" y="0"/>
                          </a:moveTo>
                          <a:lnTo>
                            <a:pt x="10" y="0"/>
                          </a:lnTo>
                          <a:lnTo>
                            <a:pt x="10" y="1"/>
                          </a:lnTo>
                          <a:lnTo>
                            <a:pt x="8" y="1"/>
                          </a:lnTo>
                          <a:lnTo>
                            <a:pt x="8" y="17"/>
                          </a:lnTo>
                          <a:lnTo>
                            <a:pt x="11" y="13"/>
                          </a:lnTo>
                          <a:lnTo>
                            <a:pt x="1" y="13"/>
                          </a:lnTo>
                          <a:lnTo>
                            <a:pt x="1" y="15"/>
                          </a:lnTo>
                          <a:lnTo>
                            <a:pt x="0" y="15"/>
                          </a:lnTo>
                          <a:lnTo>
                            <a:pt x="0" y="25"/>
                          </a:lnTo>
                          <a:lnTo>
                            <a:pt x="1" y="25"/>
                          </a:lnTo>
                          <a:lnTo>
                            <a:pt x="1" y="27"/>
                          </a:lnTo>
                          <a:lnTo>
                            <a:pt x="11" y="27"/>
                          </a:lnTo>
                          <a:lnTo>
                            <a:pt x="8" y="23"/>
                          </a:lnTo>
                          <a:lnTo>
                            <a:pt x="8" y="57"/>
                          </a:lnTo>
                          <a:lnTo>
                            <a:pt x="10" y="62"/>
                          </a:lnTo>
                          <a:lnTo>
                            <a:pt x="11" y="62"/>
                          </a:lnTo>
                          <a:lnTo>
                            <a:pt x="10" y="64"/>
                          </a:lnTo>
                          <a:lnTo>
                            <a:pt x="13" y="66"/>
                          </a:lnTo>
                          <a:lnTo>
                            <a:pt x="15" y="68"/>
                          </a:lnTo>
                          <a:lnTo>
                            <a:pt x="15" y="66"/>
                          </a:lnTo>
                          <a:lnTo>
                            <a:pt x="15" y="68"/>
                          </a:lnTo>
                          <a:lnTo>
                            <a:pt x="20" y="69"/>
                          </a:lnTo>
                          <a:lnTo>
                            <a:pt x="22" y="69"/>
                          </a:lnTo>
                          <a:lnTo>
                            <a:pt x="23" y="71"/>
                          </a:lnTo>
                          <a:lnTo>
                            <a:pt x="30" y="71"/>
                          </a:lnTo>
                          <a:lnTo>
                            <a:pt x="30" y="69"/>
                          </a:lnTo>
                          <a:lnTo>
                            <a:pt x="32" y="68"/>
                          </a:lnTo>
                          <a:lnTo>
                            <a:pt x="30" y="68"/>
                          </a:lnTo>
                          <a:lnTo>
                            <a:pt x="35" y="69"/>
                          </a:lnTo>
                          <a:lnTo>
                            <a:pt x="37" y="69"/>
                          </a:lnTo>
                          <a:lnTo>
                            <a:pt x="37" y="68"/>
                          </a:lnTo>
                          <a:lnTo>
                            <a:pt x="39" y="68"/>
                          </a:lnTo>
                          <a:lnTo>
                            <a:pt x="39" y="57"/>
                          </a:lnTo>
                          <a:lnTo>
                            <a:pt x="37" y="57"/>
                          </a:lnTo>
                          <a:lnTo>
                            <a:pt x="37" y="56"/>
                          </a:lnTo>
                          <a:lnTo>
                            <a:pt x="35" y="56"/>
                          </a:lnTo>
                          <a:lnTo>
                            <a:pt x="30" y="57"/>
                          </a:lnTo>
                          <a:lnTo>
                            <a:pt x="28" y="61"/>
                          </a:lnTo>
                          <a:lnTo>
                            <a:pt x="32" y="57"/>
                          </a:lnTo>
                          <a:lnTo>
                            <a:pt x="28" y="57"/>
                          </a:lnTo>
                          <a:lnTo>
                            <a:pt x="28" y="64"/>
                          </a:lnTo>
                          <a:lnTo>
                            <a:pt x="28" y="57"/>
                          </a:lnTo>
                          <a:lnTo>
                            <a:pt x="27" y="57"/>
                          </a:lnTo>
                          <a:lnTo>
                            <a:pt x="28" y="59"/>
                          </a:lnTo>
                          <a:lnTo>
                            <a:pt x="27" y="56"/>
                          </a:lnTo>
                          <a:lnTo>
                            <a:pt x="23" y="56"/>
                          </a:lnTo>
                          <a:lnTo>
                            <a:pt x="27" y="59"/>
                          </a:lnTo>
                          <a:lnTo>
                            <a:pt x="27" y="57"/>
                          </a:lnTo>
                          <a:lnTo>
                            <a:pt x="25" y="57"/>
                          </a:lnTo>
                          <a:lnTo>
                            <a:pt x="25" y="56"/>
                          </a:lnTo>
                          <a:lnTo>
                            <a:pt x="23" y="56"/>
                          </a:lnTo>
                          <a:lnTo>
                            <a:pt x="25" y="57"/>
                          </a:lnTo>
                          <a:lnTo>
                            <a:pt x="23" y="56"/>
                          </a:lnTo>
                          <a:lnTo>
                            <a:pt x="25" y="57"/>
                          </a:lnTo>
                          <a:lnTo>
                            <a:pt x="25" y="23"/>
                          </a:lnTo>
                          <a:lnTo>
                            <a:pt x="22" y="27"/>
                          </a:lnTo>
                          <a:lnTo>
                            <a:pt x="37" y="27"/>
                          </a:lnTo>
                          <a:lnTo>
                            <a:pt x="37" y="25"/>
                          </a:lnTo>
                          <a:lnTo>
                            <a:pt x="39" y="25"/>
                          </a:lnTo>
                          <a:lnTo>
                            <a:pt x="39" y="15"/>
                          </a:lnTo>
                          <a:lnTo>
                            <a:pt x="37" y="15"/>
                          </a:lnTo>
                          <a:lnTo>
                            <a:pt x="37" y="13"/>
                          </a:lnTo>
                          <a:lnTo>
                            <a:pt x="22" y="13"/>
                          </a:lnTo>
                          <a:lnTo>
                            <a:pt x="25" y="17"/>
                          </a:lnTo>
                          <a:lnTo>
                            <a:pt x="25" y="3"/>
                          </a:lnTo>
                          <a:lnTo>
                            <a:pt x="22" y="0"/>
                          </a:lnTo>
                          <a:lnTo>
                            <a:pt x="22" y="6"/>
                          </a:lnTo>
                          <a:lnTo>
                            <a:pt x="18" y="3"/>
                          </a:lnTo>
                          <a:lnTo>
                            <a:pt x="18" y="17"/>
                          </a:lnTo>
                          <a:lnTo>
                            <a:pt x="18" y="18"/>
                          </a:lnTo>
                          <a:lnTo>
                            <a:pt x="20" y="18"/>
                          </a:lnTo>
                          <a:lnTo>
                            <a:pt x="20" y="20"/>
                          </a:lnTo>
                          <a:lnTo>
                            <a:pt x="22" y="20"/>
                          </a:lnTo>
                          <a:lnTo>
                            <a:pt x="35" y="20"/>
                          </a:lnTo>
                          <a:lnTo>
                            <a:pt x="32" y="17"/>
                          </a:lnTo>
                          <a:lnTo>
                            <a:pt x="32" y="23"/>
                          </a:lnTo>
                          <a:lnTo>
                            <a:pt x="35" y="20"/>
                          </a:lnTo>
                          <a:lnTo>
                            <a:pt x="22" y="20"/>
                          </a:lnTo>
                          <a:lnTo>
                            <a:pt x="20" y="20"/>
                          </a:lnTo>
                          <a:lnTo>
                            <a:pt x="20" y="22"/>
                          </a:lnTo>
                          <a:lnTo>
                            <a:pt x="18" y="22"/>
                          </a:lnTo>
                          <a:lnTo>
                            <a:pt x="18" y="23"/>
                          </a:lnTo>
                          <a:lnTo>
                            <a:pt x="18" y="57"/>
                          </a:lnTo>
                          <a:lnTo>
                            <a:pt x="20" y="59"/>
                          </a:lnTo>
                          <a:lnTo>
                            <a:pt x="22" y="61"/>
                          </a:lnTo>
                          <a:lnTo>
                            <a:pt x="23" y="62"/>
                          </a:lnTo>
                          <a:lnTo>
                            <a:pt x="20" y="59"/>
                          </a:lnTo>
                          <a:lnTo>
                            <a:pt x="23" y="62"/>
                          </a:lnTo>
                          <a:lnTo>
                            <a:pt x="25" y="62"/>
                          </a:lnTo>
                          <a:lnTo>
                            <a:pt x="27" y="64"/>
                          </a:lnTo>
                          <a:lnTo>
                            <a:pt x="28" y="64"/>
                          </a:lnTo>
                          <a:lnTo>
                            <a:pt x="28" y="57"/>
                          </a:lnTo>
                          <a:lnTo>
                            <a:pt x="27" y="57"/>
                          </a:lnTo>
                          <a:lnTo>
                            <a:pt x="27" y="59"/>
                          </a:lnTo>
                          <a:lnTo>
                            <a:pt x="25" y="59"/>
                          </a:lnTo>
                          <a:lnTo>
                            <a:pt x="25" y="61"/>
                          </a:lnTo>
                          <a:lnTo>
                            <a:pt x="25" y="62"/>
                          </a:lnTo>
                          <a:lnTo>
                            <a:pt x="27" y="62"/>
                          </a:lnTo>
                          <a:lnTo>
                            <a:pt x="27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3" y="64"/>
                          </a:lnTo>
                          <a:lnTo>
                            <a:pt x="33" y="62"/>
                          </a:lnTo>
                          <a:lnTo>
                            <a:pt x="35" y="61"/>
                          </a:lnTo>
                          <a:lnTo>
                            <a:pt x="33" y="61"/>
                          </a:lnTo>
                          <a:lnTo>
                            <a:pt x="35" y="62"/>
                          </a:lnTo>
                          <a:lnTo>
                            <a:pt x="32" y="59"/>
                          </a:lnTo>
                          <a:lnTo>
                            <a:pt x="32" y="66"/>
                          </a:lnTo>
                          <a:lnTo>
                            <a:pt x="35" y="62"/>
                          </a:lnTo>
                          <a:lnTo>
                            <a:pt x="27" y="64"/>
                          </a:lnTo>
                          <a:lnTo>
                            <a:pt x="25" y="68"/>
                          </a:lnTo>
                          <a:lnTo>
                            <a:pt x="27" y="66"/>
                          </a:lnTo>
                          <a:lnTo>
                            <a:pt x="28" y="64"/>
                          </a:lnTo>
                          <a:lnTo>
                            <a:pt x="23" y="64"/>
                          </a:lnTo>
                          <a:lnTo>
                            <a:pt x="25" y="66"/>
                          </a:lnTo>
                          <a:lnTo>
                            <a:pt x="23" y="62"/>
                          </a:lnTo>
                          <a:lnTo>
                            <a:pt x="18" y="64"/>
                          </a:lnTo>
                          <a:lnTo>
                            <a:pt x="18" y="62"/>
                          </a:lnTo>
                          <a:lnTo>
                            <a:pt x="15" y="61"/>
                          </a:lnTo>
                          <a:lnTo>
                            <a:pt x="16" y="62"/>
                          </a:lnTo>
                          <a:lnTo>
                            <a:pt x="16" y="61"/>
                          </a:lnTo>
                          <a:lnTo>
                            <a:pt x="15" y="59"/>
                          </a:lnTo>
                          <a:lnTo>
                            <a:pt x="13" y="59"/>
                          </a:lnTo>
                          <a:lnTo>
                            <a:pt x="15" y="57"/>
                          </a:lnTo>
                          <a:lnTo>
                            <a:pt x="15" y="23"/>
                          </a:lnTo>
                          <a:lnTo>
                            <a:pt x="15" y="22"/>
                          </a:lnTo>
                          <a:lnTo>
                            <a:pt x="13" y="22"/>
                          </a:lnTo>
                          <a:lnTo>
                            <a:pt x="13" y="20"/>
                          </a:lnTo>
                          <a:lnTo>
                            <a:pt x="6" y="17"/>
                          </a:lnTo>
                          <a:lnTo>
                            <a:pt x="3" y="20"/>
                          </a:lnTo>
                          <a:lnTo>
                            <a:pt x="11" y="20"/>
                          </a:lnTo>
                          <a:lnTo>
                            <a:pt x="13" y="20"/>
                          </a:lnTo>
                          <a:lnTo>
                            <a:pt x="13" y="18"/>
                          </a:lnTo>
                          <a:lnTo>
                            <a:pt x="15" y="18"/>
                          </a:lnTo>
                          <a:lnTo>
                            <a:pt x="15" y="17"/>
                          </a:lnTo>
                          <a:lnTo>
                            <a:pt x="15" y="3"/>
                          </a:lnTo>
                          <a:lnTo>
                            <a:pt x="11" y="6"/>
                          </a:lnTo>
                          <a:lnTo>
                            <a:pt x="22" y="6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7" name="Freeform 11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010275" y="3240088"/>
                      <a:ext cx="95250" cy="80963"/>
                    </a:xfrm>
                    <a:custGeom>
                      <a:avLst/>
                      <a:gdLst>
                        <a:gd name="T0" fmla="*/ 2147483646 w 60"/>
                        <a:gd name="T1" fmla="*/ 2147483646 h 51"/>
                        <a:gd name="T2" fmla="*/ 2147483646 w 60"/>
                        <a:gd name="T3" fmla="*/ 2147483646 h 51"/>
                        <a:gd name="T4" fmla="*/ 2147483646 w 60"/>
                        <a:gd name="T5" fmla="*/ 2147483646 h 51"/>
                        <a:gd name="T6" fmla="*/ 2147483646 w 60"/>
                        <a:gd name="T7" fmla="*/ 2147483646 h 51"/>
                        <a:gd name="T8" fmla="*/ 2147483646 w 60"/>
                        <a:gd name="T9" fmla="*/ 2147483646 h 51"/>
                        <a:gd name="T10" fmla="*/ 2147483646 w 60"/>
                        <a:gd name="T11" fmla="*/ 2147483646 h 51"/>
                        <a:gd name="T12" fmla="*/ 2147483646 w 60"/>
                        <a:gd name="T13" fmla="*/ 2147483646 h 51"/>
                        <a:gd name="T14" fmla="*/ 2147483646 w 60"/>
                        <a:gd name="T15" fmla="*/ 2147483646 h 51"/>
                        <a:gd name="T16" fmla="*/ 2147483646 w 60"/>
                        <a:gd name="T17" fmla="*/ 2147483646 h 51"/>
                        <a:gd name="T18" fmla="*/ 2147483646 w 60"/>
                        <a:gd name="T19" fmla="*/ 2147483646 h 51"/>
                        <a:gd name="T20" fmla="*/ 2147483646 w 60"/>
                        <a:gd name="T21" fmla="*/ 2147483646 h 51"/>
                        <a:gd name="T22" fmla="*/ 2147483646 w 60"/>
                        <a:gd name="T23" fmla="*/ 2147483646 h 51"/>
                        <a:gd name="T24" fmla="*/ 2147483646 w 60"/>
                        <a:gd name="T25" fmla="*/ 2147483646 h 51"/>
                        <a:gd name="T26" fmla="*/ 2147483646 w 60"/>
                        <a:gd name="T27" fmla="*/ 2147483646 h 51"/>
                        <a:gd name="T28" fmla="*/ 2147483646 w 60"/>
                        <a:gd name="T29" fmla="*/ 2147483646 h 51"/>
                        <a:gd name="T30" fmla="*/ 2147483646 w 60"/>
                        <a:gd name="T31" fmla="*/ 0 h 51"/>
                        <a:gd name="T32" fmla="*/ 2147483646 w 60"/>
                        <a:gd name="T33" fmla="*/ 2147483646 h 51"/>
                        <a:gd name="T34" fmla="*/ 2147483646 w 60"/>
                        <a:gd name="T35" fmla="*/ 2147483646 h 51"/>
                        <a:gd name="T36" fmla="*/ 2147483646 w 60"/>
                        <a:gd name="T37" fmla="*/ 2147483646 h 51"/>
                        <a:gd name="T38" fmla="*/ 0 w 60"/>
                        <a:gd name="T39" fmla="*/ 2147483646 h 51"/>
                        <a:gd name="T40" fmla="*/ 2147483646 w 60"/>
                        <a:gd name="T41" fmla="*/ 2147483646 h 51"/>
                        <a:gd name="T42" fmla="*/ 2147483646 w 60"/>
                        <a:gd name="T43" fmla="*/ 2147483646 h 51"/>
                        <a:gd name="T44" fmla="*/ 2147483646 w 60"/>
                        <a:gd name="T45" fmla="*/ 2147483646 h 51"/>
                        <a:gd name="T46" fmla="*/ 2147483646 w 60"/>
                        <a:gd name="T47" fmla="*/ 2147483646 h 51"/>
                        <a:gd name="T48" fmla="*/ 2147483646 w 60"/>
                        <a:gd name="T49" fmla="*/ 2147483646 h 51"/>
                        <a:gd name="T50" fmla="*/ 2147483646 w 60"/>
                        <a:gd name="T51" fmla="*/ 2147483646 h 51"/>
                        <a:gd name="T52" fmla="*/ 2147483646 w 60"/>
                        <a:gd name="T53" fmla="*/ 2147483646 h 51"/>
                        <a:gd name="T54" fmla="*/ 2147483646 w 60"/>
                        <a:gd name="T55" fmla="*/ 2147483646 h 51"/>
                        <a:gd name="T56" fmla="*/ 2147483646 w 60"/>
                        <a:gd name="T57" fmla="*/ 2147483646 h 51"/>
                        <a:gd name="T58" fmla="*/ 2147483646 w 60"/>
                        <a:gd name="T59" fmla="*/ 2147483646 h 51"/>
                        <a:gd name="T60" fmla="*/ 2147483646 w 60"/>
                        <a:gd name="T61" fmla="*/ 2147483646 h 51"/>
                        <a:gd name="T62" fmla="*/ 2147483646 w 60"/>
                        <a:gd name="T63" fmla="*/ 2147483646 h 51"/>
                        <a:gd name="T64" fmla="*/ 2147483646 w 60"/>
                        <a:gd name="T65" fmla="*/ 2147483646 h 51"/>
                        <a:gd name="T66" fmla="*/ 2147483646 w 60"/>
                        <a:gd name="T67" fmla="*/ 2147483646 h 51"/>
                        <a:gd name="T68" fmla="*/ 2147483646 w 60"/>
                        <a:gd name="T69" fmla="*/ 2147483646 h 51"/>
                        <a:gd name="T70" fmla="*/ 2147483646 w 60"/>
                        <a:gd name="T71" fmla="*/ 2147483646 h 51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</a:gdLst>
                      <a:ahLst/>
                      <a:cxnLst>
                        <a:cxn ang="T72">
                          <a:pos x="T0" y="T1"/>
                        </a:cxn>
                        <a:cxn ang="T73">
                          <a:pos x="T2" y="T3"/>
                        </a:cxn>
                        <a:cxn ang="T74">
                          <a:pos x="T4" y="T5"/>
                        </a:cxn>
                        <a:cxn ang="T75">
                          <a:pos x="T6" y="T7"/>
                        </a:cxn>
                        <a:cxn ang="T76">
                          <a:pos x="T8" y="T9"/>
                        </a:cxn>
                        <a:cxn ang="T77">
                          <a:pos x="T10" y="T11"/>
                        </a:cxn>
                        <a:cxn ang="T78">
                          <a:pos x="T12" y="T13"/>
                        </a:cxn>
                        <a:cxn ang="T79">
                          <a:pos x="T14" y="T15"/>
                        </a:cxn>
                        <a:cxn ang="T80">
                          <a:pos x="T16" y="T17"/>
                        </a:cxn>
                        <a:cxn ang="T81">
                          <a:pos x="T18" y="T19"/>
                        </a:cxn>
                        <a:cxn ang="T82">
                          <a:pos x="T20" y="T21"/>
                        </a:cxn>
                        <a:cxn ang="T83">
                          <a:pos x="T22" y="T23"/>
                        </a:cxn>
                        <a:cxn ang="T84">
                          <a:pos x="T24" y="T25"/>
                        </a:cxn>
                        <a:cxn ang="T85">
                          <a:pos x="T26" y="T27"/>
                        </a:cxn>
                        <a:cxn ang="T86">
                          <a:pos x="T28" y="T29"/>
                        </a:cxn>
                        <a:cxn ang="T87">
                          <a:pos x="T30" y="T31"/>
                        </a:cxn>
                        <a:cxn ang="T88">
                          <a:pos x="T32" y="T33"/>
                        </a:cxn>
                        <a:cxn ang="T89">
                          <a:pos x="T34" y="T35"/>
                        </a:cxn>
                        <a:cxn ang="T90">
                          <a:pos x="T36" y="T37"/>
                        </a:cxn>
                        <a:cxn ang="T91">
                          <a:pos x="T38" y="T39"/>
                        </a:cxn>
                        <a:cxn ang="T92">
                          <a:pos x="T40" y="T41"/>
                        </a:cxn>
                        <a:cxn ang="T93">
                          <a:pos x="T42" y="T43"/>
                        </a:cxn>
                        <a:cxn ang="T94">
                          <a:pos x="T44" y="T45"/>
                        </a:cxn>
                        <a:cxn ang="T95">
                          <a:pos x="T46" y="T47"/>
                        </a:cxn>
                        <a:cxn ang="T96">
                          <a:pos x="T48" y="T49"/>
                        </a:cxn>
                        <a:cxn ang="T97">
                          <a:pos x="T50" y="T51"/>
                        </a:cxn>
                        <a:cxn ang="T98">
                          <a:pos x="T52" y="T53"/>
                        </a:cxn>
                        <a:cxn ang="T99">
                          <a:pos x="T54" y="T55"/>
                        </a:cxn>
                        <a:cxn ang="T100">
                          <a:pos x="T56" y="T57"/>
                        </a:cxn>
                        <a:cxn ang="T101">
                          <a:pos x="T58" y="T59"/>
                        </a:cxn>
                        <a:cxn ang="T102">
                          <a:pos x="T60" y="T61"/>
                        </a:cxn>
                        <a:cxn ang="T103">
                          <a:pos x="T62" y="T63"/>
                        </a:cxn>
                        <a:cxn ang="T104">
                          <a:pos x="T64" y="T65"/>
                        </a:cxn>
                        <a:cxn ang="T105">
                          <a:pos x="T66" y="T67"/>
                        </a:cxn>
                        <a:cxn ang="T106">
                          <a:pos x="T68" y="T69"/>
                        </a:cxn>
                        <a:cxn ang="T107">
                          <a:pos x="T70" y="T71"/>
                        </a:cxn>
                      </a:cxnLst>
                      <a:rect l="0" t="0" r="r" b="b"/>
                      <a:pathLst>
                        <a:path w="60" h="51">
                          <a:moveTo>
                            <a:pt x="10" y="20"/>
                          </a:moveTo>
                          <a:lnTo>
                            <a:pt x="12" y="15"/>
                          </a:lnTo>
                          <a:lnTo>
                            <a:pt x="17" y="10"/>
                          </a:lnTo>
                          <a:lnTo>
                            <a:pt x="24" y="6"/>
                          </a:lnTo>
                          <a:lnTo>
                            <a:pt x="31" y="6"/>
                          </a:lnTo>
                          <a:lnTo>
                            <a:pt x="38" y="6"/>
                          </a:lnTo>
                          <a:lnTo>
                            <a:pt x="44" y="10"/>
                          </a:lnTo>
                          <a:lnTo>
                            <a:pt x="49" y="20"/>
                          </a:lnTo>
                          <a:lnTo>
                            <a:pt x="10" y="20"/>
                          </a:lnTo>
                          <a:close/>
                          <a:moveTo>
                            <a:pt x="10" y="27"/>
                          </a:moveTo>
                          <a:lnTo>
                            <a:pt x="60" y="27"/>
                          </a:lnTo>
                          <a:lnTo>
                            <a:pt x="60" y="23"/>
                          </a:lnTo>
                          <a:lnTo>
                            <a:pt x="58" y="13"/>
                          </a:lnTo>
                          <a:lnTo>
                            <a:pt x="53" y="6"/>
                          </a:lnTo>
                          <a:lnTo>
                            <a:pt x="43" y="1"/>
                          </a:lnTo>
                          <a:lnTo>
                            <a:pt x="31" y="0"/>
                          </a:lnTo>
                          <a:lnTo>
                            <a:pt x="19" y="1"/>
                          </a:lnTo>
                          <a:lnTo>
                            <a:pt x="10" y="5"/>
                          </a:lnTo>
                          <a:lnTo>
                            <a:pt x="4" y="13"/>
                          </a:lnTo>
                          <a:lnTo>
                            <a:pt x="0" y="25"/>
                          </a:lnTo>
                          <a:lnTo>
                            <a:pt x="4" y="35"/>
                          </a:lnTo>
                          <a:lnTo>
                            <a:pt x="10" y="44"/>
                          </a:lnTo>
                          <a:lnTo>
                            <a:pt x="19" y="49"/>
                          </a:lnTo>
                          <a:lnTo>
                            <a:pt x="31" y="51"/>
                          </a:lnTo>
                          <a:lnTo>
                            <a:pt x="41" y="49"/>
                          </a:lnTo>
                          <a:lnTo>
                            <a:pt x="49" y="45"/>
                          </a:lnTo>
                          <a:lnTo>
                            <a:pt x="56" y="40"/>
                          </a:lnTo>
                          <a:lnTo>
                            <a:pt x="60" y="32"/>
                          </a:lnTo>
                          <a:lnTo>
                            <a:pt x="49" y="32"/>
                          </a:lnTo>
                          <a:lnTo>
                            <a:pt x="46" y="37"/>
                          </a:lnTo>
                          <a:lnTo>
                            <a:pt x="43" y="40"/>
                          </a:lnTo>
                          <a:lnTo>
                            <a:pt x="31" y="44"/>
                          </a:lnTo>
                          <a:lnTo>
                            <a:pt x="24" y="42"/>
                          </a:lnTo>
                          <a:lnTo>
                            <a:pt x="17" y="39"/>
                          </a:lnTo>
                          <a:lnTo>
                            <a:pt x="12" y="34"/>
                          </a:lnTo>
                          <a:lnTo>
                            <a:pt x="10" y="27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8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6021388" y="3244850"/>
                      <a:ext cx="73025" cy="31750"/>
                    </a:xfrm>
                    <a:custGeom>
                      <a:avLst/>
                      <a:gdLst>
                        <a:gd name="T0" fmla="*/ 2147483646 w 46"/>
                        <a:gd name="T1" fmla="*/ 2147483646 h 20"/>
                        <a:gd name="T2" fmla="*/ 2147483646 w 46"/>
                        <a:gd name="T3" fmla="*/ 2147483646 h 20"/>
                        <a:gd name="T4" fmla="*/ 2147483646 w 46"/>
                        <a:gd name="T5" fmla="*/ 2147483646 h 20"/>
                        <a:gd name="T6" fmla="*/ 2147483646 w 46"/>
                        <a:gd name="T7" fmla="*/ 2147483646 h 20"/>
                        <a:gd name="T8" fmla="*/ 2147483646 w 46"/>
                        <a:gd name="T9" fmla="*/ 2147483646 h 20"/>
                        <a:gd name="T10" fmla="*/ 2147483646 w 46"/>
                        <a:gd name="T11" fmla="*/ 2147483646 h 20"/>
                        <a:gd name="T12" fmla="*/ 2147483646 w 46"/>
                        <a:gd name="T13" fmla="*/ 2147483646 h 20"/>
                        <a:gd name="T14" fmla="*/ 2147483646 w 46"/>
                        <a:gd name="T15" fmla="*/ 2147483646 h 20"/>
                        <a:gd name="T16" fmla="*/ 2147483646 w 46"/>
                        <a:gd name="T17" fmla="*/ 2147483646 h 20"/>
                        <a:gd name="T18" fmla="*/ 2147483646 w 46"/>
                        <a:gd name="T19" fmla="*/ 2147483646 h 20"/>
                        <a:gd name="T20" fmla="*/ 2147483646 w 46"/>
                        <a:gd name="T21" fmla="*/ 2147483646 h 20"/>
                        <a:gd name="T22" fmla="*/ 2147483646 w 46"/>
                        <a:gd name="T23" fmla="*/ 2147483646 h 20"/>
                        <a:gd name="T24" fmla="*/ 2147483646 w 46"/>
                        <a:gd name="T25" fmla="*/ 2147483646 h 20"/>
                        <a:gd name="T26" fmla="*/ 2147483646 w 46"/>
                        <a:gd name="T27" fmla="*/ 2147483646 h 20"/>
                        <a:gd name="T28" fmla="*/ 2147483646 w 46"/>
                        <a:gd name="T29" fmla="*/ 2147483646 h 20"/>
                        <a:gd name="T30" fmla="*/ 2147483646 w 46"/>
                        <a:gd name="T31" fmla="*/ 2147483646 h 20"/>
                        <a:gd name="T32" fmla="*/ 2147483646 w 46"/>
                        <a:gd name="T33" fmla="*/ 2147483646 h 20"/>
                        <a:gd name="T34" fmla="*/ 2147483646 w 46"/>
                        <a:gd name="T35" fmla="*/ 2147483646 h 20"/>
                        <a:gd name="T36" fmla="*/ 2147483646 w 46"/>
                        <a:gd name="T37" fmla="*/ 2147483646 h 20"/>
                        <a:gd name="T38" fmla="*/ 2147483646 w 46"/>
                        <a:gd name="T39" fmla="*/ 2147483646 h 20"/>
                        <a:gd name="T40" fmla="*/ 2147483646 w 46"/>
                        <a:gd name="T41" fmla="*/ 2147483646 h 20"/>
                        <a:gd name="T42" fmla="*/ 2147483646 w 46"/>
                        <a:gd name="T43" fmla="*/ 2147483646 h 20"/>
                        <a:gd name="T44" fmla="*/ 2147483646 w 46"/>
                        <a:gd name="T45" fmla="*/ 2147483646 h 20"/>
                        <a:gd name="T46" fmla="*/ 2147483646 w 46"/>
                        <a:gd name="T47" fmla="*/ 2147483646 h 20"/>
                        <a:gd name="T48" fmla="*/ 2147483646 w 46"/>
                        <a:gd name="T49" fmla="*/ 2147483646 h 20"/>
                        <a:gd name="T50" fmla="*/ 2147483646 w 46"/>
                        <a:gd name="T51" fmla="*/ 2147483646 h 20"/>
                        <a:gd name="T52" fmla="*/ 2147483646 w 46"/>
                        <a:gd name="T53" fmla="*/ 2147483646 h 20"/>
                        <a:gd name="T54" fmla="*/ 0 w 46"/>
                        <a:gd name="T55" fmla="*/ 2147483646 h 20"/>
                        <a:gd name="T56" fmla="*/ 2147483646 w 46"/>
                        <a:gd name="T57" fmla="*/ 2147483646 h 20"/>
                        <a:gd name="T58" fmla="*/ 2147483646 w 46"/>
                        <a:gd name="T59" fmla="*/ 2147483646 h 20"/>
                        <a:gd name="T60" fmla="*/ 2147483646 w 46"/>
                        <a:gd name="T61" fmla="*/ 2147483646 h 20"/>
                        <a:gd name="T62" fmla="*/ 2147483646 w 46"/>
                        <a:gd name="T63" fmla="*/ 2147483646 h 20"/>
                        <a:gd name="T64" fmla="*/ 2147483646 w 46"/>
                        <a:gd name="T65" fmla="*/ 2147483646 h 20"/>
                        <a:gd name="T66" fmla="*/ 2147483646 w 46"/>
                        <a:gd name="T67" fmla="*/ 2147483646 h 20"/>
                        <a:gd name="T68" fmla="*/ 2147483646 w 46"/>
                        <a:gd name="T69" fmla="*/ 2147483646 h 20"/>
                        <a:gd name="T70" fmla="*/ 2147483646 w 46"/>
                        <a:gd name="T71" fmla="*/ 2147483646 h 20"/>
                        <a:gd name="T72" fmla="*/ 2147483646 w 46"/>
                        <a:gd name="T73" fmla="*/ 2147483646 h 20"/>
                        <a:gd name="T74" fmla="*/ 2147483646 w 46"/>
                        <a:gd name="T75" fmla="*/ 2147483646 h 20"/>
                        <a:gd name="T76" fmla="*/ 2147483646 w 46"/>
                        <a:gd name="T77" fmla="*/ 2147483646 h 20"/>
                        <a:gd name="T78" fmla="*/ 2147483646 w 46"/>
                        <a:gd name="T79" fmla="*/ 2147483646 h 20"/>
                        <a:gd name="T80" fmla="*/ 2147483646 w 46"/>
                        <a:gd name="T81" fmla="*/ 2147483646 h 20"/>
                        <a:gd name="T82" fmla="*/ 2147483646 w 46"/>
                        <a:gd name="T83" fmla="*/ 2147483646 h 20"/>
                        <a:gd name="T84" fmla="*/ 2147483646 w 46"/>
                        <a:gd name="T85" fmla="*/ 2147483646 h 20"/>
                        <a:gd name="T86" fmla="*/ 2147483646 w 46"/>
                        <a:gd name="T87" fmla="*/ 0 h 20"/>
                        <a:gd name="T88" fmla="*/ 2147483646 w 46"/>
                        <a:gd name="T89" fmla="*/ 2147483646 h 20"/>
                        <a:gd name="T90" fmla="*/ 2147483646 w 46"/>
                        <a:gd name="T91" fmla="*/ 2147483646 h 20"/>
                        <a:gd name="T92" fmla="*/ 2147483646 w 46"/>
                        <a:gd name="T93" fmla="*/ 2147483646 h 20"/>
                        <a:gd name="T94" fmla="*/ 2147483646 w 46"/>
                        <a:gd name="T95" fmla="*/ 2147483646 h 20"/>
                        <a:gd name="T96" fmla="*/ 2147483646 w 46"/>
                        <a:gd name="T97" fmla="*/ 2147483646 h 20"/>
                        <a:gd name="T98" fmla="*/ 2147483646 w 46"/>
                        <a:gd name="T99" fmla="*/ 2147483646 h 20"/>
                        <a:gd name="T100" fmla="*/ 2147483646 w 46"/>
                        <a:gd name="T101" fmla="*/ 2147483646 h 20"/>
                        <a:gd name="T102" fmla="*/ 2147483646 w 46"/>
                        <a:gd name="T103" fmla="*/ 2147483646 h 20"/>
                        <a:gd name="T104" fmla="*/ 2147483646 w 46"/>
                        <a:gd name="T105" fmla="*/ 2147483646 h 20"/>
                        <a:gd name="T106" fmla="*/ 2147483646 w 46"/>
                        <a:gd name="T107" fmla="*/ 2147483646 h 20"/>
                        <a:gd name="T108" fmla="*/ 2147483646 w 46"/>
                        <a:gd name="T109" fmla="*/ 2147483646 h 20"/>
                        <a:gd name="T110" fmla="*/ 2147483646 w 46"/>
                        <a:gd name="T111" fmla="*/ 2147483646 h 20"/>
                        <a:gd name="T112" fmla="*/ 0 w 46"/>
                        <a:gd name="T113" fmla="*/ 2147483646 h 20"/>
                        <a:gd name="T114" fmla="*/ 2147483646 w 46"/>
                        <a:gd name="T115" fmla="*/ 2147483646 h 20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</a:gdLst>
                      <a:ahLst/>
                      <a:cxnLst>
                        <a:cxn ang="T116">
                          <a:pos x="T0" y="T1"/>
                        </a:cxn>
                        <a:cxn ang="T117">
                          <a:pos x="T2" y="T3"/>
                        </a:cxn>
                        <a:cxn ang="T118">
                          <a:pos x="T4" y="T5"/>
                        </a:cxn>
                        <a:cxn ang="T119">
                          <a:pos x="T6" y="T7"/>
                        </a:cxn>
                        <a:cxn ang="T120">
                          <a:pos x="T8" y="T9"/>
                        </a:cxn>
                        <a:cxn ang="T121">
                          <a:pos x="T10" y="T11"/>
                        </a:cxn>
                        <a:cxn ang="T122">
                          <a:pos x="T12" y="T13"/>
                        </a:cxn>
                        <a:cxn ang="T123">
                          <a:pos x="T14" y="T15"/>
                        </a:cxn>
                        <a:cxn ang="T124">
                          <a:pos x="T16" y="T17"/>
                        </a:cxn>
                        <a:cxn ang="T125">
                          <a:pos x="T18" y="T19"/>
                        </a:cxn>
                        <a:cxn ang="T126">
                          <a:pos x="T20" y="T21"/>
                        </a:cxn>
                        <a:cxn ang="T127">
                          <a:pos x="T22" y="T23"/>
                        </a:cxn>
                        <a:cxn ang="T128">
                          <a:pos x="T24" y="T25"/>
                        </a:cxn>
                        <a:cxn ang="T129">
                          <a:pos x="T26" y="T27"/>
                        </a:cxn>
                        <a:cxn ang="T130">
                          <a:pos x="T28" y="T29"/>
                        </a:cxn>
                        <a:cxn ang="T131">
                          <a:pos x="T30" y="T31"/>
                        </a:cxn>
                        <a:cxn ang="T132">
                          <a:pos x="T32" y="T33"/>
                        </a:cxn>
                        <a:cxn ang="T133">
                          <a:pos x="T34" y="T35"/>
                        </a:cxn>
                        <a:cxn ang="T134">
                          <a:pos x="T36" y="T37"/>
                        </a:cxn>
                        <a:cxn ang="T135">
                          <a:pos x="T38" y="T39"/>
                        </a:cxn>
                        <a:cxn ang="T136">
                          <a:pos x="T40" y="T41"/>
                        </a:cxn>
                        <a:cxn ang="T137">
                          <a:pos x="T42" y="T43"/>
                        </a:cxn>
                        <a:cxn ang="T138">
                          <a:pos x="T44" y="T45"/>
                        </a:cxn>
                        <a:cxn ang="T139">
                          <a:pos x="T46" y="T47"/>
                        </a:cxn>
                        <a:cxn ang="T140">
                          <a:pos x="T48" y="T49"/>
                        </a:cxn>
                        <a:cxn ang="T141">
                          <a:pos x="T50" y="T51"/>
                        </a:cxn>
                        <a:cxn ang="T142">
                          <a:pos x="T52" y="T53"/>
                        </a:cxn>
                        <a:cxn ang="T143">
                          <a:pos x="T54" y="T55"/>
                        </a:cxn>
                        <a:cxn ang="T144">
                          <a:pos x="T56" y="T57"/>
                        </a:cxn>
                        <a:cxn ang="T145">
                          <a:pos x="T58" y="T59"/>
                        </a:cxn>
                        <a:cxn ang="T146">
                          <a:pos x="T60" y="T61"/>
                        </a:cxn>
                        <a:cxn ang="T147">
                          <a:pos x="T62" y="T63"/>
                        </a:cxn>
                        <a:cxn ang="T148">
                          <a:pos x="T64" y="T65"/>
                        </a:cxn>
                        <a:cxn ang="T149">
                          <a:pos x="T66" y="T67"/>
                        </a:cxn>
                        <a:cxn ang="T150">
                          <a:pos x="T68" y="T69"/>
                        </a:cxn>
                        <a:cxn ang="T151">
                          <a:pos x="T70" y="T71"/>
                        </a:cxn>
                        <a:cxn ang="T152">
                          <a:pos x="T72" y="T73"/>
                        </a:cxn>
                        <a:cxn ang="T153">
                          <a:pos x="T74" y="T75"/>
                        </a:cxn>
                        <a:cxn ang="T154">
                          <a:pos x="T76" y="T77"/>
                        </a:cxn>
                        <a:cxn ang="T155">
                          <a:pos x="T78" y="T79"/>
                        </a:cxn>
                        <a:cxn ang="T156">
                          <a:pos x="T80" y="T81"/>
                        </a:cxn>
                        <a:cxn ang="T157">
                          <a:pos x="T82" y="T83"/>
                        </a:cxn>
                        <a:cxn ang="T158">
                          <a:pos x="T84" y="T85"/>
                        </a:cxn>
                        <a:cxn ang="T159">
                          <a:pos x="T86" y="T87"/>
                        </a:cxn>
                        <a:cxn ang="T160">
                          <a:pos x="T88" y="T89"/>
                        </a:cxn>
                        <a:cxn ang="T161">
                          <a:pos x="T90" y="T91"/>
                        </a:cxn>
                        <a:cxn ang="T162">
                          <a:pos x="T92" y="T93"/>
                        </a:cxn>
                        <a:cxn ang="T163">
                          <a:pos x="T94" y="T95"/>
                        </a:cxn>
                        <a:cxn ang="T164">
                          <a:pos x="T96" y="T97"/>
                        </a:cxn>
                        <a:cxn ang="T165">
                          <a:pos x="T98" y="T99"/>
                        </a:cxn>
                        <a:cxn ang="T166">
                          <a:pos x="T100" y="T101"/>
                        </a:cxn>
                        <a:cxn ang="T167">
                          <a:pos x="T102" y="T103"/>
                        </a:cxn>
                        <a:cxn ang="T168">
                          <a:pos x="T104" y="T105"/>
                        </a:cxn>
                        <a:cxn ang="T169">
                          <a:pos x="T106" y="T107"/>
                        </a:cxn>
                        <a:cxn ang="T170">
                          <a:pos x="T108" y="T109"/>
                        </a:cxn>
                        <a:cxn ang="T171">
                          <a:pos x="T110" y="T111"/>
                        </a:cxn>
                        <a:cxn ang="T172">
                          <a:pos x="T112" y="T113"/>
                        </a:cxn>
                        <a:cxn ang="T173">
                          <a:pos x="T114" y="T115"/>
                        </a:cxn>
                      </a:cxnLst>
                      <a:rect l="0" t="0" r="r" b="b"/>
                      <a:pathLst>
                        <a:path w="46" h="20">
                          <a:moveTo>
                            <a:pt x="7" y="17"/>
                          </a:moveTo>
                          <a:lnTo>
                            <a:pt x="5" y="12"/>
                          </a:lnTo>
                          <a:lnTo>
                            <a:pt x="7" y="12"/>
                          </a:lnTo>
                          <a:lnTo>
                            <a:pt x="7" y="10"/>
                          </a:lnTo>
                          <a:lnTo>
                            <a:pt x="9" y="10"/>
                          </a:lnTo>
                          <a:lnTo>
                            <a:pt x="9" y="9"/>
                          </a:lnTo>
                          <a:lnTo>
                            <a:pt x="10" y="10"/>
                          </a:lnTo>
                          <a:lnTo>
                            <a:pt x="12" y="10"/>
                          </a:lnTo>
                          <a:lnTo>
                            <a:pt x="12" y="9"/>
                          </a:lnTo>
                          <a:lnTo>
                            <a:pt x="14" y="7"/>
                          </a:lnTo>
                          <a:lnTo>
                            <a:pt x="12" y="7"/>
                          </a:lnTo>
                          <a:lnTo>
                            <a:pt x="14" y="7"/>
                          </a:lnTo>
                          <a:lnTo>
                            <a:pt x="14" y="5"/>
                          </a:lnTo>
                          <a:lnTo>
                            <a:pt x="24" y="7"/>
                          </a:lnTo>
                          <a:lnTo>
                            <a:pt x="32" y="5"/>
                          </a:lnTo>
                          <a:lnTo>
                            <a:pt x="32" y="7"/>
                          </a:lnTo>
                          <a:lnTo>
                            <a:pt x="34" y="9"/>
                          </a:lnTo>
                          <a:lnTo>
                            <a:pt x="36" y="9"/>
                          </a:lnTo>
                          <a:lnTo>
                            <a:pt x="36" y="10"/>
                          </a:lnTo>
                          <a:lnTo>
                            <a:pt x="37" y="12"/>
                          </a:lnTo>
                          <a:lnTo>
                            <a:pt x="39" y="12"/>
                          </a:lnTo>
                          <a:lnTo>
                            <a:pt x="37" y="17"/>
                          </a:lnTo>
                          <a:lnTo>
                            <a:pt x="41" y="19"/>
                          </a:lnTo>
                          <a:lnTo>
                            <a:pt x="39" y="17"/>
                          </a:lnTo>
                          <a:lnTo>
                            <a:pt x="42" y="14"/>
                          </a:lnTo>
                          <a:lnTo>
                            <a:pt x="3" y="14"/>
                          </a:lnTo>
                          <a:lnTo>
                            <a:pt x="7" y="17"/>
                          </a:lnTo>
                          <a:lnTo>
                            <a:pt x="0" y="17"/>
                          </a:lnTo>
                          <a:lnTo>
                            <a:pt x="3" y="20"/>
                          </a:lnTo>
                          <a:lnTo>
                            <a:pt x="42" y="20"/>
                          </a:lnTo>
                          <a:lnTo>
                            <a:pt x="44" y="20"/>
                          </a:lnTo>
                          <a:lnTo>
                            <a:pt x="44" y="19"/>
                          </a:lnTo>
                          <a:lnTo>
                            <a:pt x="46" y="19"/>
                          </a:lnTo>
                          <a:lnTo>
                            <a:pt x="46" y="17"/>
                          </a:lnTo>
                          <a:lnTo>
                            <a:pt x="44" y="15"/>
                          </a:lnTo>
                          <a:lnTo>
                            <a:pt x="44" y="14"/>
                          </a:lnTo>
                          <a:lnTo>
                            <a:pt x="42" y="9"/>
                          </a:lnTo>
                          <a:lnTo>
                            <a:pt x="41" y="9"/>
                          </a:lnTo>
                          <a:lnTo>
                            <a:pt x="42" y="7"/>
                          </a:lnTo>
                          <a:lnTo>
                            <a:pt x="39" y="5"/>
                          </a:lnTo>
                          <a:lnTo>
                            <a:pt x="37" y="2"/>
                          </a:lnTo>
                          <a:lnTo>
                            <a:pt x="36" y="3"/>
                          </a:lnTo>
                          <a:lnTo>
                            <a:pt x="36" y="2"/>
                          </a:lnTo>
                          <a:lnTo>
                            <a:pt x="24" y="0"/>
                          </a:lnTo>
                          <a:lnTo>
                            <a:pt x="10" y="2"/>
                          </a:lnTo>
                          <a:lnTo>
                            <a:pt x="10" y="3"/>
                          </a:lnTo>
                          <a:lnTo>
                            <a:pt x="9" y="3"/>
                          </a:lnTo>
                          <a:lnTo>
                            <a:pt x="7" y="7"/>
                          </a:lnTo>
                          <a:lnTo>
                            <a:pt x="9" y="5"/>
                          </a:lnTo>
                          <a:lnTo>
                            <a:pt x="9" y="3"/>
                          </a:lnTo>
                          <a:lnTo>
                            <a:pt x="10" y="3"/>
                          </a:lnTo>
                          <a:lnTo>
                            <a:pt x="5" y="5"/>
                          </a:lnTo>
                          <a:lnTo>
                            <a:pt x="5" y="7"/>
                          </a:lnTo>
                          <a:lnTo>
                            <a:pt x="3" y="7"/>
                          </a:lnTo>
                          <a:lnTo>
                            <a:pt x="3" y="9"/>
                          </a:lnTo>
                          <a:lnTo>
                            <a:pt x="2" y="9"/>
                          </a:lnTo>
                          <a:lnTo>
                            <a:pt x="0" y="17"/>
                          </a:lnTo>
                          <a:lnTo>
                            <a:pt x="7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19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6005513" y="3233738"/>
                      <a:ext cx="104775" cy="88900"/>
                    </a:xfrm>
                    <a:custGeom>
                      <a:avLst/>
                      <a:gdLst>
                        <a:gd name="T0" fmla="*/ 2147483646 w 66"/>
                        <a:gd name="T1" fmla="*/ 2147483646 h 56"/>
                        <a:gd name="T2" fmla="*/ 2147483646 w 66"/>
                        <a:gd name="T3" fmla="*/ 2147483646 h 56"/>
                        <a:gd name="T4" fmla="*/ 2147483646 w 66"/>
                        <a:gd name="T5" fmla="*/ 2147483646 h 56"/>
                        <a:gd name="T6" fmla="*/ 2147483646 w 66"/>
                        <a:gd name="T7" fmla="*/ 2147483646 h 56"/>
                        <a:gd name="T8" fmla="*/ 2147483646 w 66"/>
                        <a:gd name="T9" fmla="*/ 2147483646 h 56"/>
                        <a:gd name="T10" fmla="*/ 2147483646 w 66"/>
                        <a:gd name="T11" fmla="*/ 2147483646 h 56"/>
                        <a:gd name="T12" fmla="*/ 2147483646 w 66"/>
                        <a:gd name="T13" fmla="*/ 2147483646 h 56"/>
                        <a:gd name="T14" fmla="*/ 2147483646 w 66"/>
                        <a:gd name="T15" fmla="*/ 2147483646 h 56"/>
                        <a:gd name="T16" fmla="*/ 2147483646 w 66"/>
                        <a:gd name="T17" fmla="*/ 2147483646 h 56"/>
                        <a:gd name="T18" fmla="*/ 0 w 66"/>
                        <a:gd name="T19" fmla="*/ 2147483646 h 56"/>
                        <a:gd name="T20" fmla="*/ 2147483646 w 66"/>
                        <a:gd name="T21" fmla="*/ 2147483646 h 56"/>
                        <a:gd name="T22" fmla="*/ 2147483646 w 66"/>
                        <a:gd name="T23" fmla="*/ 2147483646 h 56"/>
                        <a:gd name="T24" fmla="*/ 2147483646 w 66"/>
                        <a:gd name="T25" fmla="*/ 2147483646 h 56"/>
                        <a:gd name="T26" fmla="*/ 2147483646 w 66"/>
                        <a:gd name="T27" fmla="*/ 2147483646 h 56"/>
                        <a:gd name="T28" fmla="*/ 2147483646 w 66"/>
                        <a:gd name="T29" fmla="*/ 2147483646 h 56"/>
                        <a:gd name="T30" fmla="*/ 2147483646 w 66"/>
                        <a:gd name="T31" fmla="*/ 2147483646 h 56"/>
                        <a:gd name="T32" fmla="*/ 2147483646 w 66"/>
                        <a:gd name="T33" fmla="*/ 2147483646 h 56"/>
                        <a:gd name="T34" fmla="*/ 2147483646 w 66"/>
                        <a:gd name="T35" fmla="*/ 2147483646 h 56"/>
                        <a:gd name="T36" fmla="*/ 2147483646 w 66"/>
                        <a:gd name="T37" fmla="*/ 2147483646 h 56"/>
                        <a:gd name="T38" fmla="*/ 2147483646 w 66"/>
                        <a:gd name="T39" fmla="*/ 2147483646 h 56"/>
                        <a:gd name="T40" fmla="*/ 2147483646 w 66"/>
                        <a:gd name="T41" fmla="*/ 2147483646 h 56"/>
                        <a:gd name="T42" fmla="*/ 2147483646 w 66"/>
                        <a:gd name="T43" fmla="*/ 2147483646 h 56"/>
                        <a:gd name="T44" fmla="*/ 2147483646 w 66"/>
                        <a:gd name="T45" fmla="*/ 2147483646 h 56"/>
                        <a:gd name="T46" fmla="*/ 2147483646 w 66"/>
                        <a:gd name="T47" fmla="*/ 2147483646 h 56"/>
                        <a:gd name="T48" fmla="*/ 2147483646 w 66"/>
                        <a:gd name="T49" fmla="*/ 2147483646 h 56"/>
                        <a:gd name="T50" fmla="*/ 2147483646 w 66"/>
                        <a:gd name="T51" fmla="*/ 2147483646 h 56"/>
                        <a:gd name="T52" fmla="*/ 2147483646 w 66"/>
                        <a:gd name="T53" fmla="*/ 2147483646 h 56"/>
                        <a:gd name="T54" fmla="*/ 2147483646 w 66"/>
                        <a:gd name="T55" fmla="*/ 2147483646 h 56"/>
                        <a:gd name="T56" fmla="*/ 2147483646 w 66"/>
                        <a:gd name="T57" fmla="*/ 2147483646 h 56"/>
                        <a:gd name="T58" fmla="*/ 2147483646 w 66"/>
                        <a:gd name="T59" fmla="*/ 2147483646 h 56"/>
                        <a:gd name="T60" fmla="*/ 2147483646 w 66"/>
                        <a:gd name="T61" fmla="*/ 2147483646 h 56"/>
                        <a:gd name="T62" fmla="*/ 2147483646 w 66"/>
                        <a:gd name="T63" fmla="*/ 2147483646 h 56"/>
                        <a:gd name="T64" fmla="*/ 2147483646 w 66"/>
                        <a:gd name="T65" fmla="*/ 2147483646 h 56"/>
                        <a:gd name="T66" fmla="*/ 2147483646 w 66"/>
                        <a:gd name="T67" fmla="*/ 2147483646 h 56"/>
                        <a:gd name="T68" fmla="*/ 2147483646 w 66"/>
                        <a:gd name="T69" fmla="*/ 2147483646 h 56"/>
                        <a:gd name="T70" fmla="*/ 2147483646 w 66"/>
                        <a:gd name="T71" fmla="*/ 2147483646 h 56"/>
                        <a:gd name="T72" fmla="*/ 2147483646 w 66"/>
                        <a:gd name="T73" fmla="*/ 2147483646 h 56"/>
                        <a:gd name="T74" fmla="*/ 2147483646 w 66"/>
                        <a:gd name="T75" fmla="*/ 2147483646 h 56"/>
                        <a:gd name="T76" fmla="*/ 2147483646 w 66"/>
                        <a:gd name="T77" fmla="*/ 2147483646 h 56"/>
                        <a:gd name="T78" fmla="*/ 2147483646 w 66"/>
                        <a:gd name="T79" fmla="*/ 2147483646 h 56"/>
                        <a:gd name="T80" fmla="*/ 2147483646 w 66"/>
                        <a:gd name="T81" fmla="*/ 2147483646 h 56"/>
                        <a:gd name="T82" fmla="*/ 2147483646 w 66"/>
                        <a:gd name="T83" fmla="*/ 2147483646 h 56"/>
                        <a:gd name="T84" fmla="*/ 2147483646 w 66"/>
                        <a:gd name="T85" fmla="*/ 2147483646 h 56"/>
                        <a:gd name="T86" fmla="*/ 2147483646 w 66"/>
                        <a:gd name="T87" fmla="*/ 2147483646 h 56"/>
                        <a:gd name="T88" fmla="*/ 2147483646 w 66"/>
                        <a:gd name="T89" fmla="*/ 2147483646 h 56"/>
                        <a:gd name="T90" fmla="*/ 2147483646 w 66"/>
                        <a:gd name="T91" fmla="*/ 2147483646 h 56"/>
                        <a:gd name="T92" fmla="*/ 2147483646 w 66"/>
                        <a:gd name="T93" fmla="*/ 2147483646 h 56"/>
                        <a:gd name="T94" fmla="*/ 2147483646 w 66"/>
                        <a:gd name="T95" fmla="*/ 2147483646 h 56"/>
                        <a:gd name="T96" fmla="*/ 2147483646 w 66"/>
                        <a:gd name="T97" fmla="*/ 2147483646 h 56"/>
                        <a:gd name="T98" fmla="*/ 2147483646 w 66"/>
                        <a:gd name="T99" fmla="*/ 2147483646 h 56"/>
                        <a:gd name="T100" fmla="*/ 2147483646 w 66"/>
                        <a:gd name="T101" fmla="*/ 2147483646 h 56"/>
                        <a:gd name="T102" fmla="*/ 2147483646 w 66"/>
                        <a:gd name="T103" fmla="*/ 2147483646 h 56"/>
                        <a:gd name="T104" fmla="*/ 2147483646 w 66"/>
                        <a:gd name="T105" fmla="*/ 2147483646 h 56"/>
                        <a:gd name="T106" fmla="*/ 2147483646 w 66"/>
                        <a:gd name="T107" fmla="*/ 2147483646 h 56"/>
                        <a:gd name="T108" fmla="*/ 2147483646 w 66"/>
                        <a:gd name="T109" fmla="*/ 2147483646 h 56"/>
                        <a:gd name="T110" fmla="*/ 2147483646 w 66"/>
                        <a:gd name="T111" fmla="*/ 2147483646 h 56"/>
                        <a:gd name="T112" fmla="*/ 2147483646 w 66"/>
                        <a:gd name="T113" fmla="*/ 2147483646 h 56"/>
                        <a:gd name="T114" fmla="*/ 2147483646 w 66"/>
                        <a:gd name="T115" fmla="*/ 2147483646 h 56"/>
                        <a:gd name="T116" fmla="*/ 2147483646 w 66"/>
                        <a:gd name="T117" fmla="*/ 2147483646 h 56"/>
                        <a:gd name="T118" fmla="*/ 2147483646 w 66"/>
                        <a:gd name="T119" fmla="*/ 2147483646 h 5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0" t="0" r="r" b="b"/>
                      <a:pathLst>
                        <a:path w="66" h="56">
                          <a:moveTo>
                            <a:pt x="13" y="34"/>
                          </a:moveTo>
                          <a:lnTo>
                            <a:pt x="64" y="34"/>
                          </a:lnTo>
                          <a:lnTo>
                            <a:pt x="64" y="32"/>
                          </a:lnTo>
                          <a:lnTo>
                            <a:pt x="66" y="32"/>
                          </a:lnTo>
                          <a:lnTo>
                            <a:pt x="66" y="27"/>
                          </a:lnTo>
                          <a:lnTo>
                            <a:pt x="64" y="26"/>
                          </a:lnTo>
                          <a:lnTo>
                            <a:pt x="64" y="24"/>
                          </a:lnTo>
                          <a:lnTo>
                            <a:pt x="63" y="14"/>
                          </a:lnTo>
                          <a:lnTo>
                            <a:pt x="61" y="14"/>
                          </a:lnTo>
                          <a:lnTo>
                            <a:pt x="63" y="12"/>
                          </a:lnTo>
                          <a:lnTo>
                            <a:pt x="59" y="9"/>
                          </a:lnTo>
                          <a:lnTo>
                            <a:pt x="56" y="7"/>
                          </a:lnTo>
                          <a:lnTo>
                            <a:pt x="58" y="7"/>
                          </a:lnTo>
                          <a:lnTo>
                            <a:pt x="58" y="9"/>
                          </a:lnTo>
                          <a:lnTo>
                            <a:pt x="56" y="5"/>
                          </a:lnTo>
                          <a:lnTo>
                            <a:pt x="54" y="7"/>
                          </a:lnTo>
                          <a:lnTo>
                            <a:pt x="54" y="5"/>
                          </a:lnTo>
                          <a:lnTo>
                            <a:pt x="51" y="5"/>
                          </a:lnTo>
                          <a:lnTo>
                            <a:pt x="51" y="4"/>
                          </a:lnTo>
                          <a:lnTo>
                            <a:pt x="47" y="4"/>
                          </a:lnTo>
                          <a:lnTo>
                            <a:pt x="47" y="2"/>
                          </a:lnTo>
                          <a:lnTo>
                            <a:pt x="34" y="0"/>
                          </a:lnTo>
                          <a:lnTo>
                            <a:pt x="17" y="2"/>
                          </a:lnTo>
                          <a:lnTo>
                            <a:pt x="17" y="4"/>
                          </a:lnTo>
                          <a:lnTo>
                            <a:pt x="13" y="4"/>
                          </a:lnTo>
                          <a:lnTo>
                            <a:pt x="13" y="5"/>
                          </a:lnTo>
                          <a:lnTo>
                            <a:pt x="12" y="5"/>
                          </a:lnTo>
                          <a:lnTo>
                            <a:pt x="10" y="9"/>
                          </a:lnTo>
                          <a:lnTo>
                            <a:pt x="12" y="7"/>
                          </a:lnTo>
                          <a:lnTo>
                            <a:pt x="12" y="5"/>
                          </a:lnTo>
                          <a:lnTo>
                            <a:pt x="13" y="5"/>
                          </a:lnTo>
                          <a:lnTo>
                            <a:pt x="8" y="7"/>
                          </a:lnTo>
                          <a:lnTo>
                            <a:pt x="8" y="9"/>
                          </a:lnTo>
                          <a:lnTo>
                            <a:pt x="7" y="9"/>
                          </a:lnTo>
                          <a:lnTo>
                            <a:pt x="3" y="12"/>
                          </a:lnTo>
                          <a:lnTo>
                            <a:pt x="5" y="14"/>
                          </a:lnTo>
                          <a:lnTo>
                            <a:pt x="3" y="14"/>
                          </a:lnTo>
                          <a:lnTo>
                            <a:pt x="3" y="17"/>
                          </a:lnTo>
                          <a:lnTo>
                            <a:pt x="2" y="17"/>
                          </a:lnTo>
                          <a:lnTo>
                            <a:pt x="0" y="29"/>
                          </a:lnTo>
                          <a:lnTo>
                            <a:pt x="0" y="38"/>
                          </a:lnTo>
                          <a:lnTo>
                            <a:pt x="3" y="41"/>
                          </a:lnTo>
                          <a:lnTo>
                            <a:pt x="5" y="41"/>
                          </a:lnTo>
                          <a:lnTo>
                            <a:pt x="3" y="43"/>
                          </a:lnTo>
                          <a:lnTo>
                            <a:pt x="7" y="46"/>
                          </a:lnTo>
                          <a:lnTo>
                            <a:pt x="8" y="46"/>
                          </a:lnTo>
                          <a:lnTo>
                            <a:pt x="8" y="48"/>
                          </a:lnTo>
                          <a:lnTo>
                            <a:pt x="10" y="49"/>
                          </a:lnTo>
                          <a:lnTo>
                            <a:pt x="12" y="49"/>
                          </a:lnTo>
                          <a:lnTo>
                            <a:pt x="12" y="51"/>
                          </a:lnTo>
                          <a:lnTo>
                            <a:pt x="10" y="49"/>
                          </a:lnTo>
                          <a:lnTo>
                            <a:pt x="10" y="48"/>
                          </a:lnTo>
                          <a:lnTo>
                            <a:pt x="12" y="51"/>
                          </a:lnTo>
                          <a:lnTo>
                            <a:pt x="15" y="55"/>
                          </a:lnTo>
                          <a:lnTo>
                            <a:pt x="17" y="55"/>
                          </a:lnTo>
                          <a:lnTo>
                            <a:pt x="19" y="56"/>
                          </a:lnTo>
                          <a:lnTo>
                            <a:pt x="32" y="56"/>
                          </a:lnTo>
                          <a:lnTo>
                            <a:pt x="37" y="55"/>
                          </a:lnTo>
                          <a:lnTo>
                            <a:pt x="35" y="55"/>
                          </a:lnTo>
                          <a:lnTo>
                            <a:pt x="46" y="55"/>
                          </a:lnTo>
                          <a:lnTo>
                            <a:pt x="46" y="53"/>
                          </a:lnTo>
                          <a:lnTo>
                            <a:pt x="51" y="53"/>
                          </a:lnTo>
                          <a:lnTo>
                            <a:pt x="51" y="51"/>
                          </a:lnTo>
                          <a:lnTo>
                            <a:pt x="52" y="53"/>
                          </a:lnTo>
                          <a:lnTo>
                            <a:pt x="56" y="49"/>
                          </a:lnTo>
                          <a:lnTo>
                            <a:pt x="54" y="49"/>
                          </a:lnTo>
                          <a:lnTo>
                            <a:pt x="56" y="49"/>
                          </a:lnTo>
                          <a:lnTo>
                            <a:pt x="56" y="48"/>
                          </a:lnTo>
                          <a:lnTo>
                            <a:pt x="58" y="48"/>
                          </a:lnTo>
                          <a:lnTo>
                            <a:pt x="58" y="46"/>
                          </a:lnTo>
                          <a:lnTo>
                            <a:pt x="59" y="46"/>
                          </a:lnTo>
                          <a:lnTo>
                            <a:pt x="59" y="44"/>
                          </a:lnTo>
                          <a:lnTo>
                            <a:pt x="61" y="44"/>
                          </a:lnTo>
                          <a:lnTo>
                            <a:pt x="61" y="41"/>
                          </a:lnTo>
                          <a:lnTo>
                            <a:pt x="63" y="41"/>
                          </a:lnTo>
                          <a:lnTo>
                            <a:pt x="63" y="38"/>
                          </a:lnTo>
                          <a:lnTo>
                            <a:pt x="63" y="39"/>
                          </a:lnTo>
                          <a:lnTo>
                            <a:pt x="66" y="36"/>
                          </a:lnTo>
                          <a:lnTo>
                            <a:pt x="66" y="34"/>
                          </a:lnTo>
                          <a:lnTo>
                            <a:pt x="64" y="34"/>
                          </a:lnTo>
                          <a:lnTo>
                            <a:pt x="64" y="32"/>
                          </a:lnTo>
                          <a:lnTo>
                            <a:pt x="51" y="32"/>
                          </a:lnTo>
                          <a:lnTo>
                            <a:pt x="51" y="34"/>
                          </a:lnTo>
                          <a:lnTo>
                            <a:pt x="49" y="34"/>
                          </a:lnTo>
                          <a:lnTo>
                            <a:pt x="52" y="32"/>
                          </a:lnTo>
                          <a:lnTo>
                            <a:pt x="49" y="34"/>
                          </a:lnTo>
                          <a:lnTo>
                            <a:pt x="49" y="38"/>
                          </a:lnTo>
                          <a:lnTo>
                            <a:pt x="47" y="38"/>
                          </a:lnTo>
                          <a:lnTo>
                            <a:pt x="47" y="39"/>
                          </a:lnTo>
                          <a:lnTo>
                            <a:pt x="46" y="39"/>
                          </a:lnTo>
                          <a:lnTo>
                            <a:pt x="46" y="41"/>
                          </a:lnTo>
                          <a:lnTo>
                            <a:pt x="44" y="41"/>
                          </a:lnTo>
                          <a:lnTo>
                            <a:pt x="42" y="44"/>
                          </a:lnTo>
                          <a:lnTo>
                            <a:pt x="46" y="41"/>
                          </a:lnTo>
                          <a:lnTo>
                            <a:pt x="39" y="43"/>
                          </a:lnTo>
                          <a:lnTo>
                            <a:pt x="39" y="44"/>
                          </a:lnTo>
                          <a:lnTo>
                            <a:pt x="32" y="44"/>
                          </a:lnTo>
                          <a:lnTo>
                            <a:pt x="30" y="48"/>
                          </a:lnTo>
                          <a:lnTo>
                            <a:pt x="35" y="46"/>
                          </a:lnTo>
                          <a:lnTo>
                            <a:pt x="34" y="43"/>
                          </a:lnTo>
                          <a:lnTo>
                            <a:pt x="27" y="43"/>
                          </a:lnTo>
                          <a:lnTo>
                            <a:pt x="25" y="41"/>
                          </a:lnTo>
                          <a:lnTo>
                            <a:pt x="24" y="43"/>
                          </a:lnTo>
                          <a:lnTo>
                            <a:pt x="24" y="41"/>
                          </a:lnTo>
                          <a:lnTo>
                            <a:pt x="20" y="39"/>
                          </a:lnTo>
                          <a:lnTo>
                            <a:pt x="22" y="41"/>
                          </a:lnTo>
                          <a:lnTo>
                            <a:pt x="22" y="39"/>
                          </a:lnTo>
                          <a:lnTo>
                            <a:pt x="22" y="41"/>
                          </a:lnTo>
                          <a:lnTo>
                            <a:pt x="20" y="38"/>
                          </a:lnTo>
                          <a:lnTo>
                            <a:pt x="19" y="39"/>
                          </a:lnTo>
                          <a:lnTo>
                            <a:pt x="19" y="38"/>
                          </a:lnTo>
                          <a:lnTo>
                            <a:pt x="17" y="38"/>
                          </a:lnTo>
                          <a:lnTo>
                            <a:pt x="17" y="36"/>
                          </a:lnTo>
                          <a:lnTo>
                            <a:pt x="15" y="36"/>
                          </a:lnTo>
                          <a:lnTo>
                            <a:pt x="17" y="31"/>
                          </a:lnTo>
                          <a:lnTo>
                            <a:pt x="13" y="34"/>
                          </a:lnTo>
                          <a:lnTo>
                            <a:pt x="15" y="34"/>
                          </a:lnTo>
                          <a:lnTo>
                            <a:pt x="13" y="34"/>
                          </a:lnTo>
                          <a:lnTo>
                            <a:pt x="13" y="27"/>
                          </a:lnTo>
                          <a:lnTo>
                            <a:pt x="15" y="27"/>
                          </a:lnTo>
                          <a:lnTo>
                            <a:pt x="13" y="27"/>
                          </a:lnTo>
                          <a:lnTo>
                            <a:pt x="12" y="27"/>
                          </a:lnTo>
                          <a:lnTo>
                            <a:pt x="12" y="29"/>
                          </a:lnTo>
                          <a:lnTo>
                            <a:pt x="10" y="29"/>
                          </a:lnTo>
                          <a:lnTo>
                            <a:pt x="10" y="31"/>
                          </a:lnTo>
                          <a:lnTo>
                            <a:pt x="12" y="39"/>
                          </a:lnTo>
                          <a:lnTo>
                            <a:pt x="13" y="39"/>
                          </a:lnTo>
                          <a:lnTo>
                            <a:pt x="13" y="41"/>
                          </a:lnTo>
                          <a:lnTo>
                            <a:pt x="15" y="41"/>
                          </a:lnTo>
                          <a:lnTo>
                            <a:pt x="15" y="43"/>
                          </a:lnTo>
                          <a:lnTo>
                            <a:pt x="17" y="44"/>
                          </a:lnTo>
                          <a:lnTo>
                            <a:pt x="19" y="44"/>
                          </a:lnTo>
                          <a:lnTo>
                            <a:pt x="19" y="46"/>
                          </a:lnTo>
                          <a:lnTo>
                            <a:pt x="19" y="44"/>
                          </a:lnTo>
                          <a:lnTo>
                            <a:pt x="20" y="46"/>
                          </a:lnTo>
                          <a:lnTo>
                            <a:pt x="20" y="44"/>
                          </a:lnTo>
                          <a:lnTo>
                            <a:pt x="20" y="46"/>
                          </a:lnTo>
                          <a:lnTo>
                            <a:pt x="22" y="48"/>
                          </a:lnTo>
                          <a:lnTo>
                            <a:pt x="24" y="49"/>
                          </a:lnTo>
                          <a:lnTo>
                            <a:pt x="30" y="49"/>
                          </a:lnTo>
                          <a:lnTo>
                            <a:pt x="32" y="49"/>
                          </a:lnTo>
                          <a:lnTo>
                            <a:pt x="37" y="48"/>
                          </a:lnTo>
                          <a:lnTo>
                            <a:pt x="35" y="48"/>
                          </a:lnTo>
                          <a:lnTo>
                            <a:pt x="42" y="48"/>
                          </a:lnTo>
                          <a:lnTo>
                            <a:pt x="42" y="46"/>
                          </a:lnTo>
                          <a:lnTo>
                            <a:pt x="46" y="48"/>
                          </a:lnTo>
                          <a:lnTo>
                            <a:pt x="49" y="44"/>
                          </a:lnTo>
                          <a:lnTo>
                            <a:pt x="47" y="44"/>
                          </a:lnTo>
                          <a:lnTo>
                            <a:pt x="49" y="44"/>
                          </a:lnTo>
                          <a:lnTo>
                            <a:pt x="49" y="43"/>
                          </a:lnTo>
                          <a:lnTo>
                            <a:pt x="51" y="43"/>
                          </a:lnTo>
                          <a:lnTo>
                            <a:pt x="51" y="41"/>
                          </a:lnTo>
                          <a:lnTo>
                            <a:pt x="52" y="41"/>
                          </a:lnTo>
                          <a:lnTo>
                            <a:pt x="52" y="38"/>
                          </a:lnTo>
                          <a:lnTo>
                            <a:pt x="52" y="39"/>
                          </a:lnTo>
                          <a:lnTo>
                            <a:pt x="56" y="38"/>
                          </a:lnTo>
                          <a:lnTo>
                            <a:pt x="52" y="39"/>
                          </a:lnTo>
                          <a:lnTo>
                            <a:pt x="63" y="39"/>
                          </a:lnTo>
                          <a:lnTo>
                            <a:pt x="59" y="36"/>
                          </a:lnTo>
                          <a:lnTo>
                            <a:pt x="63" y="32"/>
                          </a:lnTo>
                          <a:lnTo>
                            <a:pt x="59" y="34"/>
                          </a:lnTo>
                          <a:lnTo>
                            <a:pt x="59" y="38"/>
                          </a:lnTo>
                          <a:lnTo>
                            <a:pt x="58" y="38"/>
                          </a:lnTo>
                          <a:lnTo>
                            <a:pt x="58" y="41"/>
                          </a:lnTo>
                          <a:lnTo>
                            <a:pt x="56" y="41"/>
                          </a:lnTo>
                          <a:lnTo>
                            <a:pt x="56" y="43"/>
                          </a:lnTo>
                          <a:lnTo>
                            <a:pt x="54" y="43"/>
                          </a:lnTo>
                          <a:lnTo>
                            <a:pt x="54" y="44"/>
                          </a:lnTo>
                          <a:lnTo>
                            <a:pt x="52" y="44"/>
                          </a:lnTo>
                          <a:lnTo>
                            <a:pt x="52" y="46"/>
                          </a:lnTo>
                          <a:lnTo>
                            <a:pt x="51" y="46"/>
                          </a:lnTo>
                          <a:lnTo>
                            <a:pt x="49" y="49"/>
                          </a:lnTo>
                          <a:lnTo>
                            <a:pt x="52" y="46"/>
                          </a:lnTo>
                          <a:lnTo>
                            <a:pt x="47" y="48"/>
                          </a:lnTo>
                          <a:lnTo>
                            <a:pt x="47" y="49"/>
                          </a:lnTo>
                          <a:lnTo>
                            <a:pt x="42" y="49"/>
                          </a:lnTo>
                          <a:lnTo>
                            <a:pt x="42" y="51"/>
                          </a:lnTo>
                          <a:lnTo>
                            <a:pt x="32" y="51"/>
                          </a:lnTo>
                          <a:lnTo>
                            <a:pt x="30" y="55"/>
                          </a:lnTo>
                          <a:lnTo>
                            <a:pt x="35" y="53"/>
                          </a:lnTo>
                          <a:lnTo>
                            <a:pt x="34" y="49"/>
                          </a:lnTo>
                          <a:lnTo>
                            <a:pt x="22" y="49"/>
                          </a:lnTo>
                          <a:lnTo>
                            <a:pt x="20" y="48"/>
                          </a:lnTo>
                          <a:lnTo>
                            <a:pt x="19" y="48"/>
                          </a:lnTo>
                          <a:lnTo>
                            <a:pt x="17" y="46"/>
                          </a:lnTo>
                          <a:lnTo>
                            <a:pt x="15" y="48"/>
                          </a:lnTo>
                          <a:lnTo>
                            <a:pt x="17" y="48"/>
                          </a:lnTo>
                          <a:lnTo>
                            <a:pt x="17" y="46"/>
                          </a:lnTo>
                          <a:lnTo>
                            <a:pt x="15" y="44"/>
                          </a:lnTo>
                          <a:lnTo>
                            <a:pt x="15" y="46"/>
                          </a:lnTo>
                          <a:lnTo>
                            <a:pt x="13" y="43"/>
                          </a:lnTo>
                          <a:lnTo>
                            <a:pt x="12" y="44"/>
                          </a:lnTo>
                          <a:lnTo>
                            <a:pt x="12" y="43"/>
                          </a:lnTo>
                          <a:lnTo>
                            <a:pt x="10" y="43"/>
                          </a:lnTo>
                          <a:lnTo>
                            <a:pt x="12" y="41"/>
                          </a:lnTo>
                          <a:lnTo>
                            <a:pt x="10" y="39"/>
                          </a:lnTo>
                          <a:lnTo>
                            <a:pt x="8" y="38"/>
                          </a:lnTo>
                          <a:lnTo>
                            <a:pt x="7" y="38"/>
                          </a:lnTo>
                          <a:lnTo>
                            <a:pt x="8" y="36"/>
                          </a:lnTo>
                          <a:lnTo>
                            <a:pt x="7" y="34"/>
                          </a:lnTo>
                          <a:lnTo>
                            <a:pt x="7" y="29"/>
                          </a:lnTo>
                          <a:lnTo>
                            <a:pt x="5" y="21"/>
                          </a:lnTo>
                          <a:lnTo>
                            <a:pt x="7" y="21"/>
                          </a:lnTo>
                          <a:lnTo>
                            <a:pt x="7" y="17"/>
                          </a:lnTo>
                          <a:lnTo>
                            <a:pt x="8" y="17"/>
                          </a:lnTo>
                          <a:lnTo>
                            <a:pt x="10" y="16"/>
                          </a:lnTo>
                          <a:lnTo>
                            <a:pt x="12" y="14"/>
                          </a:lnTo>
                          <a:lnTo>
                            <a:pt x="10" y="12"/>
                          </a:lnTo>
                          <a:lnTo>
                            <a:pt x="12" y="12"/>
                          </a:lnTo>
                          <a:lnTo>
                            <a:pt x="12" y="10"/>
                          </a:lnTo>
                          <a:lnTo>
                            <a:pt x="13" y="12"/>
                          </a:lnTo>
                          <a:lnTo>
                            <a:pt x="15" y="12"/>
                          </a:lnTo>
                          <a:lnTo>
                            <a:pt x="15" y="10"/>
                          </a:lnTo>
                          <a:lnTo>
                            <a:pt x="17" y="9"/>
                          </a:lnTo>
                          <a:lnTo>
                            <a:pt x="15" y="9"/>
                          </a:lnTo>
                          <a:lnTo>
                            <a:pt x="17" y="9"/>
                          </a:lnTo>
                          <a:lnTo>
                            <a:pt x="17" y="7"/>
                          </a:lnTo>
                          <a:lnTo>
                            <a:pt x="20" y="7"/>
                          </a:lnTo>
                          <a:lnTo>
                            <a:pt x="20" y="5"/>
                          </a:lnTo>
                          <a:lnTo>
                            <a:pt x="34" y="7"/>
                          </a:lnTo>
                          <a:lnTo>
                            <a:pt x="44" y="5"/>
                          </a:lnTo>
                          <a:lnTo>
                            <a:pt x="44" y="7"/>
                          </a:lnTo>
                          <a:lnTo>
                            <a:pt x="47" y="7"/>
                          </a:lnTo>
                          <a:lnTo>
                            <a:pt x="47" y="9"/>
                          </a:lnTo>
                          <a:lnTo>
                            <a:pt x="51" y="9"/>
                          </a:lnTo>
                          <a:lnTo>
                            <a:pt x="51" y="10"/>
                          </a:lnTo>
                          <a:lnTo>
                            <a:pt x="52" y="12"/>
                          </a:lnTo>
                          <a:lnTo>
                            <a:pt x="54" y="12"/>
                          </a:lnTo>
                          <a:lnTo>
                            <a:pt x="54" y="14"/>
                          </a:lnTo>
                          <a:lnTo>
                            <a:pt x="56" y="14"/>
                          </a:lnTo>
                          <a:lnTo>
                            <a:pt x="56" y="12"/>
                          </a:lnTo>
                          <a:lnTo>
                            <a:pt x="54" y="14"/>
                          </a:lnTo>
                          <a:lnTo>
                            <a:pt x="56" y="16"/>
                          </a:lnTo>
                          <a:lnTo>
                            <a:pt x="58" y="17"/>
                          </a:lnTo>
                          <a:lnTo>
                            <a:pt x="59" y="17"/>
                          </a:lnTo>
                          <a:lnTo>
                            <a:pt x="58" y="27"/>
                          </a:lnTo>
                          <a:lnTo>
                            <a:pt x="61" y="29"/>
                          </a:lnTo>
                          <a:lnTo>
                            <a:pt x="59" y="27"/>
                          </a:lnTo>
                          <a:lnTo>
                            <a:pt x="59" y="31"/>
                          </a:lnTo>
                          <a:lnTo>
                            <a:pt x="63" y="27"/>
                          </a:lnTo>
                          <a:lnTo>
                            <a:pt x="13" y="27"/>
                          </a:lnTo>
                          <a:lnTo>
                            <a:pt x="13" y="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20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6129338" y="3240088"/>
                      <a:ext cx="47625" cy="77788"/>
                    </a:xfrm>
                    <a:custGeom>
                      <a:avLst/>
                      <a:gdLst>
                        <a:gd name="T0" fmla="*/ 0 w 30"/>
                        <a:gd name="T1" fmla="*/ 2147483646 h 49"/>
                        <a:gd name="T2" fmla="*/ 2147483646 w 30"/>
                        <a:gd name="T3" fmla="*/ 2147483646 h 49"/>
                        <a:gd name="T4" fmla="*/ 2147483646 w 30"/>
                        <a:gd name="T5" fmla="*/ 2147483646 h 49"/>
                        <a:gd name="T6" fmla="*/ 2147483646 w 30"/>
                        <a:gd name="T7" fmla="*/ 2147483646 h 49"/>
                        <a:gd name="T8" fmla="*/ 2147483646 w 30"/>
                        <a:gd name="T9" fmla="*/ 2147483646 h 49"/>
                        <a:gd name="T10" fmla="*/ 2147483646 w 30"/>
                        <a:gd name="T11" fmla="*/ 2147483646 h 49"/>
                        <a:gd name="T12" fmla="*/ 2147483646 w 30"/>
                        <a:gd name="T13" fmla="*/ 2147483646 h 49"/>
                        <a:gd name="T14" fmla="*/ 2147483646 w 30"/>
                        <a:gd name="T15" fmla="*/ 2147483646 h 49"/>
                        <a:gd name="T16" fmla="*/ 2147483646 w 30"/>
                        <a:gd name="T17" fmla="*/ 0 h 49"/>
                        <a:gd name="T18" fmla="*/ 2147483646 w 30"/>
                        <a:gd name="T19" fmla="*/ 0 h 49"/>
                        <a:gd name="T20" fmla="*/ 2147483646 w 30"/>
                        <a:gd name="T21" fmla="*/ 2147483646 h 49"/>
                        <a:gd name="T22" fmla="*/ 2147483646 w 30"/>
                        <a:gd name="T23" fmla="*/ 2147483646 h 49"/>
                        <a:gd name="T24" fmla="*/ 2147483646 w 30"/>
                        <a:gd name="T25" fmla="*/ 2147483646 h 49"/>
                        <a:gd name="T26" fmla="*/ 2147483646 w 30"/>
                        <a:gd name="T27" fmla="*/ 0 h 49"/>
                        <a:gd name="T28" fmla="*/ 0 w 30"/>
                        <a:gd name="T29" fmla="*/ 0 h 49"/>
                        <a:gd name="T30" fmla="*/ 0 w 30"/>
                        <a:gd name="T31" fmla="*/ 2147483646 h 4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30" h="49">
                          <a:moveTo>
                            <a:pt x="0" y="49"/>
                          </a:moveTo>
                          <a:lnTo>
                            <a:pt x="10" y="49"/>
                          </a:lnTo>
                          <a:lnTo>
                            <a:pt x="10" y="22"/>
                          </a:lnTo>
                          <a:lnTo>
                            <a:pt x="12" y="15"/>
                          </a:lnTo>
                          <a:lnTo>
                            <a:pt x="15" y="10"/>
                          </a:lnTo>
                          <a:lnTo>
                            <a:pt x="20" y="8"/>
                          </a:lnTo>
                          <a:lnTo>
                            <a:pt x="29" y="6"/>
                          </a:lnTo>
                          <a:lnTo>
                            <a:pt x="30" y="6"/>
                          </a:lnTo>
                          <a:lnTo>
                            <a:pt x="30" y="0"/>
                          </a:lnTo>
                          <a:lnTo>
                            <a:pt x="29" y="0"/>
                          </a:lnTo>
                          <a:lnTo>
                            <a:pt x="17" y="1"/>
                          </a:lnTo>
                          <a:lnTo>
                            <a:pt x="12" y="5"/>
                          </a:lnTo>
                          <a:lnTo>
                            <a:pt x="10" y="8"/>
                          </a:lnTo>
                          <a:lnTo>
                            <a:pt x="10" y="0"/>
                          </a:lnTo>
                          <a:lnTo>
                            <a:pt x="0" y="0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21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6122988" y="3233738"/>
                      <a:ext cx="60325" cy="88900"/>
                    </a:xfrm>
                    <a:custGeom>
                      <a:avLst/>
                      <a:gdLst>
                        <a:gd name="T0" fmla="*/ 2147483646 w 38"/>
                        <a:gd name="T1" fmla="*/ 2147483646 h 56"/>
                        <a:gd name="T2" fmla="*/ 2147483646 w 38"/>
                        <a:gd name="T3" fmla="*/ 2147483646 h 56"/>
                        <a:gd name="T4" fmla="*/ 2147483646 w 38"/>
                        <a:gd name="T5" fmla="*/ 2147483646 h 56"/>
                        <a:gd name="T6" fmla="*/ 2147483646 w 38"/>
                        <a:gd name="T7" fmla="*/ 2147483646 h 56"/>
                        <a:gd name="T8" fmla="*/ 2147483646 w 38"/>
                        <a:gd name="T9" fmla="*/ 2147483646 h 56"/>
                        <a:gd name="T10" fmla="*/ 2147483646 w 38"/>
                        <a:gd name="T11" fmla="*/ 2147483646 h 56"/>
                        <a:gd name="T12" fmla="*/ 2147483646 w 38"/>
                        <a:gd name="T13" fmla="*/ 2147483646 h 56"/>
                        <a:gd name="T14" fmla="*/ 2147483646 w 38"/>
                        <a:gd name="T15" fmla="*/ 2147483646 h 56"/>
                        <a:gd name="T16" fmla="*/ 2147483646 w 38"/>
                        <a:gd name="T17" fmla="*/ 2147483646 h 56"/>
                        <a:gd name="T18" fmla="*/ 2147483646 w 38"/>
                        <a:gd name="T19" fmla="*/ 0 h 56"/>
                        <a:gd name="T20" fmla="*/ 2147483646 w 38"/>
                        <a:gd name="T21" fmla="*/ 2147483646 h 56"/>
                        <a:gd name="T22" fmla="*/ 2147483646 w 38"/>
                        <a:gd name="T23" fmla="*/ 2147483646 h 56"/>
                        <a:gd name="T24" fmla="*/ 2147483646 w 38"/>
                        <a:gd name="T25" fmla="*/ 2147483646 h 56"/>
                        <a:gd name="T26" fmla="*/ 2147483646 w 38"/>
                        <a:gd name="T27" fmla="*/ 2147483646 h 56"/>
                        <a:gd name="T28" fmla="*/ 2147483646 w 38"/>
                        <a:gd name="T29" fmla="*/ 2147483646 h 56"/>
                        <a:gd name="T30" fmla="*/ 2147483646 w 38"/>
                        <a:gd name="T31" fmla="*/ 2147483646 h 56"/>
                        <a:gd name="T32" fmla="*/ 2147483646 w 38"/>
                        <a:gd name="T33" fmla="*/ 0 h 56"/>
                        <a:gd name="T34" fmla="*/ 0 w 38"/>
                        <a:gd name="T35" fmla="*/ 2147483646 h 56"/>
                        <a:gd name="T36" fmla="*/ 2147483646 w 38"/>
                        <a:gd name="T37" fmla="*/ 2147483646 h 56"/>
                        <a:gd name="T38" fmla="*/ 2147483646 w 38"/>
                        <a:gd name="T39" fmla="*/ 2147483646 h 56"/>
                        <a:gd name="T40" fmla="*/ 2147483646 w 38"/>
                        <a:gd name="T41" fmla="*/ 2147483646 h 56"/>
                        <a:gd name="T42" fmla="*/ 2147483646 w 38"/>
                        <a:gd name="T43" fmla="*/ 2147483646 h 56"/>
                        <a:gd name="T44" fmla="*/ 2147483646 w 38"/>
                        <a:gd name="T45" fmla="*/ 2147483646 h 56"/>
                        <a:gd name="T46" fmla="*/ 2147483646 w 38"/>
                        <a:gd name="T47" fmla="*/ 2147483646 h 56"/>
                        <a:gd name="T48" fmla="*/ 2147483646 w 38"/>
                        <a:gd name="T49" fmla="*/ 2147483646 h 56"/>
                        <a:gd name="T50" fmla="*/ 2147483646 w 38"/>
                        <a:gd name="T51" fmla="*/ 2147483646 h 56"/>
                        <a:gd name="T52" fmla="*/ 2147483646 w 38"/>
                        <a:gd name="T53" fmla="*/ 2147483646 h 56"/>
                        <a:gd name="T54" fmla="*/ 2147483646 w 38"/>
                        <a:gd name="T55" fmla="*/ 2147483646 h 56"/>
                        <a:gd name="T56" fmla="*/ 2147483646 w 38"/>
                        <a:gd name="T57" fmla="*/ 2147483646 h 56"/>
                        <a:gd name="T58" fmla="*/ 2147483646 w 38"/>
                        <a:gd name="T59" fmla="*/ 2147483646 h 56"/>
                        <a:gd name="T60" fmla="*/ 2147483646 w 38"/>
                        <a:gd name="T61" fmla="*/ 2147483646 h 56"/>
                        <a:gd name="T62" fmla="*/ 2147483646 w 38"/>
                        <a:gd name="T63" fmla="*/ 0 h 56"/>
                        <a:gd name="T64" fmla="*/ 2147483646 w 38"/>
                        <a:gd name="T65" fmla="*/ 2147483646 h 56"/>
                        <a:gd name="T66" fmla="*/ 2147483646 w 38"/>
                        <a:gd name="T67" fmla="*/ 2147483646 h 56"/>
                        <a:gd name="T68" fmla="*/ 2147483646 w 38"/>
                        <a:gd name="T69" fmla="*/ 2147483646 h 56"/>
                        <a:gd name="T70" fmla="*/ 2147483646 w 38"/>
                        <a:gd name="T71" fmla="*/ 2147483646 h 56"/>
                        <a:gd name="T72" fmla="*/ 2147483646 w 38"/>
                        <a:gd name="T73" fmla="*/ 2147483646 h 56"/>
                        <a:gd name="T74" fmla="*/ 2147483646 w 38"/>
                        <a:gd name="T75" fmla="*/ 2147483646 h 56"/>
                        <a:gd name="T76" fmla="*/ 2147483646 w 38"/>
                        <a:gd name="T77" fmla="*/ 2147483646 h 56"/>
                        <a:gd name="T78" fmla="*/ 2147483646 w 38"/>
                        <a:gd name="T79" fmla="*/ 2147483646 h 56"/>
                        <a:gd name="T80" fmla="*/ 2147483646 w 38"/>
                        <a:gd name="T81" fmla="*/ 2147483646 h 56"/>
                        <a:gd name="T82" fmla="*/ 2147483646 w 38"/>
                        <a:gd name="T83" fmla="*/ 2147483646 h 56"/>
                        <a:gd name="T84" fmla="*/ 2147483646 w 38"/>
                        <a:gd name="T85" fmla="*/ 2147483646 h 5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</a:gdLst>
                      <a:ahLst/>
                      <a:cxnLst>
                        <a:cxn ang="T86">
                          <a:pos x="T0" y="T1"/>
                        </a:cxn>
                        <a:cxn ang="T87">
                          <a:pos x="T2" y="T3"/>
                        </a:cxn>
                        <a:cxn ang="T88">
                          <a:pos x="T4" y="T5"/>
                        </a:cxn>
                        <a:cxn ang="T89">
                          <a:pos x="T6" y="T7"/>
                        </a:cxn>
                        <a:cxn ang="T90">
                          <a:pos x="T8" y="T9"/>
                        </a:cxn>
                        <a:cxn ang="T91">
                          <a:pos x="T10" y="T11"/>
                        </a:cxn>
                        <a:cxn ang="T92">
                          <a:pos x="T12" y="T13"/>
                        </a:cxn>
                        <a:cxn ang="T93">
                          <a:pos x="T14" y="T15"/>
                        </a:cxn>
                        <a:cxn ang="T94">
                          <a:pos x="T16" y="T17"/>
                        </a:cxn>
                        <a:cxn ang="T95">
                          <a:pos x="T18" y="T19"/>
                        </a:cxn>
                        <a:cxn ang="T96">
                          <a:pos x="T20" y="T21"/>
                        </a:cxn>
                        <a:cxn ang="T97">
                          <a:pos x="T22" y="T23"/>
                        </a:cxn>
                        <a:cxn ang="T98">
                          <a:pos x="T24" y="T25"/>
                        </a:cxn>
                        <a:cxn ang="T99">
                          <a:pos x="T26" y="T27"/>
                        </a:cxn>
                        <a:cxn ang="T100">
                          <a:pos x="T28" y="T29"/>
                        </a:cxn>
                        <a:cxn ang="T101">
                          <a:pos x="T30" y="T31"/>
                        </a:cxn>
                        <a:cxn ang="T102">
                          <a:pos x="T32" y="T33"/>
                        </a:cxn>
                        <a:cxn ang="T103">
                          <a:pos x="T34" y="T35"/>
                        </a:cxn>
                        <a:cxn ang="T104">
                          <a:pos x="T36" y="T37"/>
                        </a:cxn>
                        <a:cxn ang="T105">
                          <a:pos x="T38" y="T39"/>
                        </a:cxn>
                        <a:cxn ang="T106">
                          <a:pos x="T40" y="T41"/>
                        </a:cxn>
                        <a:cxn ang="T107">
                          <a:pos x="T42" y="T43"/>
                        </a:cxn>
                        <a:cxn ang="T108">
                          <a:pos x="T44" y="T45"/>
                        </a:cxn>
                        <a:cxn ang="T109">
                          <a:pos x="T46" y="T47"/>
                        </a:cxn>
                        <a:cxn ang="T110">
                          <a:pos x="T48" y="T49"/>
                        </a:cxn>
                        <a:cxn ang="T111">
                          <a:pos x="T50" y="T51"/>
                        </a:cxn>
                        <a:cxn ang="T112">
                          <a:pos x="T52" y="T53"/>
                        </a:cxn>
                        <a:cxn ang="T113">
                          <a:pos x="T54" y="T55"/>
                        </a:cxn>
                        <a:cxn ang="T114">
                          <a:pos x="T56" y="T57"/>
                        </a:cxn>
                        <a:cxn ang="T115">
                          <a:pos x="T58" y="T59"/>
                        </a:cxn>
                        <a:cxn ang="T116">
                          <a:pos x="T60" y="T61"/>
                        </a:cxn>
                        <a:cxn ang="T117">
                          <a:pos x="T62" y="T63"/>
                        </a:cxn>
                        <a:cxn ang="T118">
                          <a:pos x="T64" y="T65"/>
                        </a:cxn>
                        <a:cxn ang="T119">
                          <a:pos x="T66" y="T67"/>
                        </a:cxn>
                        <a:cxn ang="T120">
                          <a:pos x="T68" y="T69"/>
                        </a:cxn>
                        <a:cxn ang="T121">
                          <a:pos x="T70" y="T71"/>
                        </a:cxn>
                        <a:cxn ang="T122">
                          <a:pos x="T72" y="T73"/>
                        </a:cxn>
                        <a:cxn ang="T123">
                          <a:pos x="T74" y="T75"/>
                        </a:cxn>
                        <a:cxn ang="T124">
                          <a:pos x="T76" y="T77"/>
                        </a:cxn>
                        <a:cxn ang="T125">
                          <a:pos x="T78" y="T79"/>
                        </a:cxn>
                        <a:cxn ang="T126">
                          <a:pos x="T80" y="T81"/>
                        </a:cxn>
                        <a:cxn ang="T127">
                          <a:pos x="T82" y="T83"/>
                        </a:cxn>
                        <a:cxn ang="T128">
                          <a:pos x="T84" y="T85"/>
                        </a:cxn>
                      </a:cxnLst>
                      <a:rect l="0" t="0" r="r" b="b"/>
                      <a:pathLst>
                        <a:path w="38" h="56">
                          <a:moveTo>
                            <a:pt x="4" y="56"/>
                          </a:moveTo>
                          <a:lnTo>
                            <a:pt x="16" y="56"/>
                          </a:lnTo>
                          <a:lnTo>
                            <a:pt x="16" y="55"/>
                          </a:lnTo>
                          <a:lnTo>
                            <a:pt x="17" y="55"/>
                          </a:lnTo>
                          <a:lnTo>
                            <a:pt x="17" y="26"/>
                          </a:lnTo>
                          <a:lnTo>
                            <a:pt x="16" y="19"/>
                          </a:lnTo>
                          <a:lnTo>
                            <a:pt x="17" y="19"/>
                          </a:lnTo>
                          <a:lnTo>
                            <a:pt x="21" y="16"/>
                          </a:lnTo>
                          <a:lnTo>
                            <a:pt x="21" y="17"/>
                          </a:lnTo>
                          <a:lnTo>
                            <a:pt x="23" y="14"/>
                          </a:lnTo>
                          <a:lnTo>
                            <a:pt x="21" y="14"/>
                          </a:lnTo>
                          <a:lnTo>
                            <a:pt x="24" y="14"/>
                          </a:lnTo>
                          <a:lnTo>
                            <a:pt x="24" y="12"/>
                          </a:lnTo>
                          <a:lnTo>
                            <a:pt x="33" y="14"/>
                          </a:lnTo>
                          <a:lnTo>
                            <a:pt x="36" y="14"/>
                          </a:lnTo>
                          <a:lnTo>
                            <a:pt x="36" y="12"/>
                          </a:lnTo>
                          <a:lnTo>
                            <a:pt x="38" y="12"/>
                          </a:lnTo>
                          <a:lnTo>
                            <a:pt x="38" y="4"/>
                          </a:lnTo>
                          <a:lnTo>
                            <a:pt x="34" y="7"/>
                          </a:lnTo>
                          <a:lnTo>
                            <a:pt x="34" y="0"/>
                          </a:lnTo>
                          <a:lnTo>
                            <a:pt x="33" y="0"/>
                          </a:lnTo>
                          <a:lnTo>
                            <a:pt x="19" y="2"/>
                          </a:lnTo>
                          <a:lnTo>
                            <a:pt x="17" y="5"/>
                          </a:lnTo>
                          <a:lnTo>
                            <a:pt x="19" y="2"/>
                          </a:lnTo>
                          <a:lnTo>
                            <a:pt x="21" y="2"/>
                          </a:lnTo>
                          <a:lnTo>
                            <a:pt x="14" y="4"/>
                          </a:lnTo>
                          <a:lnTo>
                            <a:pt x="14" y="5"/>
                          </a:lnTo>
                          <a:lnTo>
                            <a:pt x="12" y="5"/>
                          </a:lnTo>
                          <a:lnTo>
                            <a:pt x="11" y="12"/>
                          </a:lnTo>
                          <a:lnTo>
                            <a:pt x="17" y="12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3"/>
                          </a:lnTo>
                          <a:lnTo>
                            <a:pt x="4" y="56"/>
                          </a:lnTo>
                          <a:lnTo>
                            <a:pt x="4" y="49"/>
                          </a:lnTo>
                          <a:lnTo>
                            <a:pt x="7" y="53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1" y="4"/>
                          </a:lnTo>
                          <a:lnTo>
                            <a:pt x="11" y="12"/>
                          </a:lnTo>
                          <a:lnTo>
                            <a:pt x="11" y="14"/>
                          </a:lnTo>
                          <a:lnTo>
                            <a:pt x="12" y="14"/>
                          </a:lnTo>
                          <a:lnTo>
                            <a:pt x="12" y="16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7" y="14"/>
                          </a:lnTo>
                          <a:lnTo>
                            <a:pt x="17" y="12"/>
                          </a:lnTo>
                          <a:lnTo>
                            <a:pt x="16" y="9"/>
                          </a:lnTo>
                          <a:lnTo>
                            <a:pt x="17" y="9"/>
                          </a:lnTo>
                          <a:lnTo>
                            <a:pt x="17" y="7"/>
                          </a:lnTo>
                          <a:lnTo>
                            <a:pt x="21" y="9"/>
                          </a:lnTo>
                          <a:lnTo>
                            <a:pt x="23" y="9"/>
                          </a:lnTo>
                          <a:lnTo>
                            <a:pt x="24" y="5"/>
                          </a:lnTo>
                          <a:lnTo>
                            <a:pt x="23" y="5"/>
                          </a:lnTo>
                          <a:lnTo>
                            <a:pt x="33" y="7"/>
                          </a:lnTo>
                          <a:lnTo>
                            <a:pt x="34" y="7"/>
                          </a:lnTo>
                          <a:lnTo>
                            <a:pt x="34" y="0"/>
                          </a:lnTo>
                          <a:lnTo>
                            <a:pt x="33" y="0"/>
                          </a:lnTo>
                          <a:lnTo>
                            <a:pt x="33" y="2"/>
                          </a:lnTo>
                          <a:lnTo>
                            <a:pt x="31" y="2"/>
                          </a:lnTo>
                          <a:lnTo>
                            <a:pt x="31" y="4"/>
                          </a:lnTo>
                          <a:lnTo>
                            <a:pt x="31" y="10"/>
                          </a:lnTo>
                          <a:lnTo>
                            <a:pt x="34" y="7"/>
                          </a:lnTo>
                          <a:lnTo>
                            <a:pt x="33" y="7"/>
                          </a:lnTo>
                          <a:lnTo>
                            <a:pt x="21" y="9"/>
                          </a:lnTo>
                          <a:lnTo>
                            <a:pt x="21" y="10"/>
                          </a:lnTo>
                          <a:lnTo>
                            <a:pt x="17" y="10"/>
                          </a:lnTo>
                          <a:lnTo>
                            <a:pt x="16" y="14"/>
                          </a:lnTo>
                          <a:lnTo>
                            <a:pt x="17" y="10"/>
                          </a:lnTo>
                          <a:lnTo>
                            <a:pt x="17" y="12"/>
                          </a:lnTo>
                          <a:lnTo>
                            <a:pt x="19" y="10"/>
                          </a:lnTo>
                          <a:lnTo>
                            <a:pt x="16" y="10"/>
                          </a:lnTo>
                          <a:lnTo>
                            <a:pt x="12" y="14"/>
                          </a:lnTo>
                          <a:lnTo>
                            <a:pt x="14" y="16"/>
                          </a:lnTo>
                          <a:lnTo>
                            <a:pt x="12" y="16"/>
                          </a:lnTo>
                          <a:lnTo>
                            <a:pt x="11" y="26"/>
                          </a:lnTo>
                          <a:lnTo>
                            <a:pt x="11" y="53"/>
                          </a:lnTo>
                          <a:lnTo>
                            <a:pt x="14" y="49"/>
                          </a:lnTo>
                          <a:lnTo>
                            <a:pt x="4" y="49"/>
                          </a:lnTo>
                          <a:lnTo>
                            <a:pt x="4" y="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5208" name="Rectangle 128"/>
                  <p:cNvSpPr>
                    <a:spLocks noChangeArrowheads="1"/>
                  </p:cNvSpPr>
                  <p:nvPr/>
                </p:nvSpPr>
                <p:spPr bwMode="auto">
                  <a:xfrm rot="60000">
                    <a:off x="4893336" y="1741044"/>
                    <a:ext cx="836613" cy="174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200" b="1">
                        <a:solidFill>
                          <a:srgbClr val="0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To Steam </a:t>
                    </a:r>
                    <a:endParaRPr kumimoji="0" lang="ko-KR" altLang="ko-KR" sz="180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09" name="Rectangle 129"/>
                  <p:cNvSpPr>
                    <a:spLocks noChangeArrowheads="1"/>
                  </p:cNvSpPr>
                  <p:nvPr/>
                </p:nvSpPr>
                <p:spPr bwMode="auto">
                  <a:xfrm rot="60000">
                    <a:off x="4891748" y="1907793"/>
                    <a:ext cx="793750" cy="174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200" b="1">
                        <a:solidFill>
                          <a:srgbClr val="0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Generator</a:t>
                    </a:r>
                    <a:endParaRPr kumimoji="0" lang="ko-KR" altLang="ko-KR" sz="180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16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5055260" y="3783316"/>
                    <a:ext cx="368300" cy="478013"/>
                  </a:xfrm>
                  <a:prstGeom prst="rect">
                    <a:avLst/>
                  </a:prstGeom>
                  <a:solidFill>
                    <a:srgbClr val="FF80C2"/>
                  </a:solidFill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endParaRPr lang="ko-KR" altLang="en-US" sz="200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30" name="Freeform 151"/>
                  <p:cNvSpPr>
                    <a:spLocks/>
                  </p:cNvSpPr>
                  <p:nvPr/>
                </p:nvSpPr>
                <p:spPr bwMode="auto">
                  <a:xfrm>
                    <a:off x="4731411" y="3948477"/>
                    <a:ext cx="298450" cy="293795"/>
                  </a:xfrm>
                  <a:custGeom>
                    <a:avLst/>
                    <a:gdLst>
                      <a:gd name="T0" fmla="*/ 2147483646 w 188"/>
                      <a:gd name="T1" fmla="*/ 2147483646 h 185"/>
                      <a:gd name="T2" fmla="*/ 2147483646 w 188"/>
                      <a:gd name="T3" fmla="*/ 2147483646 h 185"/>
                      <a:gd name="T4" fmla="*/ 2147483646 w 188"/>
                      <a:gd name="T5" fmla="*/ 2147483646 h 185"/>
                      <a:gd name="T6" fmla="*/ 0 w 188"/>
                      <a:gd name="T7" fmla="*/ 2147483646 h 185"/>
                      <a:gd name="T8" fmla="*/ 0 w 188"/>
                      <a:gd name="T9" fmla="*/ 2147483646 h 185"/>
                      <a:gd name="T10" fmla="*/ 2147483646 w 188"/>
                      <a:gd name="T11" fmla="*/ 2147483646 h 185"/>
                      <a:gd name="T12" fmla="*/ 2147483646 w 188"/>
                      <a:gd name="T13" fmla="*/ 2147483646 h 185"/>
                      <a:gd name="T14" fmla="*/ 2147483646 w 188"/>
                      <a:gd name="T15" fmla="*/ 2147483646 h 185"/>
                      <a:gd name="T16" fmla="*/ 2147483646 w 188"/>
                      <a:gd name="T17" fmla="*/ 2147483646 h 185"/>
                      <a:gd name="T18" fmla="*/ 2147483646 w 188"/>
                      <a:gd name="T19" fmla="*/ 2147483646 h 185"/>
                      <a:gd name="T20" fmla="*/ 2147483646 w 188"/>
                      <a:gd name="T21" fmla="*/ 2147483646 h 185"/>
                      <a:gd name="T22" fmla="*/ 2147483646 w 188"/>
                      <a:gd name="T23" fmla="*/ 2147483646 h 185"/>
                      <a:gd name="T24" fmla="*/ 2147483646 w 188"/>
                      <a:gd name="T25" fmla="*/ 2147483646 h 185"/>
                      <a:gd name="T26" fmla="*/ 2147483646 w 188"/>
                      <a:gd name="T27" fmla="*/ 2147483646 h 185"/>
                      <a:gd name="T28" fmla="*/ 2147483646 w 188"/>
                      <a:gd name="T29" fmla="*/ 2147483646 h 185"/>
                      <a:gd name="T30" fmla="*/ 2147483646 w 188"/>
                      <a:gd name="T31" fmla="*/ 2147483646 h 185"/>
                      <a:gd name="T32" fmla="*/ 2147483646 w 188"/>
                      <a:gd name="T33" fmla="*/ 2147483646 h 185"/>
                      <a:gd name="T34" fmla="*/ 2147483646 w 188"/>
                      <a:gd name="T35" fmla="*/ 2147483646 h 185"/>
                      <a:gd name="T36" fmla="*/ 2147483646 w 188"/>
                      <a:gd name="T37" fmla="*/ 2147483646 h 185"/>
                      <a:gd name="T38" fmla="*/ 2147483646 w 188"/>
                      <a:gd name="T39" fmla="*/ 2147483646 h 185"/>
                      <a:gd name="T40" fmla="*/ 2147483646 w 188"/>
                      <a:gd name="T41" fmla="*/ 2147483646 h 185"/>
                      <a:gd name="T42" fmla="*/ 2147483646 w 188"/>
                      <a:gd name="T43" fmla="*/ 2147483646 h 185"/>
                      <a:gd name="T44" fmla="*/ 2147483646 w 188"/>
                      <a:gd name="T45" fmla="*/ 2147483646 h 185"/>
                      <a:gd name="T46" fmla="*/ 2147483646 w 188"/>
                      <a:gd name="T47" fmla="*/ 0 h 185"/>
                      <a:gd name="T48" fmla="*/ 2147483646 w 188"/>
                      <a:gd name="T49" fmla="*/ 0 h 185"/>
                      <a:gd name="T50" fmla="*/ 2147483646 w 188"/>
                      <a:gd name="T51" fmla="*/ 0 h 185"/>
                      <a:gd name="T52" fmla="*/ 2147483646 w 188"/>
                      <a:gd name="T53" fmla="*/ 0 h 185"/>
                      <a:gd name="T54" fmla="*/ 2147483646 w 188"/>
                      <a:gd name="T55" fmla="*/ 2147483646 h 185"/>
                      <a:gd name="T56" fmla="*/ 2147483646 w 188"/>
                      <a:gd name="T57" fmla="*/ 2147483646 h 185"/>
                      <a:gd name="T58" fmla="*/ 2147483646 w 188"/>
                      <a:gd name="T59" fmla="*/ 2147483646 h 185"/>
                      <a:gd name="T60" fmla="*/ 2147483646 w 188"/>
                      <a:gd name="T61" fmla="*/ 2147483646 h 185"/>
                      <a:gd name="T62" fmla="*/ 2147483646 w 188"/>
                      <a:gd name="T63" fmla="*/ 2147483646 h 185"/>
                      <a:gd name="T64" fmla="*/ 2147483646 w 188"/>
                      <a:gd name="T65" fmla="*/ 2147483646 h 185"/>
                      <a:gd name="T66" fmla="*/ 2147483646 w 188"/>
                      <a:gd name="T67" fmla="*/ 2147483646 h 185"/>
                      <a:gd name="T68" fmla="*/ 2147483646 w 188"/>
                      <a:gd name="T69" fmla="*/ 2147483646 h 185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0" t="0" r="r" b="b"/>
                    <a:pathLst>
                      <a:path w="188" h="185">
                        <a:moveTo>
                          <a:pt x="7" y="171"/>
                        </a:moveTo>
                        <a:lnTo>
                          <a:pt x="5" y="171"/>
                        </a:lnTo>
                        <a:lnTo>
                          <a:pt x="2" y="175"/>
                        </a:lnTo>
                        <a:lnTo>
                          <a:pt x="0" y="175"/>
                        </a:lnTo>
                        <a:lnTo>
                          <a:pt x="0" y="180"/>
                        </a:lnTo>
                        <a:lnTo>
                          <a:pt x="4" y="183"/>
                        </a:lnTo>
                        <a:lnTo>
                          <a:pt x="4" y="185"/>
                        </a:lnTo>
                        <a:lnTo>
                          <a:pt x="7" y="185"/>
                        </a:lnTo>
                        <a:lnTo>
                          <a:pt x="127" y="171"/>
                        </a:lnTo>
                        <a:lnTo>
                          <a:pt x="129" y="171"/>
                        </a:lnTo>
                        <a:lnTo>
                          <a:pt x="132" y="168"/>
                        </a:lnTo>
                        <a:lnTo>
                          <a:pt x="134" y="168"/>
                        </a:lnTo>
                        <a:lnTo>
                          <a:pt x="134" y="7"/>
                        </a:lnTo>
                        <a:lnTo>
                          <a:pt x="127" y="13"/>
                        </a:lnTo>
                        <a:lnTo>
                          <a:pt x="183" y="13"/>
                        </a:lnTo>
                        <a:lnTo>
                          <a:pt x="185" y="12"/>
                        </a:lnTo>
                        <a:lnTo>
                          <a:pt x="187" y="12"/>
                        </a:lnTo>
                        <a:lnTo>
                          <a:pt x="187" y="10"/>
                        </a:lnTo>
                        <a:lnTo>
                          <a:pt x="188" y="8"/>
                        </a:lnTo>
                        <a:lnTo>
                          <a:pt x="188" y="5"/>
                        </a:lnTo>
                        <a:lnTo>
                          <a:pt x="187" y="3"/>
                        </a:lnTo>
                        <a:lnTo>
                          <a:pt x="187" y="1"/>
                        </a:lnTo>
                        <a:lnTo>
                          <a:pt x="185" y="1"/>
                        </a:lnTo>
                        <a:lnTo>
                          <a:pt x="183" y="0"/>
                        </a:lnTo>
                        <a:lnTo>
                          <a:pt x="182" y="0"/>
                        </a:lnTo>
                        <a:lnTo>
                          <a:pt x="127" y="0"/>
                        </a:lnTo>
                        <a:lnTo>
                          <a:pt x="126" y="0"/>
                        </a:lnTo>
                        <a:lnTo>
                          <a:pt x="124" y="1"/>
                        </a:lnTo>
                        <a:lnTo>
                          <a:pt x="122" y="1"/>
                        </a:lnTo>
                        <a:lnTo>
                          <a:pt x="122" y="3"/>
                        </a:lnTo>
                        <a:lnTo>
                          <a:pt x="121" y="5"/>
                        </a:lnTo>
                        <a:lnTo>
                          <a:pt x="121" y="7"/>
                        </a:lnTo>
                        <a:lnTo>
                          <a:pt x="121" y="164"/>
                        </a:lnTo>
                        <a:lnTo>
                          <a:pt x="127" y="158"/>
                        </a:lnTo>
                        <a:lnTo>
                          <a:pt x="7" y="1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1" name="Freeform 152"/>
                  <p:cNvSpPr>
                    <a:spLocks/>
                  </p:cNvSpPr>
                  <p:nvPr/>
                </p:nvSpPr>
                <p:spPr bwMode="auto">
                  <a:xfrm>
                    <a:off x="4979061" y="3924656"/>
                    <a:ext cx="26988" cy="69876"/>
                  </a:xfrm>
                  <a:custGeom>
                    <a:avLst/>
                    <a:gdLst>
                      <a:gd name="T0" fmla="*/ 0 w 17"/>
                      <a:gd name="T1" fmla="*/ 0 h 44"/>
                      <a:gd name="T2" fmla="*/ 0 w 17"/>
                      <a:gd name="T3" fmla="*/ 2147483646 h 44"/>
                      <a:gd name="T4" fmla="*/ 2147483646 w 17"/>
                      <a:gd name="T5" fmla="*/ 2147483646 h 44"/>
                      <a:gd name="T6" fmla="*/ 0 w 17"/>
                      <a:gd name="T7" fmla="*/ 0 h 4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7" h="44">
                        <a:moveTo>
                          <a:pt x="0" y="0"/>
                        </a:moveTo>
                        <a:lnTo>
                          <a:pt x="0" y="44"/>
                        </a:lnTo>
                        <a:lnTo>
                          <a:pt x="17" y="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2" name="Freeform 153"/>
                  <p:cNvSpPr>
                    <a:spLocks/>
                  </p:cNvSpPr>
                  <p:nvPr/>
                </p:nvSpPr>
                <p:spPr bwMode="auto">
                  <a:xfrm>
                    <a:off x="4960011" y="3913539"/>
                    <a:ext cx="92075" cy="88933"/>
                  </a:xfrm>
                  <a:custGeom>
                    <a:avLst/>
                    <a:gdLst>
                      <a:gd name="T0" fmla="*/ 0 w 58"/>
                      <a:gd name="T1" fmla="*/ 0 h 56"/>
                      <a:gd name="T2" fmla="*/ 2147483646 w 58"/>
                      <a:gd name="T3" fmla="*/ 2147483646 h 56"/>
                      <a:gd name="T4" fmla="*/ 0 w 58"/>
                      <a:gd name="T5" fmla="*/ 2147483646 h 56"/>
                      <a:gd name="T6" fmla="*/ 2147483646 w 58"/>
                      <a:gd name="T7" fmla="*/ 2147483646 h 56"/>
                      <a:gd name="T8" fmla="*/ 0 w 58"/>
                      <a:gd name="T9" fmla="*/ 0 h 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58" h="56">
                        <a:moveTo>
                          <a:pt x="0" y="0"/>
                        </a:moveTo>
                        <a:lnTo>
                          <a:pt x="58" y="29"/>
                        </a:lnTo>
                        <a:lnTo>
                          <a:pt x="0" y="56"/>
                        </a:lnTo>
                        <a:lnTo>
                          <a:pt x="29" y="2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3" name="Freeform 154"/>
                  <p:cNvSpPr>
                    <a:spLocks/>
                  </p:cNvSpPr>
                  <p:nvPr/>
                </p:nvSpPr>
                <p:spPr bwMode="auto">
                  <a:xfrm>
                    <a:off x="4948898" y="3902423"/>
                    <a:ext cx="114300" cy="111166"/>
                  </a:xfrm>
                  <a:custGeom>
                    <a:avLst/>
                    <a:gdLst>
                      <a:gd name="T0" fmla="*/ 2147483646 w 72"/>
                      <a:gd name="T1" fmla="*/ 2147483646 h 70"/>
                      <a:gd name="T2" fmla="*/ 2147483646 w 72"/>
                      <a:gd name="T3" fmla="*/ 2147483646 h 70"/>
                      <a:gd name="T4" fmla="*/ 2147483646 w 72"/>
                      <a:gd name="T5" fmla="*/ 2147483646 h 70"/>
                      <a:gd name="T6" fmla="*/ 2147483646 w 72"/>
                      <a:gd name="T7" fmla="*/ 2147483646 h 70"/>
                      <a:gd name="T8" fmla="*/ 2147483646 w 72"/>
                      <a:gd name="T9" fmla="*/ 2147483646 h 70"/>
                      <a:gd name="T10" fmla="*/ 2147483646 w 72"/>
                      <a:gd name="T11" fmla="*/ 2147483646 h 70"/>
                      <a:gd name="T12" fmla="*/ 2147483646 w 72"/>
                      <a:gd name="T13" fmla="*/ 2147483646 h 70"/>
                      <a:gd name="T14" fmla="*/ 2147483646 w 72"/>
                      <a:gd name="T15" fmla="*/ 2147483646 h 70"/>
                      <a:gd name="T16" fmla="*/ 2147483646 w 72"/>
                      <a:gd name="T17" fmla="*/ 2147483646 h 70"/>
                      <a:gd name="T18" fmla="*/ 2147483646 w 72"/>
                      <a:gd name="T19" fmla="*/ 2147483646 h 70"/>
                      <a:gd name="T20" fmla="*/ 2147483646 w 72"/>
                      <a:gd name="T21" fmla="*/ 2147483646 h 70"/>
                      <a:gd name="T22" fmla="*/ 2147483646 w 72"/>
                      <a:gd name="T23" fmla="*/ 2147483646 h 70"/>
                      <a:gd name="T24" fmla="*/ 2147483646 w 72"/>
                      <a:gd name="T25" fmla="*/ 2147483646 h 70"/>
                      <a:gd name="T26" fmla="*/ 2147483646 w 72"/>
                      <a:gd name="T27" fmla="*/ 2147483646 h 70"/>
                      <a:gd name="T28" fmla="*/ 2147483646 w 72"/>
                      <a:gd name="T29" fmla="*/ 2147483646 h 70"/>
                      <a:gd name="T30" fmla="*/ 2147483646 w 72"/>
                      <a:gd name="T31" fmla="*/ 2147483646 h 70"/>
                      <a:gd name="T32" fmla="*/ 2147483646 w 72"/>
                      <a:gd name="T33" fmla="*/ 2147483646 h 70"/>
                      <a:gd name="T34" fmla="*/ 0 w 72"/>
                      <a:gd name="T35" fmla="*/ 2147483646 h 70"/>
                      <a:gd name="T36" fmla="*/ 0 w 72"/>
                      <a:gd name="T37" fmla="*/ 2147483646 h 70"/>
                      <a:gd name="T38" fmla="*/ 0 w 72"/>
                      <a:gd name="T39" fmla="*/ 2147483646 h 70"/>
                      <a:gd name="T40" fmla="*/ 0 w 72"/>
                      <a:gd name="T41" fmla="*/ 2147483646 h 70"/>
                      <a:gd name="T42" fmla="*/ 2147483646 w 72"/>
                      <a:gd name="T43" fmla="*/ 2147483646 h 70"/>
                      <a:gd name="T44" fmla="*/ 2147483646 w 72"/>
                      <a:gd name="T45" fmla="*/ 2147483646 h 70"/>
                      <a:gd name="T46" fmla="*/ 2147483646 w 72"/>
                      <a:gd name="T47" fmla="*/ 2147483646 h 70"/>
                      <a:gd name="T48" fmla="*/ 2147483646 w 72"/>
                      <a:gd name="T49" fmla="*/ 2147483646 h 70"/>
                      <a:gd name="T50" fmla="*/ 2147483646 w 72"/>
                      <a:gd name="T51" fmla="*/ 2147483646 h 70"/>
                      <a:gd name="T52" fmla="*/ 2147483646 w 72"/>
                      <a:gd name="T53" fmla="*/ 2147483646 h 70"/>
                      <a:gd name="T54" fmla="*/ 2147483646 w 72"/>
                      <a:gd name="T55" fmla="*/ 2147483646 h 70"/>
                      <a:gd name="T56" fmla="*/ 2147483646 w 72"/>
                      <a:gd name="T57" fmla="*/ 2147483646 h 70"/>
                      <a:gd name="T58" fmla="*/ 2147483646 w 72"/>
                      <a:gd name="T59" fmla="*/ 2147483646 h 70"/>
                      <a:gd name="T60" fmla="*/ 2147483646 w 72"/>
                      <a:gd name="T61" fmla="*/ 2147483646 h 70"/>
                      <a:gd name="T62" fmla="*/ 2147483646 w 72"/>
                      <a:gd name="T63" fmla="*/ 2147483646 h 70"/>
                      <a:gd name="T64" fmla="*/ 2147483646 w 72"/>
                      <a:gd name="T65" fmla="*/ 2147483646 h 70"/>
                      <a:gd name="T66" fmla="*/ 2147483646 w 72"/>
                      <a:gd name="T67" fmla="*/ 2147483646 h 70"/>
                      <a:gd name="T68" fmla="*/ 2147483646 w 72"/>
                      <a:gd name="T69" fmla="*/ 2147483646 h 70"/>
                      <a:gd name="T70" fmla="*/ 2147483646 w 72"/>
                      <a:gd name="T71" fmla="*/ 2147483646 h 70"/>
                      <a:gd name="T72" fmla="*/ 2147483646 w 72"/>
                      <a:gd name="T73" fmla="*/ 2147483646 h 70"/>
                      <a:gd name="T74" fmla="*/ 2147483646 w 72"/>
                      <a:gd name="T75" fmla="*/ 0 h 70"/>
                      <a:gd name="T76" fmla="*/ 2147483646 w 72"/>
                      <a:gd name="T77" fmla="*/ 0 h 70"/>
                      <a:gd name="T78" fmla="*/ 2147483646 w 72"/>
                      <a:gd name="T79" fmla="*/ 0 h 70"/>
                      <a:gd name="T80" fmla="*/ 2147483646 w 72"/>
                      <a:gd name="T81" fmla="*/ 0 h 70"/>
                      <a:gd name="T82" fmla="*/ 2147483646 w 72"/>
                      <a:gd name="T83" fmla="*/ 2147483646 h 70"/>
                      <a:gd name="T84" fmla="*/ 2147483646 w 72"/>
                      <a:gd name="T85" fmla="*/ 2147483646 h 70"/>
                      <a:gd name="T86" fmla="*/ 2147483646 w 72"/>
                      <a:gd name="T87" fmla="*/ 2147483646 h 70"/>
                      <a:gd name="T88" fmla="*/ 0 w 72"/>
                      <a:gd name="T89" fmla="*/ 2147483646 h 70"/>
                      <a:gd name="T90" fmla="*/ 0 w 72"/>
                      <a:gd name="T91" fmla="*/ 2147483646 h 70"/>
                      <a:gd name="T92" fmla="*/ 0 w 72"/>
                      <a:gd name="T93" fmla="*/ 2147483646 h 70"/>
                      <a:gd name="T94" fmla="*/ 2147483646 w 72"/>
                      <a:gd name="T95" fmla="*/ 2147483646 h 70"/>
                      <a:gd name="T96" fmla="*/ 2147483646 w 72"/>
                      <a:gd name="T97" fmla="*/ 2147483646 h 70"/>
                      <a:gd name="T98" fmla="*/ 2147483646 w 72"/>
                      <a:gd name="T99" fmla="*/ 2147483646 h 70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0" t="0" r="r" b="b"/>
                    <a:pathLst>
                      <a:path w="72" h="70">
                        <a:moveTo>
                          <a:pt x="12" y="2"/>
                        </a:moveTo>
                        <a:lnTo>
                          <a:pt x="4" y="14"/>
                        </a:lnTo>
                        <a:lnTo>
                          <a:pt x="61" y="42"/>
                        </a:lnTo>
                        <a:lnTo>
                          <a:pt x="61" y="29"/>
                        </a:lnTo>
                        <a:lnTo>
                          <a:pt x="4" y="56"/>
                        </a:lnTo>
                        <a:lnTo>
                          <a:pt x="12" y="68"/>
                        </a:lnTo>
                        <a:lnTo>
                          <a:pt x="41" y="41"/>
                        </a:lnTo>
                        <a:lnTo>
                          <a:pt x="41" y="39"/>
                        </a:lnTo>
                        <a:lnTo>
                          <a:pt x="43" y="37"/>
                        </a:lnTo>
                        <a:lnTo>
                          <a:pt x="43" y="32"/>
                        </a:lnTo>
                        <a:lnTo>
                          <a:pt x="41" y="30"/>
                        </a:lnTo>
                        <a:lnTo>
                          <a:pt x="12" y="2"/>
                        </a:lnTo>
                        <a:lnTo>
                          <a:pt x="2" y="12"/>
                        </a:lnTo>
                        <a:lnTo>
                          <a:pt x="31" y="41"/>
                        </a:lnTo>
                        <a:lnTo>
                          <a:pt x="31" y="30"/>
                        </a:lnTo>
                        <a:lnTo>
                          <a:pt x="2" y="58"/>
                        </a:lnTo>
                        <a:lnTo>
                          <a:pt x="2" y="59"/>
                        </a:lnTo>
                        <a:lnTo>
                          <a:pt x="0" y="61"/>
                        </a:lnTo>
                        <a:lnTo>
                          <a:pt x="0" y="63"/>
                        </a:lnTo>
                        <a:lnTo>
                          <a:pt x="0" y="64"/>
                        </a:lnTo>
                        <a:lnTo>
                          <a:pt x="0" y="66"/>
                        </a:lnTo>
                        <a:lnTo>
                          <a:pt x="2" y="68"/>
                        </a:lnTo>
                        <a:lnTo>
                          <a:pt x="4" y="68"/>
                        </a:lnTo>
                        <a:lnTo>
                          <a:pt x="6" y="70"/>
                        </a:lnTo>
                        <a:lnTo>
                          <a:pt x="7" y="70"/>
                        </a:lnTo>
                        <a:lnTo>
                          <a:pt x="9" y="70"/>
                        </a:lnTo>
                        <a:lnTo>
                          <a:pt x="11" y="70"/>
                        </a:lnTo>
                        <a:lnTo>
                          <a:pt x="68" y="42"/>
                        </a:lnTo>
                        <a:lnTo>
                          <a:pt x="68" y="41"/>
                        </a:lnTo>
                        <a:lnTo>
                          <a:pt x="70" y="41"/>
                        </a:lnTo>
                        <a:lnTo>
                          <a:pt x="72" y="39"/>
                        </a:lnTo>
                        <a:lnTo>
                          <a:pt x="72" y="37"/>
                        </a:lnTo>
                        <a:lnTo>
                          <a:pt x="72" y="36"/>
                        </a:lnTo>
                        <a:lnTo>
                          <a:pt x="72" y="34"/>
                        </a:lnTo>
                        <a:lnTo>
                          <a:pt x="70" y="32"/>
                        </a:lnTo>
                        <a:lnTo>
                          <a:pt x="70" y="30"/>
                        </a:lnTo>
                        <a:lnTo>
                          <a:pt x="68" y="29"/>
                        </a:lnTo>
                        <a:lnTo>
                          <a:pt x="11" y="0"/>
                        </a:lnTo>
                        <a:lnTo>
                          <a:pt x="9" y="0"/>
                        </a:lnTo>
                        <a:lnTo>
                          <a:pt x="7" y="0"/>
                        </a:lnTo>
                        <a:lnTo>
                          <a:pt x="6" y="0"/>
                        </a:lnTo>
                        <a:lnTo>
                          <a:pt x="4" y="2"/>
                        </a:lnTo>
                        <a:lnTo>
                          <a:pt x="2" y="2"/>
                        </a:lnTo>
                        <a:lnTo>
                          <a:pt x="2" y="3"/>
                        </a:lnTo>
                        <a:lnTo>
                          <a:pt x="0" y="5"/>
                        </a:lnTo>
                        <a:lnTo>
                          <a:pt x="0" y="7"/>
                        </a:lnTo>
                        <a:lnTo>
                          <a:pt x="0" y="8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12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4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5098122" y="3902423"/>
                    <a:ext cx="441325" cy="1699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100" b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HY헤드라인M" panose="02030600000101010101" pitchFamily="18" charset="-127"/>
                      </a:rPr>
                      <a:t>SDR</a:t>
                    </a:r>
                    <a:endParaRPr kumimoji="0" lang="ko-KR" altLang="ko-KR" sz="180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grpSp>
                <p:nvGrpSpPr>
                  <p:cNvPr id="5236" name="그룹 116"/>
                  <p:cNvGrpSpPr>
                    <a:grpSpLocks/>
                  </p:cNvGrpSpPr>
                  <p:nvPr/>
                </p:nvGrpSpPr>
                <p:grpSpPr bwMode="auto">
                  <a:xfrm>
                    <a:off x="5955371" y="3494285"/>
                    <a:ext cx="1501776" cy="1113245"/>
                    <a:chOff x="5026025" y="2857500"/>
                    <a:chExt cx="1501776" cy="1112838"/>
                  </a:xfrm>
                </p:grpSpPr>
                <p:sp>
                  <p:nvSpPr>
                    <p:cNvPr id="5242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60963" y="2867025"/>
                      <a:ext cx="1216025" cy="728663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43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149850" y="2857500"/>
                      <a:ext cx="1243013" cy="757238"/>
                    </a:xfrm>
                    <a:custGeom>
                      <a:avLst/>
                      <a:gdLst>
                        <a:gd name="T0" fmla="*/ 0 w 783"/>
                        <a:gd name="T1" fmla="*/ 0 h 477"/>
                        <a:gd name="T2" fmla="*/ 0 w 783"/>
                        <a:gd name="T3" fmla="*/ 2147483646 h 477"/>
                        <a:gd name="T4" fmla="*/ 2147483646 w 783"/>
                        <a:gd name="T5" fmla="*/ 2147483646 h 477"/>
                        <a:gd name="T6" fmla="*/ 2147483646 w 783"/>
                        <a:gd name="T7" fmla="*/ 0 h 477"/>
                        <a:gd name="T8" fmla="*/ 0 w 783"/>
                        <a:gd name="T9" fmla="*/ 0 h 477"/>
                        <a:gd name="T10" fmla="*/ 2147483646 w 783"/>
                        <a:gd name="T11" fmla="*/ 2147483646 h 477"/>
                        <a:gd name="T12" fmla="*/ 2147483646 w 783"/>
                        <a:gd name="T13" fmla="*/ 2147483646 h 477"/>
                        <a:gd name="T14" fmla="*/ 2147483646 w 783"/>
                        <a:gd name="T15" fmla="*/ 2147483646 h 477"/>
                        <a:gd name="T16" fmla="*/ 2147483646 w 783"/>
                        <a:gd name="T17" fmla="*/ 2147483646 h 477"/>
                        <a:gd name="T18" fmla="*/ 2147483646 w 783"/>
                        <a:gd name="T19" fmla="*/ 2147483646 h 477"/>
                        <a:gd name="T20" fmla="*/ 2147483646 w 783"/>
                        <a:gd name="T21" fmla="*/ 2147483646 h 477"/>
                        <a:gd name="T22" fmla="*/ 2147483646 w 783"/>
                        <a:gd name="T23" fmla="*/ 2147483646 h 477"/>
                        <a:gd name="T24" fmla="*/ 2147483646 w 783"/>
                        <a:gd name="T25" fmla="*/ 2147483646 h 477"/>
                        <a:gd name="T26" fmla="*/ 2147483646 w 783"/>
                        <a:gd name="T27" fmla="*/ 2147483646 h 477"/>
                        <a:gd name="T28" fmla="*/ 0 w 783"/>
                        <a:gd name="T29" fmla="*/ 0 h 4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783" h="477">
                          <a:moveTo>
                            <a:pt x="0" y="0"/>
                          </a:moveTo>
                          <a:lnTo>
                            <a:pt x="0" y="477"/>
                          </a:lnTo>
                          <a:lnTo>
                            <a:pt x="783" y="477"/>
                          </a:lnTo>
                          <a:lnTo>
                            <a:pt x="783" y="0"/>
                          </a:lnTo>
                          <a:lnTo>
                            <a:pt x="0" y="0"/>
                          </a:lnTo>
                          <a:lnTo>
                            <a:pt x="7" y="13"/>
                          </a:lnTo>
                          <a:lnTo>
                            <a:pt x="776" y="13"/>
                          </a:lnTo>
                          <a:lnTo>
                            <a:pt x="769" y="6"/>
                          </a:lnTo>
                          <a:lnTo>
                            <a:pt x="769" y="470"/>
                          </a:lnTo>
                          <a:lnTo>
                            <a:pt x="776" y="463"/>
                          </a:lnTo>
                          <a:lnTo>
                            <a:pt x="7" y="463"/>
                          </a:lnTo>
                          <a:lnTo>
                            <a:pt x="13" y="470"/>
                          </a:lnTo>
                          <a:lnTo>
                            <a:pt x="13" y="6"/>
                          </a:lnTo>
                          <a:lnTo>
                            <a:pt x="7" y="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44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37138" y="3017838"/>
                      <a:ext cx="117475" cy="323850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45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026025" y="3008313"/>
                      <a:ext cx="144463" cy="352425"/>
                    </a:xfrm>
                    <a:custGeom>
                      <a:avLst/>
                      <a:gdLst>
                        <a:gd name="T0" fmla="*/ 0 w 91"/>
                        <a:gd name="T1" fmla="*/ 0 h 222"/>
                        <a:gd name="T2" fmla="*/ 0 w 91"/>
                        <a:gd name="T3" fmla="*/ 2147483646 h 222"/>
                        <a:gd name="T4" fmla="*/ 2147483646 w 91"/>
                        <a:gd name="T5" fmla="*/ 2147483646 h 222"/>
                        <a:gd name="T6" fmla="*/ 2147483646 w 91"/>
                        <a:gd name="T7" fmla="*/ 0 h 222"/>
                        <a:gd name="T8" fmla="*/ 0 w 91"/>
                        <a:gd name="T9" fmla="*/ 0 h 222"/>
                        <a:gd name="T10" fmla="*/ 2147483646 w 91"/>
                        <a:gd name="T11" fmla="*/ 2147483646 h 222"/>
                        <a:gd name="T12" fmla="*/ 2147483646 w 91"/>
                        <a:gd name="T13" fmla="*/ 2147483646 h 222"/>
                        <a:gd name="T14" fmla="*/ 2147483646 w 91"/>
                        <a:gd name="T15" fmla="*/ 2147483646 h 222"/>
                        <a:gd name="T16" fmla="*/ 2147483646 w 91"/>
                        <a:gd name="T17" fmla="*/ 2147483646 h 222"/>
                        <a:gd name="T18" fmla="*/ 2147483646 w 91"/>
                        <a:gd name="T19" fmla="*/ 2147483646 h 222"/>
                        <a:gd name="T20" fmla="*/ 2147483646 w 91"/>
                        <a:gd name="T21" fmla="*/ 2147483646 h 222"/>
                        <a:gd name="T22" fmla="*/ 2147483646 w 91"/>
                        <a:gd name="T23" fmla="*/ 2147483646 h 222"/>
                        <a:gd name="T24" fmla="*/ 2147483646 w 91"/>
                        <a:gd name="T25" fmla="*/ 2147483646 h 222"/>
                        <a:gd name="T26" fmla="*/ 2147483646 w 91"/>
                        <a:gd name="T27" fmla="*/ 2147483646 h 222"/>
                        <a:gd name="T28" fmla="*/ 0 w 91"/>
                        <a:gd name="T29" fmla="*/ 0 h 222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91" h="222">
                          <a:moveTo>
                            <a:pt x="0" y="0"/>
                          </a:moveTo>
                          <a:lnTo>
                            <a:pt x="0" y="222"/>
                          </a:lnTo>
                          <a:lnTo>
                            <a:pt x="91" y="222"/>
                          </a:lnTo>
                          <a:lnTo>
                            <a:pt x="91" y="0"/>
                          </a:lnTo>
                          <a:lnTo>
                            <a:pt x="0" y="0"/>
                          </a:lnTo>
                          <a:lnTo>
                            <a:pt x="7" y="13"/>
                          </a:lnTo>
                          <a:lnTo>
                            <a:pt x="85" y="13"/>
                          </a:lnTo>
                          <a:lnTo>
                            <a:pt x="78" y="6"/>
                          </a:lnTo>
                          <a:lnTo>
                            <a:pt x="78" y="215"/>
                          </a:lnTo>
                          <a:lnTo>
                            <a:pt x="85" y="208"/>
                          </a:lnTo>
                          <a:lnTo>
                            <a:pt x="7" y="208"/>
                          </a:lnTo>
                          <a:lnTo>
                            <a:pt x="14" y="215"/>
                          </a:lnTo>
                          <a:lnTo>
                            <a:pt x="14" y="6"/>
                          </a:lnTo>
                          <a:lnTo>
                            <a:pt x="7" y="1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46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81750" y="3001963"/>
                      <a:ext cx="130175" cy="3206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47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6370638" y="2990850"/>
                      <a:ext cx="157163" cy="350838"/>
                    </a:xfrm>
                    <a:custGeom>
                      <a:avLst/>
                      <a:gdLst>
                        <a:gd name="T0" fmla="*/ 0 w 99"/>
                        <a:gd name="T1" fmla="*/ 0 h 221"/>
                        <a:gd name="T2" fmla="*/ 0 w 99"/>
                        <a:gd name="T3" fmla="*/ 2147483646 h 221"/>
                        <a:gd name="T4" fmla="*/ 2147483646 w 99"/>
                        <a:gd name="T5" fmla="*/ 2147483646 h 221"/>
                        <a:gd name="T6" fmla="*/ 2147483646 w 99"/>
                        <a:gd name="T7" fmla="*/ 0 h 221"/>
                        <a:gd name="T8" fmla="*/ 0 w 99"/>
                        <a:gd name="T9" fmla="*/ 0 h 221"/>
                        <a:gd name="T10" fmla="*/ 2147483646 w 99"/>
                        <a:gd name="T11" fmla="*/ 2147483646 h 221"/>
                        <a:gd name="T12" fmla="*/ 2147483646 w 99"/>
                        <a:gd name="T13" fmla="*/ 2147483646 h 221"/>
                        <a:gd name="T14" fmla="*/ 2147483646 w 99"/>
                        <a:gd name="T15" fmla="*/ 2147483646 h 221"/>
                        <a:gd name="T16" fmla="*/ 2147483646 w 99"/>
                        <a:gd name="T17" fmla="*/ 2147483646 h 221"/>
                        <a:gd name="T18" fmla="*/ 2147483646 w 99"/>
                        <a:gd name="T19" fmla="*/ 2147483646 h 221"/>
                        <a:gd name="T20" fmla="*/ 2147483646 w 99"/>
                        <a:gd name="T21" fmla="*/ 2147483646 h 221"/>
                        <a:gd name="T22" fmla="*/ 2147483646 w 99"/>
                        <a:gd name="T23" fmla="*/ 2147483646 h 221"/>
                        <a:gd name="T24" fmla="*/ 2147483646 w 99"/>
                        <a:gd name="T25" fmla="*/ 2147483646 h 221"/>
                        <a:gd name="T26" fmla="*/ 2147483646 w 99"/>
                        <a:gd name="T27" fmla="*/ 2147483646 h 221"/>
                        <a:gd name="T28" fmla="*/ 0 w 99"/>
                        <a:gd name="T29" fmla="*/ 0 h 221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99" h="221">
                          <a:moveTo>
                            <a:pt x="0" y="0"/>
                          </a:moveTo>
                          <a:lnTo>
                            <a:pt x="0" y="221"/>
                          </a:lnTo>
                          <a:lnTo>
                            <a:pt x="99" y="221"/>
                          </a:lnTo>
                          <a:lnTo>
                            <a:pt x="99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92" y="14"/>
                          </a:lnTo>
                          <a:lnTo>
                            <a:pt x="85" y="7"/>
                          </a:lnTo>
                          <a:lnTo>
                            <a:pt x="85" y="214"/>
                          </a:lnTo>
                          <a:lnTo>
                            <a:pt x="92" y="208"/>
                          </a:lnTo>
                          <a:lnTo>
                            <a:pt x="7" y="208"/>
                          </a:lnTo>
                          <a:lnTo>
                            <a:pt x="14" y="21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48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443538" y="3603625"/>
                      <a:ext cx="217488" cy="355600"/>
                    </a:xfrm>
                    <a:custGeom>
                      <a:avLst/>
                      <a:gdLst>
                        <a:gd name="T0" fmla="*/ 0 w 137"/>
                        <a:gd name="T1" fmla="*/ 0 h 224"/>
                        <a:gd name="T2" fmla="*/ 2147483646 w 137"/>
                        <a:gd name="T3" fmla="*/ 2147483646 h 224"/>
                        <a:gd name="T4" fmla="*/ 2147483646 w 137"/>
                        <a:gd name="T5" fmla="*/ 2147483646 h 224"/>
                        <a:gd name="T6" fmla="*/ 2147483646 w 137"/>
                        <a:gd name="T7" fmla="*/ 0 h 224"/>
                        <a:gd name="T8" fmla="*/ 0 w 137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7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8" y="224"/>
                          </a:lnTo>
                          <a:lnTo>
                            <a:pt x="1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49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429250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3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8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0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61025" y="3603625"/>
                      <a:ext cx="220663" cy="355600"/>
                    </a:xfrm>
                    <a:custGeom>
                      <a:avLst/>
                      <a:gdLst>
                        <a:gd name="T0" fmla="*/ 0 w 139"/>
                        <a:gd name="T1" fmla="*/ 0 h 224"/>
                        <a:gd name="T2" fmla="*/ 2147483646 w 139"/>
                        <a:gd name="T3" fmla="*/ 2147483646 h 224"/>
                        <a:gd name="T4" fmla="*/ 2147483646 w 139"/>
                        <a:gd name="T5" fmla="*/ 2147483646 h 224"/>
                        <a:gd name="T6" fmla="*/ 2147483646 w 139"/>
                        <a:gd name="T7" fmla="*/ 0 h 224"/>
                        <a:gd name="T8" fmla="*/ 0 w 139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9" h="224">
                          <a:moveTo>
                            <a:pt x="0" y="0"/>
                          </a:moveTo>
                          <a:lnTo>
                            <a:pt x="41" y="224"/>
                          </a:lnTo>
                          <a:lnTo>
                            <a:pt x="98" y="224"/>
                          </a:lnTo>
                          <a:lnTo>
                            <a:pt x="139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1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5646738" y="3592513"/>
                      <a:ext cx="247650" cy="377825"/>
                    </a:xfrm>
                    <a:custGeom>
                      <a:avLst/>
                      <a:gdLst>
                        <a:gd name="T0" fmla="*/ 0 w 156"/>
                        <a:gd name="T1" fmla="*/ 0 h 238"/>
                        <a:gd name="T2" fmla="*/ 2147483646 w 156"/>
                        <a:gd name="T3" fmla="*/ 2147483646 h 238"/>
                        <a:gd name="T4" fmla="*/ 2147483646 w 156"/>
                        <a:gd name="T5" fmla="*/ 2147483646 h 238"/>
                        <a:gd name="T6" fmla="*/ 2147483646 w 156"/>
                        <a:gd name="T7" fmla="*/ 0 h 238"/>
                        <a:gd name="T8" fmla="*/ 0 w 156"/>
                        <a:gd name="T9" fmla="*/ 0 h 238"/>
                        <a:gd name="T10" fmla="*/ 2147483646 w 156"/>
                        <a:gd name="T11" fmla="*/ 2147483646 h 238"/>
                        <a:gd name="T12" fmla="*/ 2147483646 w 156"/>
                        <a:gd name="T13" fmla="*/ 2147483646 h 238"/>
                        <a:gd name="T14" fmla="*/ 2147483646 w 156"/>
                        <a:gd name="T15" fmla="*/ 2147483646 h 238"/>
                        <a:gd name="T16" fmla="*/ 2147483646 w 156"/>
                        <a:gd name="T17" fmla="*/ 2147483646 h 238"/>
                        <a:gd name="T18" fmla="*/ 2147483646 w 156"/>
                        <a:gd name="T19" fmla="*/ 2147483646 h 238"/>
                        <a:gd name="T20" fmla="*/ 2147483646 w 156"/>
                        <a:gd name="T21" fmla="*/ 2147483646 h 238"/>
                        <a:gd name="T22" fmla="*/ 2147483646 w 156"/>
                        <a:gd name="T23" fmla="*/ 2147483646 h 238"/>
                        <a:gd name="T24" fmla="*/ 2147483646 w 156"/>
                        <a:gd name="T25" fmla="*/ 2147483646 h 238"/>
                        <a:gd name="T26" fmla="*/ 2147483646 w 156"/>
                        <a:gd name="T27" fmla="*/ 2147483646 h 238"/>
                        <a:gd name="T28" fmla="*/ 0 w 156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6" h="238">
                          <a:moveTo>
                            <a:pt x="0" y="0"/>
                          </a:moveTo>
                          <a:lnTo>
                            <a:pt x="45" y="238"/>
                          </a:lnTo>
                          <a:lnTo>
                            <a:pt x="112" y="238"/>
                          </a:lnTo>
                          <a:lnTo>
                            <a:pt x="156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8" y="14"/>
                          </a:lnTo>
                          <a:lnTo>
                            <a:pt x="141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50" y="224"/>
                          </a:lnTo>
                          <a:lnTo>
                            <a:pt x="56" y="229"/>
                          </a:lnTo>
                          <a:lnTo>
                            <a:pt x="16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2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5881688" y="3603625"/>
                      <a:ext cx="217488" cy="355600"/>
                    </a:xfrm>
                    <a:custGeom>
                      <a:avLst/>
                      <a:gdLst>
                        <a:gd name="T0" fmla="*/ 0 w 137"/>
                        <a:gd name="T1" fmla="*/ 0 h 224"/>
                        <a:gd name="T2" fmla="*/ 2147483646 w 137"/>
                        <a:gd name="T3" fmla="*/ 2147483646 h 224"/>
                        <a:gd name="T4" fmla="*/ 2147483646 w 137"/>
                        <a:gd name="T5" fmla="*/ 2147483646 h 224"/>
                        <a:gd name="T6" fmla="*/ 2147483646 w 137"/>
                        <a:gd name="T7" fmla="*/ 0 h 224"/>
                        <a:gd name="T8" fmla="*/ 0 w 137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7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8" y="224"/>
                          </a:lnTo>
                          <a:lnTo>
                            <a:pt x="13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3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5867400" y="3592513"/>
                      <a:ext cx="246063" cy="377825"/>
                    </a:xfrm>
                    <a:custGeom>
                      <a:avLst/>
                      <a:gdLst>
                        <a:gd name="T0" fmla="*/ 0 w 155"/>
                        <a:gd name="T1" fmla="*/ 0 h 238"/>
                        <a:gd name="T2" fmla="*/ 2147483646 w 155"/>
                        <a:gd name="T3" fmla="*/ 2147483646 h 238"/>
                        <a:gd name="T4" fmla="*/ 2147483646 w 155"/>
                        <a:gd name="T5" fmla="*/ 2147483646 h 238"/>
                        <a:gd name="T6" fmla="*/ 2147483646 w 155"/>
                        <a:gd name="T7" fmla="*/ 0 h 238"/>
                        <a:gd name="T8" fmla="*/ 0 w 155"/>
                        <a:gd name="T9" fmla="*/ 0 h 238"/>
                        <a:gd name="T10" fmla="*/ 2147483646 w 155"/>
                        <a:gd name="T11" fmla="*/ 2147483646 h 238"/>
                        <a:gd name="T12" fmla="*/ 2147483646 w 155"/>
                        <a:gd name="T13" fmla="*/ 2147483646 h 238"/>
                        <a:gd name="T14" fmla="*/ 2147483646 w 155"/>
                        <a:gd name="T15" fmla="*/ 2147483646 h 238"/>
                        <a:gd name="T16" fmla="*/ 2147483646 w 155"/>
                        <a:gd name="T17" fmla="*/ 2147483646 h 238"/>
                        <a:gd name="T18" fmla="*/ 2147483646 w 155"/>
                        <a:gd name="T19" fmla="*/ 2147483646 h 238"/>
                        <a:gd name="T20" fmla="*/ 2147483646 w 155"/>
                        <a:gd name="T21" fmla="*/ 2147483646 h 238"/>
                        <a:gd name="T22" fmla="*/ 2147483646 w 155"/>
                        <a:gd name="T23" fmla="*/ 2147483646 h 238"/>
                        <a:gd name="T24" fmla="*/ 2147483646 w 155"/>
                        <a:gd name="T25" fmla="*/ 2147483646 h 238"/>
                        <a:gd name="T26" fmla="*/ 2147483646 w 155"/>
                        <a:gd name="T27" fmla="*/ 2147483646 h 238"/>
                        <a:gd name="T28" fmla="*/ 0 w 155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5" h="238">
                          <a:moveTo>
                            <a:pt x="0" y="0"/>
                          </a:moveTo>
                          <a:lnTo>
                            <a:pt x="43" y="238"/>
                          </a:lnTo>
                          <a:lnTo>
                            <a:pt x="112" y="238"/>
                          </a:lnTo>
                          <a:lnTo>
                            <a:pt x="155" y="0"/>
                          </a:lnTo>
                          <a:lnTo>
                            <a:pt x="0" y="0"/>
                          </a:lnTo>
                          <a:lnTo>
                            <a:pt x="9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8" y="224"/>
                          </a:lnTo>
                          <a:lnTo>
                            <a:pt x="55" y="229"/>
                          </a:lnTo>
                          <a:lnTo>
                            <a:pt x="16" y="5"/>
                          </a:lnTo>
                          <a:lnTo>
                            <a:pt x="9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4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5224463" y="3603625"/>
                      <a:ext cx="219075" cy="355600"/>
                    </a:xfrm>
                    <a:custGeom>
                      <a:avLst/>
                      <a:gdLst>
                        <a:gd name="T0" fmla="*/ 0 w 138"/>
                        <a:gd name="T1" fmla="*/ 0 h 224"/>
                        <a:gd name="T2" fmla="*/ 2147483646 w 138"/>
                        <a:gd name="T3" fmla="*/ 2147483646 h 224"/>
                        <a:gd name="T4" fmla="*/ 2147483646 w 138"/>
                        <a:gd name="T5" fmla="*/ 2147483646 h 224"/>
                        <a:gd name="T6" fmla="*/ 2147483646 w 138"/>
                        <a:gd name="T7" fmla="*/ 0 h 224"/>
                        <a:gd name="T8" fmla="*/ 0 w 138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8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9" y="224"/>
                          </a:lnTo>
                          <a:lnTo>
                            <a:pt x="13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5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5211763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2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8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7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6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6099175" y="3603625"/>
                      <a:ext cx="219075" cy="355600"/>
                    </a:xfrm>
                    <a:custGeom>
                      <a:avLst/>
                      <a:gdLst>
                        <a:gd name="T0" fmla="*/ 0 w 138"/>
                        <a:gd name="T1" fmla="*/ 0 h 224"/>
                        <a:gd name="T2" fmla="*/ 2147483646 w 138"/>
                        <a:gd name="T3" fmla="*/ 2147483646 h 224"/>
                        <a:gd name="T4" fmla="*/ 2147483646 w 138"/>
                        <a:gd name="T5" fmla="*/ 2147483646 h 224"/>
                        <a:gd name="T6" fmla="*/ 2147483646 w 138"/>
                        <a:gd name="T7" fmla="*/ 0 h 224"/>
                        <a:gd name="T8" fmla="*/ 0 w 138"/>
                        <a:gd name="T9" fmla="*/ 0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138" h="224">
                          <a:moveTo>
                            <a:pt x="0" y="0"/>
                          </a:moveTo>
                          <a:lnTo>
                            <a:pt x="39" y="224"/>
                          </a:lnTo>
                          <a:lnTo>
                            <a:pt x="99" y="224"/>
                          </a:lnTo>
                          <a:lnTo>
                            <a:pt x="13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7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6086475" y="3592513"/>
                      <a:ext cx="244475" cy="377825"/>
                    </a:xfrm>
                    <a:custGeom>
                      <a:avLst/>
                      <a:gdLst>
                        <a:gd name="T0" fmla="*/ 0 w 154"/>
                        <a:gd name="T1" fmla="*/ 0 h 238"/>
                        <a:gd name="T2" fmla="*/ 2147483646 w 154"/>
                        <a:gd name="T3" fmla="*/ 2147483646 h 238"/>
                        <a:gd name="T4" fmla="*/ 2147483646 w 154"/>
                        <a:gd name="T5" fmla="*/ 2147483646 h 238"/>
                        <a:gd name="T6" fmla="*/ 2147483646 w 154"/>
                        <a:gd name="T7" fmla="*/ 0 h 238"/>
                        <a:gd name="T8" fmla="*/ 0 w 154"/>
                        <a:gd name="T9" fmla="*/ 0 h 238"/>
                        <a:gd name="T10" fmla="*/ 2147483646 w 154"/>
                        <a:gd name="T11" fmla="*/ 2147483646 h 238"/>
                        <a:gd name="T12" fmla="*/ 2147483646 w 154"/>
                        <a:gd name="T13" fmla="*/ 2147483646 h 238"/>
                        <a:gd name="T14" fmla="*/ 2147483646 w 154"/>
                        <a:gd name="T15" fmla="*/ 2147483646 h 238"/>
                        <a:gd name="T16" fmla="*/ 2147483646 w 154"/>
                        <a:gd name="T17" fmla="*/ 2147483646 h 238"/>
                        <a:gd name="T18" fmla="*/ 2147483646 w 154"/>
                        <a:gd name="T19" fmla="*/ 2147483646 h 238"/>
                        <a:gd name="T20" fmla="*/ 2147483646 w 154"/>
                        <a:gd name="T21" fmla="*/ 2147483646 h 238"/>
                        <a:gd name="T22" fmla="*/ 2147483646 w 154"/>
                        <a:gd name="T23" fmla="*/ 2147483646 h 238"/>
                        <a:gd name="T24" fmla="*/ 2147483646 w 154"/>
                        <a:gd name="T25" fmla="*/ 2147483646 h 238"/>
                        <a:gd name="T26" fmla="*/ 2147483646 w 154"/>
                        <a:gd name="T27" fmla="*/ 2147483646 h 238"/>
                        <a:gd name="T28" fmla="*/ 0 w 154"/>
                        <a:gd name="T29" fmla="*/ 0 h 238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54" h="238">
                          <a:moveTo>
                            <a:pt x="0" y="0"/>
                          </a:moveTo>
                          <a:lnTo>
                            <a:pt x="42" y="238"/>
                          </a:lnTo>
                          <a:lnTo>
                            <a:pt x="112" y="238"/>
                          </a:lnTo>
                          <a:lnTo>
                            <a:pt x="154" y="0"/>
                          </a:lnTo>
                          <a:lnTo>
                            <a:pt x="0" y="0"/>
                          </a:lnTo>
                          <a:lnTo>
                            <a:pt x="8" y="14"/>
                          </a:lnTo>
                          <a:lnTo>
                            <a:pt x="146" y="14"/>
                          </a:lnTo>
                          <a:lnTo>
                            <a:pt x="139" y="5"/>
                          </a:lnTo>
                          <a:lnTo>
                            <a:pt x="100" y="229"/>
                          </a:lnTo>
                          <a:lnTo>
                            <a:pt x="107" y="224"/>
                          </a:lnTo>
                          <a:lnTo>
                            <a:pt x="47" y="224"/>
                          </a:lnTo>
                          <a:lnTo>
                            <a:pt x="54" y="229"/>
                          </a:lnTo>
                          <a:lnTo>
                            <a:pt x="15" y="5"/>
                          </a:lnTo>
                          <a:lnTo>
                            <a:pt x="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8" name="Freeform 10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40350" y="3213100"/>
                      <a:ext cx="112713" cy="104775"/>
                    </a:xfrm>
                    <a:custGeom>
                      <a:avLst/>
                      <a:gdLst>
                        <a:gd name="T0" fmla="*/ 0 w 71"/>
                        <a:gd name="T1" fmla="*/ 2147483646 h 66"/>
                        <a:gd name="T2" fmla="*/ 2147483646 w 71"/>
                        <a:gd name="T3" fmla="*/ 2147483646 h 66"/>
                        <a:gd name="T4" fmla="*/ 2147483646 w 71"/>
                        <a:gd name="T5" fmla="*/ 2147483646 h 66"/>
                        <a:gd name="T6" fmla="*/ 2147483646 w 71"/>
                        <a:gd name="T7" fmla="*/ 2147483646 h 66"/>
                        <a:gd name="T8" fmla="*/ 2147483646 w 71"/>
                        <a:gd name="T9" fmla="*/ 2147483646 h 66"/>
                        <a:gd name="T10" fmla="*/ 2147483646 w 71"/>
                        <a:gd name="T11" fmla="*/ 2147483646 h 66"/>
                        <a:gd name="T12" fmla="*/ 2147483646 w 71"/>
                        <a:gd name="T13" fmla="*/ 2147483646 h 66"/>
                        <a:gd name="T14" fmla="*/ 2147483646 w 71"/>
                        <a:gd name="T15" fmla="*/ 2147483646 h 66"/>
                        <a:gd name="T16" fmla="*/ 2147483646 w 71"/>
                        <a:gd name="T17" fmla="*/ 2147483646 h 66"/>
                        <a:gd name="T18" fmla="*/ 2147483646 w 71"/>
                        <a:gd name="T19" fmla="*/ 2147483646 h 66"/>
                        <a:gd name="T20" fmla="*/ 2147483646 w 71"/>
                        <a:gd name="T21" fmla="*/ 2147483646 h 66"/>
                        <a:gd name="T22" fmla="*/ 2147483646 w 71"/>
                        <a:gd name="T23" fmla="*/ 2147483646 h 66"/>
                        <a:gd name="T24" fmla="*/ 2147483646 w 71"/>
                        <a:gd name="T25" fmla="*/ 2147483646 h 66"/>
                        <a:gd name="T26" fmla="*/ 2147483646 w 71"/>
                        <a:gd name="T27" fmla="*/ 2147483646 h 66"/>
                        <a:gd name="T28" fmla="*/ 2147483646 w 71"/>
                        <a:gd name="T29" fmla="*/ 2147483646 h 66"/>
                        <a:gd name="T30" fmla="*/ 2147483646 w 71"/>
                        <a:gd name="T31" fmla="*/ 2147483646 h 66"/>
                        <a:gd name="T32" fmla="*/ 2147483646 w 71"/>
                        <a:gd name="T33" fmla="*/ 0 h 66"/>
                        <a:gd name="T34" fmla="*/ 2147483646 w 71"/>
                        <a:gd name="T35" fmla="*/ 0 h 66"/>
                        <a:gd name="T36" fmla="*/ 0 w 71"/>
                        <a:gd name="T37" fmla="*/ 0 h 66"/>
                        <a:gd name="T38" fmla="*/ 0 w 71"/>
                        <a:gd name="T39" fmla="*/ 2147483646 h 66"/>
                        <a:gd name="T40" fmla="*/ 2147483646 w 71"/>
                        <a:gd name="T41" fmla="*/ 2147483646 h 66"/>
                        <a:gd name="T42" fmla="*/ 2147483646 w 71"/>
                        <a:gd name="T43" fmla="*/ 2147483646 h 66"/>
                        <a:gd name="T44" fmla="*/ 2147483646 w 71"/>
                        <a:gd name="T45" fmla="*/ 2147483646 h 66"/>
                        <a:gd name="T46" fmla="*/ 2147483646 w 71"/>
                        <a:gd name="T47" fmla="*/ 2147483646 h 66"/>
                        <a:gd name="T48" fmla="*/ 2147483646 w 71"/>
                        <a:gd name="T49" fmla="*/ 2147483646 h 66"/>
                        <a:gd name="T50" fmla="*/ 2147483646 w 71"/>
                        <a:gd name="T51" fmla="*/ 2147483646 h 66"/>
                        <a:gd name="T52" fmla="*/ 2147483646 w 71"/>
                        <a:gd name="T53" fmla="*/ 2147483646 h 66"/>
                        <a:gd name="T54" fmla="*/ 2147483646 w 71"/>
                        <a:gd name="T55" fmla="*/ 2147483646 h 66"/>
                        <a:gd name="T56" fmla="*/ 2147483646 w 71"/>
                        <a:gd name="T57" fmla="*/ 2147483646 h 66"/>
                        <a:gd name="T58" fmla="*/ 2147483646 w 71"/>
                        <a:gd name="T59" fmla="*/ 2147483646 h 66"/>
                        <a:gd name="T60" fmla="*/ 2147483646 w 71"/>
                        <a:gd name="T61" fmla="*/ 2147483646 h 66"/>
                        <a:gd name="T62" fmla="*/ 2147483646 w 71"/>
                        <a:gd name="T63" fmla="*/ 2147483646 h 66"/>
                        <a:gd name="T64" fmla="*/ 2147483646 w 71"/>
                        <a:gd name="T65" fmla="*/ 2147483646 h 66"/>
                        <a:gd name="T66" fmla="*/ 2147483646 w 71"/>
                        <a:gd name="T67" fmla="*/ 2147483646 h 66"/>
                        <a:gd name="T68" fmla="*/ 2147483646 w 71"/>
                        <a:gd name="T69" fmla="*/ 2147483646 h 66"/>
                        <a:gd name="T70" fmla="*/ 2147483646 w 71"/>
                        <a:gd name="T71" fmla="*/ 2147483646 h 66"/>
                        <a:gd name="T72" fmla="*/ 2147483646 w 71"/>
                        <a:gd name="T73" fmla="*/ 2147483646 h 66"/>
                        <a:gd name="T74" fmla="*/ 2147483646 w 71"/>
                        <a:gd name="T75" fmla="*/ 2147483646 h 66"/>
                        <a:gd name="T76" fmla="*/ 2147483646 w 71"/>
                        <a:gd name="T77" fmla="*/ 2147483646 h 66"/>
                        <a:gd name="T78" fmla="*/ 2147483646 w 71"/>
                        <a:gd name="T79" fmla="*/ 2147483646 h 66"/>
                        <a:gd name="T80" fmla="*/ 2147483646 w 71"/>
                        <a:gd name="T81" fmla="*/ 2147483646 h 66"/>
                        <a:gd name="T82" fmla="*/ 2147483646 w 71"/>
                        <a:gd name="T83" fmla="*/ 2147483646 h 66"/>
                        <a:gd name="T84" fmla="*/ 2147483646 w 71"/>
                        <a:gd name="T85" fmla="*/ 2147483646 h 66"/>
                        <a:gd name="T86" fmla="*/ 2147483646 w 71"/>
                        <a:gd name="T87" fmla="*/ 2147483646 h 6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</a:gdLst>
                      <a:ahLst/>
                      <a:cxnLst>
                        <a:cxn ang="T88">
                          <a:pos x="T0" y="T1"/>
                        </a:cxn>
                        <a:cxn ang="T89">
                          <a:pos x="T2" y="T3"/>
                        </a:cxn>
                        <a:cxn ang="T90">
                          <a:pos x="T4" y="T5"/>
                        </a:cxn>
                        <a:cxn ang="T91">
                          <a:pos x="T6" y="T7"/>
                        </a:cxn>
                        <a:cxn ang="T92">
                          <a:pos x="T8" y="T9"/>
                        </a:cxn>
                        <a:cxn ang="T93">
                          <a:pos x="T10" y="T11"/>
                        </a:cxn>
                        <a:cxn ang="T94">
                          <a:pos x="T12" y="T13"/>
                        </a:cxn>
                        <a:cxn ang="T95">
                          <a:pos x="T14" y="T15"/>
                        </a:cxn>
                        <a:cxn ang="T96">
                          <a:pos x="T16" y="T17"/>
                        </a:cxn>
                        <a:cxn ang="T97">
                          <a:pos x="T18" y="T19"/>
                        </a:cxn>
                        <a:cxn ang="T98">
                          <a:pos x="T20" y="T21"/>
                        </a:cxn>
                        <a:cxn ang="T99">
                          <a:pos x="T22" y="T23"/>
                        </a:cxn>
                        <a:cxn ang="T100">
                          <a:pos x="T24" y="T25"/>
                        </a:cxn>
                        <a:cxn ang="T101">
                          <a:pos x="T26" y="T27"/>
                        </a:cxn>
                        <a:cxn ang="T102">
                          <a:pos x="T28" y="T29"/>
                        </a:cxn>
                        <a:cxn ang="T103">
                          <a:pos x="T30" y="T31"/>
                        </a:cxn>
                        <a:cxn ang="T104">
                          <a:pos x="T32" y="T33"/>
                        </a:cxn>
                        <a:cxn ang="T105">
                          <a:pos x="T34" y="T35"/>
                        </a:cxn>
                        <a:cxn ang="T106">
                          <a:pos x="T36" y="T37"/>
                        </a:cxn>
                        <a:cxn ang="T107">
                          <a:pos x="T38" y="T39"/>
                        </a:cxn>
                        <a:cxn ang="T108">
                          <a:pos x="T40" y="T41"/>
                        </a:cxn>
                        <a:cxn ang="T109">
                          <a:pos x="T42" y="T43"/>
                        </a:cxn>
                        <a:cxn ang="T110">
                          <a:pos x="T44" y="T45"/>
                        </a:cxn>
                        <a:cxn ang="T111">
                          <a:pos x="T46" y="T47"/>
                        </a:cxn>
                        <a:cxn ang="T112">
                          <a:pos x="T48" y="T49"/>
                        </a:cxn>
                        <a:cxn ang="T113">
                          <a:pos x="T50" y="T51"/>
                        </a:cxn>
                        <a:cxn ang="T114">
                          <a:pos x="T52" y="T53"/>
                        </a:cxn>
                        <a:cxn ang="T115">
                          <a:pos x="T54" y="T55"/>
                        </a:cxn>
                        <a:cxn ang="T116">
                          <a:pos x="T56" y="T57"/>
                        </a:cxn>
                        <a:cxn ang="T117">
                          <a:pos x="T58" y="T59"/>
                        </a:cxn>
                        <a:cxn ang="T118">
                          <a:pos x="T60" y="T61"/>
                        </a:cxn>
                        <a:cxn ang="T119">
                          <a:pos x="T62" y="T63"/>
                        </a:cxn>
                        <a:cxn ang="T120">
                          <a:pos x="T64" y="T65"/>
                        </a:cxn>
                        <a:cxn ang="T121">
                          <a:pos x="T66" y="T67"/>
                        </a:cxn>
                        <a:cxn ang="T122">
                          <a:pos x="T68" y="T69"/>
                        </a:cxn>
                        <a:cxn ang="T123">
                          <a:pos x="T70" y="T71"/>
                        </a:cxn>
                        <a:cxn ang="T124">
                          <a:pos x="T72" y="T73"/>
                        </a:cxn>
                        <a:cxn ang="T125">
                          <a:pos x="T74" y="T75"/>
                        </a:cxn>
                        <a:cxn ang="T126">
                          <a:pos x="T76" y="T77"/>
                        </a:cxn>
                        <a:cxn ang="T127">
                          <a:pos x="T78" y="T79"/>
                        </a:cxn>
                        <a:cxn ang="T128">
                          <a:pos x="T80" y="T81"/>
                        </a:cxn>
                        <a:cxn ang="T129">
                          <a:pos x="T82" y="T83"/>
                        </a:cxn>
                        <a:cxn ang="T130">
                          <a:pos x="T84" y="T85"/>
                        </a:cxn>
                        <a:cxn ang="T131">
                          <a:pos x="T86" y="T87"/>
                        </a:cxn>
                      </a:cxnLst>
                      <a:rect l="0" t="0" r="r" b="b"/>
                      <a:pathLst>
                        <a:path w="71" h="66">
                          <a:moveTo>
                            <a:pt x="0" y="66"/>
                          </a:moveTo>
                          <a:lnTo>
                            <a:pt x="29" y="66"/>
                          </a:lnTo>
                          <a:lnTo>
                            <a:pt x="44" y="66"/>
                          </a:lnTo>
                          <a:lnTo>
                            <a:pt x="51" y="66"/>
                          </a:lnTo>
                          <a:lnTo>
                            <a:pt x="56" y="64"/>
                          </a:lnTo>
                          <a:lnTo>
                            <a:pt x="66" y="57"/>
                          </a:lnTo>
                          <a:lnTo>
                            <a:pt x="71" y="47"/>
                          </a:lnTo>
                          <a:lnTo>
                            <a:pt x="70" y="40"/>
                          </a:lnTo>
                          <a:lnTo>
                            <a:pt x="66" y="37"/>
                          </a:lnTo>
                          <a:lnTo>
                            <a:pt x="60" y="32"/>
                          </a:lnTo>
                          <a:lnTo>
                            <a:pt x="53" y="30"/>
                          </a:lnTo>
                          <a:lnTo>
                            <a:pt x="63" y="25"/>
                          </a:lnTo>
                          <a:lnTo>
                            <a:pt x="66" y="17"/>
                          </a:lnTo>
                          <a:lnTo>
                            <a:pt x="63" y="8"/>
                          </a:lnTo>
                          <a:lnTo>
                            <a:pt x="55" y="1"/>
                          </a:lnTo>
                          <a:lnTo>
                            <a:pt x="51" y="1"/>
                          </a:lnTo>
                          <a:lnTo>
                            <a:pt x="46" y="0"/>
                          </a:lnTo>
                          <a:lnTo>
                            <a:pt x="34" y="0"/>
                          </a:lnTo>
                          <a:lnTo>
                            <a:pt x="0" y="0"/>
                          </a:lnTo>
                          <a:lnTo>
                            <a:pt x="0" y="66"/>
                          </a:lnTo>
                          <a:close/>
                          <a:moveTo>
                            <a:pt x="32" y="6"/>
                          </a:moveTo>
                          <a:lnTo>
                            <a:pt x="43" y="6"/>
                          </a:lnTo>
                          <a:lnTo>
                            <a:pt x="49" y="8"/>
                          </a:lnTo>
                          <a:lnTo>
                            <a:pt x="53" y="12"/>
                          </a:lnTo>
                          <a:lnTo>
                            <a:pt x="55" y="17"/>
                          </a:lnTo>
                          <a:lnTo>
                            <a:pt x="53" y="22"/>
                          </a:lnTo>
                          <a:lnTo>
                            <a:pt x="49" y="25"/>
                          </a:lnTo>
                          <a:lnTo>
                            <a:pt x="43" y="27"/>
                          </a:lnTo>
                          <a:lnTo>
                            <a:pt x="31" y="29"/>
                          </a:lnTo>
                          <a:lnTo>
                            <a:pt x="12" y="29"/>
                          </a:lnTo>
                          <a:lnTo>
                            <a:pt x="12" y="6"/>
                          </a:lnTo>
                          <a:lnTo>
                            <a:pt x="32" y="6"/>
                          </a:lnTo>
                          <a:close/>
                          <a:moveTo>
                            <a:pt x="12" y="59"/>
                          </a:moveTo>
                          <a:lnTo>
                            <a:pt x="12" y="35"/>
                          </a:lnTo>
                          <a:lnTo>
                            <a:pt x="38" y="35"/>
                          </a:lnTo>
                          <a:lnTo>
                            <a:pt x="46" y="35"/>
                          </a:lnTo>
                          <a:lnTo>
                            <a:pt x="55" y="39"/>
                          </a:lnTo>
                          <a:lnTo>
                            <a:pt x="58" y="42"/>
                          </a:lnTo>
                          <a:lnTo>
                            <a:pt x="60" y="47"/>
                          </a:lnTo>
                          <a:lnTo>
                            <a:pt x="58" y="52"/>
                          </a:lnTo>
                          <a:lnTo>
                            <a:pt x="55" y="56"/>
                          </a:lnTo>
                          <a:lnTo>
                            <a:pt x="48" y="57"/>
                          </a:lnTo>
                          <a:lnTo>
                            <a:pt x="36" y="59"/>
                          </a:lnTo>
                          <a:lnTo>
                            <a:pt x="12" y="5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59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5335588" y="3206750"/>
                      <a:ext cx="120650" cy="115888"/>
                    </a:xfrm>
                    <a:custGeom>
                      <a:avLst/>
                      <a:gdLst>
                        <a:gd name="T0" fmla="*/ 2147483646 w 76"/>
                        <a:gd name="T1" fmla="*/ 2147483646 h 73"/>
                        <a:gd name="T2" fmla="*/ 2147483646 w 76"/>
                        <a:gd name="T3" fmla="*/ 2147483646 h 73"/>
                        <a:gd name="T4" fmla="*/ 2147483646 w 76"/>
                        <a:gd name="T5" fmla="*/ 2147483646 h 73"/>
                        <a:gd name="T6" fmla="*/ 2147483646 w 76"/>
                        <a:gd name="T7" fmla="*/ 2147483646 h 73"/>
                        <a:gd name="T8" fmla="*/ 2147483646 w 76"/>
                        <a:gd name="T9" fmla="*/ 2147483646 h 73"/>
                        <a:gd name="T10" fmla="*/ 2147483646 w 76"/>
                        <a:gd name="T11" fmla="*/ 2147483646 h 73"/>
                        <a:gd name="T12" fmla="*/ 2147483646 w 76"/>
                        <a:gd name="T13" fmla="*/ 2147483646 h 73"/>
                        <a:gd name="T14" fmla="*/ 2147483646 w 76"/>
                        <a:gd name="T15" fmla="*/ 2147483646 h 73"/>
                        <a:gd name="T16" fmla="*/ 2147483646 w 76"/>
                        <a:gd name="T17" fmla="*/ 2147483646 h 73"/>
                        <a:gd name="T18" fmla="*/ 2147483646 w 76"/>
                        <a:gd name="T19" fmla="*/ 2147483646 h 73"/>
                        <a:gd name="T20" fmla="*/ 2147483646 w 76"/>
                        <a:gd name="T21" fmla="*/ 2147483646 h 73"/>
                        <a:gd name="T22" fmla="*/ 2147483646 w 76"/>
                        <a:gd name="T23" fmla="*/ 2147483646 h 73"/>
                        <a:gd name="T24" fmla="*/ 2147483646 w 76"/>
                        <a:gd name="T25" fmla="*/ 2147483646 h 73"/>
                        <a:gd name="T26" fmla="*/ 2147483646 w 76"/>
                        <a:gd name="T27" fmla="*/ 2147483646 h 73"/>
                        <a:gd name="T28" fmla="*/ 2147483646 w 76"/>
                        <a:gd name="T29" fmla="*/ 2147483646 h 73"/>
                        <a:gd name="T30" fmla="*/ 2147483646 w 76"/>
                        <a:gd name="T31" fmla="*/ 2147483646 h 73"/>
                        <a:gd name="T32" fmla="*/ 2147483646 w 76"/>
                        <a:gd name="T33" fmla="*/ 2147483646 h 73"/>
                        <a:gd name="T34" fmla="*/ 2147483646 w 76"/>
                        <a:gd name="T35" fmla="*/ 2147483646 h 73"/>
                        <a:gd name="T36" fmla="*/ 2147483646 w 76"/>
                        <a:gd name="T37" fmla="*/ 2147483646 h 73"/>
                        <a:gd name="T38" fmla="*/ 2147483646 w 76"/>
                        <a:gd name="T39" fmla="*/ 2147483646 h 73"/>
                        <a:gd name="T40" fmla="*/ 2147483646 w 76"/>
                        <a:gd name="T41" fmla="*/ 2147483646 h 73"/>
                        <a:gd name="T42" fmla="*/ 2147483646 w 76"/>
                        <a:gd name="T43" fmla="*/ 0 h 73"/>
                        <a:gd name="T44" fmla="*/ 0 w 76"/>
                        <a:gd name="T45" fmla="*/ 2147483646 h 73"/>
                        <a:gd name="T46" fmla="*/ 2147483646 w 76"/>
                        <a:gd name="T47" fmla="*/ 2147483646 h 73"/>
                        <a:gd name="T48" fmla="*/ 2147483646 w 76"/>
                        <a:gd name="T49" fmla="*/ 2147483646 h 73"/>
                        <a:gd name="T50" fmla="*/ 2147483646 w 76"/>
                        <a:gd name="T51" fmla="*/ 2147483646 h 73"/>
                        <a:gd name="T52" fmla="*/ 2147483646 w 76"/>
                        <a:gd name="T53" fmla="*/ 2147483646 h 73"/>
                        <a:gd name="T54" fmla="*/ 2147483646 w 76"/>
                        <a:gd name="T55" fmla="*/ 2147483646 h 73"/>
                        <a:gd name="T56" fmla="*/ 2147483646 w 76"/>
                        <a:gd name="T57" fmla="*/ 2147483646 h 73"/>
                        <a:gd name="T58" fmla="*/ 2147483646 w 76"/>
                        <a:gd name="T59" fmla="*/ 2147483646 h 73"/>
                        <a:gd name="T60" fmla="*/ 2147483646 w 76"/>
                        <a:gd name="T61" fmla="*/ 2147483646 h 73"/>
                        <a:gd name="T62" fmla="*/ 2147483646 w 76"/>
                        <a:gd name="T63" fmla="*/ 2147483646 h 73"/>
                        <a:gd name="T64" fmla="*/ 2147483646 w 76"/>
                        <a:gd name="T65" fmla="*/ 2147483646 h 73"/>
                        <a:gd name="T66" fmla="*/ 2147483646 w 76"/>
                        <a:gd name="T67" fmla="*/ 2147483646 h 73"/>
                        <a:gd name="T68" fmla="*/ 2147483646 w 76"/>
                        <a:gd name="T69" fmla="*/ 2147483646 h 73"/>
                        <a:gd name="T70" fmla="*/ 2147483646 w 76"/>
                        <a:gd name="T71" fmla="*/ 2147483646 h 73"/>
                        <a:gd name="T72" fmla="*/ 2147483646 w 76"/>
                        <a:gd name="T73" fmla="*/ 2147483646 h 73"/>
                        <a:gd name="T74" fmla="*/ 2147483646 w 76"/>
                        <a:gd name="T75" fmla="*/ 2147483646 h 73"/>
                        <a:gd name="T76" fmla="*/ 2147483646 w 76"/>
                        <a:gd name="T77" fmla="*/ 2147483646 h 73"/>
                        <a:gd name="T78" fmla="*/ 2147483646 w 76"/>
                        <a:gd name="T79" fmla="*/ 2147483646 h 73"/>
                        <a:gd name="T80" fmla="*/ 2147483646 w 76"/>
                        <a:gd name="T81" fmla="*/ 2147483646 h 73"/>
                        <a:gd name="T82" fmla="*/ 2147483646 w 76"/>
                        <a:gd name="T83" fmla="*/ 2147483646 h 73"/>
                        <a:gd name="T84" fmla="*/ 2147483646 w 76"/>
                        <a:gd name="T85" fmla="*/ 2147483646 h 73"/>
                        <a:gd name="T86" fmla="*/ 2147483646 w 76"/>
                        <a:gd name="T87" fmla="*/ 2147483646 h 73"/>
                        <a:gd name="T88" fmla="*/ 2147483646 w 76"/>
                        <a:gd name="T89" fmla="*/ 2147483646 h 73"/>
                        <a:gd name="T90" fmla="*/ 2147483646 w 76"/>
                        <a:gd name="T91" fmla="*/ 2147483646 h 73"/>
                        <a:gd name="T92" fmla="*/ 2147483646 w 76"/>
                        <a:gd name="T93" fmla="*/ 2147483646 h 73"/>
                        <a:gd name="T94" fmla="*/ 2147483646 w 76"/>
                        <a:gd name="T95" fmla="*/ 2147483646 h 73"/>
                        <a:gd name="T96" fmla="*/ 2147483646 w 76"/>
                        <a:gd name="T97" fmla="*/ 2147483646 h 73"/>
                        <a:gd name="T98" fmla="*/ 2147483646 w 76"/>
                        <a:gd name="T99" fmla="*/ 2147483646 h 73"/>
                        <a:gd name="T100" fmla="*/ 2147483646 w 76"/>
                        <a:gd name="T101" fmla="*/ 2147483646 h 73"/>
                        <a:gd name="T102" fmla="*/ 2147483646 w 76"/>
                        <a:gd name="T103" fmla="*/ 2147483646 h 73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0" t="0" r="r" b="b"/>
                      <a:pathLst>
                        <a:path w="76" h="73">
                          <a:moveTo>
                            <a:pt x="3" y="73"/>
                          </a:moveTo>
                          <a:lnTo>
                            <a:pt x="47" y="73"/>
                          </a:lnTo>
                          <a:lnTo>
                            <a:pt x="51" y="70"/>
                          </a:lnTo>
                          <a:lnTo>
                            <a:pt x="49" y="70"/>
                          </a:lnTo>
                          <a:lnTo>
                            <a:pt x="59" y="72"/>
                          </a:lnTo>
                          <a:lnTo>
                            <a:pt x="61" y="72"/>
                          </a:lnTo>
                          <a:lnTo>
                            <a:pt x="63" y="68"/>
                          </a:lnTo>
                          <a:lnTo>
                            <a:pt x="61" y="68"/>
                          </a:lnTo>
                          <a:lnTo>
                            <a:pt x="64" y="68"/>
                          </a:lnTo>
                          <a:lnTo>
                            <a:pt x="64" y="66"/>
                          </a:lnTo>
                          <a:lnTo>
                            <a:pt x="66" y="68"/>
                          </a:lnTo>
                          <a:lnTo>
                            <a:pt x="69" y="65"/>
                          </a:lnTo>
                          <a:lnTo>
                            <a:pt x="69" y="63"/>
                          </a:lnTo>
                          <a:lnTo>
                            <a:pt x="69" y="65"/>
                          </a:lnTo>
                          <a:lnTo>
                            <a:pt x="73" y="63"/>
                          </a:lnTo>
                          <a:lnTo>
                            <a:pt x="71" y="63"/>
                          </a:lnTo>
                          <a:lnTo>
                            <a:pt x="74" y="60"/>
                          </a:lnTo>
                          <a:lnTo>
                            <a:pt x="73" y="58"/>
                          </a:lnTo>
                          <a:lnTo>
                            <a:pt x="74" y="58"/>
                          </a:lnTo>
                          <a:lnTo>
                            <a:pt x="74" y="53"/>
                          </a:lnTo>
                          <a:lnTo>
                            <a:pt x="74" y="55"/>
                          </a:lnTo>
                          <a:lnTo>
                            <a:pt x="76" y="49"/>
                          </a:lnTo>
                          <a:lnTo>
                            <a:pt x="76" y="48"/>
                          </a:lnTo>
                          <a:lnTo>
                            <a:pt x="74" y="41"/>
                          </a:lnTo>
                          <a:lnTo>
                            <a:pt x="73" y="41"/>
                          </a:lnTo>
                          <a:lnTo>
                            <a:pt x="73" y="39"/>
                          </a:lnTo>
                          <a:lnTo>
                            <a:pt x="69" y="38"/>
                          </a:lnTo>
                          <a:lnTo>
                            <a:pt x="71" y="38"/>
                          </a:lnTo>
                          <a:lnTo>
                            <a:pt x="71" y="39"/>
                          </a:lnTo>
                          <a:lnTo>
                            <a:pt x="69" y="36"/>
                          </a:lnTo>
                          <a:lnTo>
                            <a:pt x="68" y="38"/>
                          </a:lnTo>
                          <a:lnTo>
                            <a:pt x="68" y="36"/>
                          </a:lnTo>
                          <a:lnTo>
                            <a:pt x="66" y="36"/>
                          </a:lnTo>
                          <a:lnTo>
                            <a:pt x="66" y="34"/>
                          </a:lnTo>
                          <a:lnTo>
                            <a:pt x="63" y="31"/>
                          </a:lnTo>
                          <a:lnTo>
                            <a:pt x="56" y="31"/>
                          </a:lnTo>
                          <a:lnTo>
                            <a:pt x="56" y="38"/>
                          </a:lnTo>
                          <a:lnTo>
                            <a:pt x="59" y="34"/>
                          </a:lnTo>
                          <a:lnTo>
                            <a:pt x="58" y="34"/>
                          </a:lnTo>
                          <a:lnTo>
                            <a:pt x="63" y="34"/>
                          </a:lnTo>
                          <a:lnTo>
                            <a:pt x="63" y="33"/>
                          </a:lnTo>
                          <a:lnTo>
                            <a:pt x="64" y="34"/>
                          </a:lnTo>
                          <a:lnTo>
                            <a:pt x="66" y="33"/>
                          </a:lnTo>
                          <a:lnTo>
                            <a:pt x="69" y="29"/>
                          </a:lnTo>
                          <a:lnTo>
                            <a:pt x="68" y="27"/>
                          </a:lnTo>
                          <a:lnTo>
                            <a:pt x="69" y="27"/>
                          </a:lnTo>
                          <a:lnTo>
                            <a:pt x="69" y="22"/>
                          </a:lnTo>
                          <a:lnTo>
                            <a:pt x="69" y="24"/>
                          </a:lnTo>
                          <a:lnTo>
                            <a:pt x="71" y="19"/>
                          </a:lnTo>
                          <a:lnTo>
                            <a:pt x="71" y="17"/>
                          </a:lnTo>
                          <a:lnTo>
                            <a:pt x="69" y="12"/>
                          </a:lnTo>
                          <a:lnTo>
                            <a:pt x="68" y="12"/>
                          </a:lnTo>
                          <a:lnTo>
                            <a:pt x="69" y="12"/>
                          </a:lnTo>
                          <a:lnTo>
                            <a:pt x="68" y="10"/>
                          </a:lnTo>
                          <a:lnTo>
                            <a:pt x="69" y="10"/>
                          </a:lnTo>
                          <a:lnTo>
                            <a:pt x="68" y="10"/>
                          </a:lnTo>
                          <a:lnTo>
                            <a:pt x="68" y="9"/>
                          </a:lnTo>
                          <a:lnTo>
                            <a:pt x="66" y="7"/>
                          </a:lnTo>
                          <a:lnTo>
                            <a:pt x="64" y="7"/>
                          </a:lnTo>
                          <a:lnTo>
                            <a:pt x="64" y="5"/>
                          </a:lnTo>
                          <a:lnTo>
                            <a:pt x="61" y="2"/>
                          </a:lnTo>
                          <a:lnTo>
                            <a:pt x="58" y="2"/>
                          </a:lnTo>
                          <a:lnTo>
                            <a:pt x="59" y="2"/>
                          </a:lnTo>
                          <a:lnTo>
                            <a:pt x="58" y="2"/>
                          </a:lnTo>
                          <a:lnTo>
                            <a:pt x="59" y="4"/>
                          </a:lnTo>
                          <a:lnTo>
                            <a:pt x="58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70"/>
                          </a:lnTo>
                          <a:lnTo>
                            <a:pt x="3" y="73"/>
                          </a:lnTo>
                          <a:lnTo>
                            <a:pt x="3" y="66"/>
                          </a:lnTo>
                          <a:lnTo>
                            <a:pt x="7" y="70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37" y="7"/>
                          </a:lnTo>
                          <a:lnTo>
                            <a:pt x="49" y="7"/>
                          </a:lnTo>
                          <a:lnTo>
                            <a:pt x="54" y="7"/>
                          </a:lnTo>
                          <a:lnTo>
                            <a:pt x="56" y="7"/>
                          </a:lnTo>
                          <a:lnTo>
                            <a:pt x="58" y="9"/>
                          </a:lnTo>
                          <a:lnTo>
                            <a:pt x="56" y="9"/>
                          </a:lnTo>
                          <a:lnTo>
                            <a:pt x="58" y="9"/>
                          </a:lnTo>
                          <a:lnTo>
                            <a:pt x="59" y="10"/>
                          </a:lnTo>
                          <a:lnTo>
                            <a:pt x="61" y="9"/>
                          </a:lnTo>
                          <a:lnTo>
                            <a:pt x="61" y="10"/>
                          </a:lnTo>
                          <a:lnTo>
                            <a:pt x="63" y="10"/>
                          </a:lnTo>
                          <a:lnTo>
                            <a:pt x="61" y="12"/>
                          </a:lnTo>
                          <a:lnTo>
                            <a:pt x="64" y="14"/>
                          </a:lnTo>
                          <a:lnTo>
                            <a:pt x="63" y="14"/>
                          </a:lnTo>
                          <a:lnTo>
                            <a:pt x="64" y="14"/>
                          </a:lnTo>
                          <a:lnTo>
                            <a:pt x="63" y="12"/>
                          </a:lnTo>
                          <a:lnTo>
                            <a:pt x="64" y="16"/>
                          </a:lnTo>
                          <a:lnTo>
                            <a:pt x="66" y="16"/>
                          </a:lnTo>
                          <a:lnTo>
                            <a:pt x="64" y="21"/>
                          </a:lnTo>
                          <a:lnTo>
                            <a:pt x="68" y="22"/>
                          </a:lnTo>
                          <a:lnTo>
                            <a:pt x="69" y="17"/>
                          </a:lnTo>
                          <a:lnTo>
                            <a:pt x="66" y="19"/>
                          </a:lnTo>
                          <a:lnTo>
                            <a:pt x="66" y="24"/>
                          </a:lnTo>
                          <a:lnTo>
                            <a:pt x="64" y="24"/>
                          </a:lnTo>
                          <a:lnTo>
                            <a:pt x="63" y="29"/>
                          </a:lnTo>
                          <a:lnTo>
                            <a:pt x="66" y="26"/>
                          </a:lnTo>
                          <a:lnTo>
                            <a:pt x="63" y="26"/>
                          </a:lnTo>
                          <a:lnTo>
                            <a:pt x="61" y="27"/>
                          </a:lnTo>
                          <a:lnTo>
                            <a:pt x="59" y="29"/>
                          </a:lnTo>
                          <a:lnTo>
                            <a:pt x="59" y="31"/>
                          </a:lnTo>
                          <a:lnTo>
                            <a:pt x="54" y="31"/>
                          </a:lnTo>
                          <a:lnTo>
                            <a:pt x="52" y="34"/>
                          </a:lnTo>
                          <a:lnTo>
                            <a:pt x="56" y="31"/>
                          </a:lnTo>
                          <a:lnTo>
                            <a:pt x="54" y="31"/>
                          </a:lnTo>
                          <a:lnTo>
                            <a:pt x="54" y="33"/>
                          </a:lnTo>
                          <a:lnTo>
                            <a:pt x="52" y="33"/>
                          </a:lnTo>
                          <a:lnTo>
                            <a:pt x="52" y="34"/>
                          </a:lnTo>
                          <a:lnTo>
                            <a:pt x="52" y="36"/>
                          </a:lnTo>
                          <a:lnTo>
                            <a:pt x="54" y="36"/>
                          </a:lnTo>
                          <a:lnTo>
                            <a:pt x="54" y="38"/>
                          </a:lnTo>
                          <a:lnTo>
                            <a:pt x="56" y="38"/>
                          </a:lnTo>
                          <a:lnTo>
                            <a:pt x="59" y="38"/>
                          </a:lnTo>
                          <a:lnTo>
                            <a:pt x="61" y="39"/>
                          </a:lnTo>
                          <a:lnTo>
                            <a:pt x="63" y="38"/>
                          </a:lnTo>
                          <a:lnTo>
                            <a:pt x="63" y="39"/>
                          </a:lnTo>
                          <a:lnTo>
                            <a:pt x="64" y="39"/>
                          </a:lnTo>
                          <a:lnTo>
                            <a:pt x="64" y="41"/>
                          </a:lnTo>
                          <a:lnTo>
                            <a:pt x="66" y="43"/>
                          </a:lnTo>
                          <a:lnTo>
                            <a:pt x="68" y="43"/>
                          </a:lnTo>
                          <a:lnTo>
                            <a:pt x="68" y="44"/>
                          </a:lnTo>
                          <a:lnTo>
                            <a:pt x="69" y="44"/>
                          </a:lnTo>
                          <a:lnTo>
                            <a:pt x="69" y="43"/>
                          </a:lnTo>
                          <a:lnTo>
                            <a:pt x="69" y="44"/>
                          </a:lnTo>
                          <a:lnTo>
                            <a:pt x="71" y="44"/>
                          </a:lnTo>
                          <a:lnTo>
                            <a:pt x="69" y="51"/>
                          </a:lnTo>
                          <a:lnTo>
                            <a:pt x="73" y="53"/>
                          </a:lnTo>
                          <a:lnTo>
                            <a:pt x="74" y="48"/>
                          </a:lnTo>
                          <a:lnTo>
                            <a:pt x="71" y="49"/>
                          </a:lnTo>
                          <a:lnTo>
                            <a:pt x="71" y="55"/>
                          </a:lnTo>
                          <a:lnTo>
                            <a:pt x="69" y="55"/>
                          </a:lnTo>
                          <a:lnTo>
                            <a:pt x="68" y="56"/>
                          </a:lnTo>
                          <a:lnTo>
                            <a:pt x="66" y="58"/>
                          </a:lnTo>
                          <a:lnTo>
                            <a:pt x="66" y="61"/>
                          </a:lnTo>
                          <a:lnTo>
                            <a:pt x="68" y="60"/>
                          </a:lnTo>
                          <a:lnTo>
                            <a:pt x="66" y="60"/>
                          </a:lnTo>
                          <a:lnTo>
                            <a:pt x="69" y="58"/>
                          </a:lnTo>
                          <a:lnTo>
                            <a:pt x="66" y="60"/>
                          </a:lnTo>
                          <a:lnTo>
                            <a:pt x="66" y="61"/>
                          </a:lnTo>
                          <a:lnTo>
                            <a:pt x="64" y="60"/>
                          </a:lnTo>
                          <a:lnTo>
                            <a:pt x="63" y="61"/>
                          </a:lnTo>
                          <a:lnTo>
                            <a:pt x="61" y="63"/>
                          </a:lnTo>
                          <a:lnTo>
                            <a:pt x="61" y="65"/>
                          </a:lnTo>
                          <a:lnTo>
                            <a:pt x="58" y="65"/>
                          </a:lnTo>
                          <a:lnTo>
                            <a:pt x="56" y="68"/>
                          </a:lnTo>
                          <a:lnTo>
                            <a:pt x="58" y="65"/>
                          </a:lnTo>
                          <a:lnTo>
                            <a:pt x="59" y="65"/>
                          </a:lnTo>
                          <a:lnTo>
                            <a:pt x="46" y="66"/>
                          </a:lnTo>
                          <a:lnTo>
                            <a:pt x="44" y="70"/>
                          </a:lnTo>
                          <a:lnTo>
                            <a:pt x="47" y="66"/>
                          </a:lnTo>
                          <a:lnTo>
                            <a:pt x="32" y="66"/>
                          </a:lnTo>
                          <a:lnTo>
                            <a:pt x="3" y="66"/>
                          </a:lnTo>
                          <a:lnTo>
                            <a:pt x="3" y="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0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5354638" y="3217863"/>
                      <a:ext cx="74613" cy="46038"/>
                    </a:xfrm>
                    <a:custGeom>
                      <a:avLst/>
                      <a:gdLst>
                        <a:gd name="T0" fmla="*/ 2147483646 w 47"/>
                        <a:gd name="T1" fmla="*/ 2147483646 h 29"/>
                        <a:gd name="T2" fmla="*/ 2147483646 w 47"/>
                        <a:gd name="T3" fmla="*/ 2147483646 h 29"/>
                        <a:gd name="T4" fmla="*/ 2147483646 w 47"/>
                        <a:gd name="T5" fmla="*/ 2147483646 h 29"/>
                        <a:gd name="T6" fmla="*/ 2147483646 w 47"/>
                        <a:gd name="T7" fmla="*/ 2147483646 h 29"/>
                        <a:gd name="T8" fmla="*/ 2147483646 w 47"/>
                        <a:gd name="T9" fmla="*/ 2147483646 h 29"/>
                        <a:gd name="T10" fmla="*/ 2147483646 w 47"/>
                        <a:gd name="T11" fmla="*/ 2147483646 h 29"/>
                        <a:gd name="T12" fmla="*/ 2147483646 w 47"/>
                        <a:gd name="T13" fmla="*/ 2147483646 h 29"/>
                        <a:gd name="T14" fmla="*/ 2147483646 w 47"/>
                        <a:gd name="T15" fmla="*/ 2147483646 h 29"/>
                        <a:gd name="T16" fmla="*/ 2147483646 w 47"/>
                        <a:gd name="T17" fmla="*/ 2147483646 h 29"/>
                        <a:gd name="T18" fmla="*/ 2147483646 w 47"/>
                        <a:gd name="T19" fmla="*/ 2147483646 h 29"/>
                        <a:gd name="T20" fmla="*/ 2147483646 w 47"/>
                        <a:gd name="T21" fmla="*/ 2147483646 h 29"/>
                        <a:gd name="T22" fmla="*/ 2147483646 w 47"/>
                        <a:gd name="T23" fmla="*/ 2147483646 h 29"/>
                        <a:gd name="T24" fmla="*/ 2147483646 w 47"/>
                        <a:gd name="T25" fmla="*/ 2147483646 h 29"/>
                        <a:gd name="T26" fmla="*/ 2147483646 w 47"/>
                        <a:gd name="T27" fmla="*/ 2147483646 h 29"/>
                        <a:gd name="T28" fmla="*/ 2147483646 w 47"/>
                        <a:gd name="T29" fmla="*/ 2147483646 h 29"/>
                        <a:gd name="T30" fmla="*/ 2147483646 w 47"/>
                        <a:gd name="T31" fmla="*/ 2147483646 h 29"/>
                        <a:gd name="T32" fmla="*/ 2147483646 w 47"/>
                        <a:gd name="T33" fmla="*/ 2147483646 h 29"/>
                        <a:gd name="T34" fmla="*/ 2147483646 w 47"/>
                        <a:gd name="T35" fmla="*/ 2147483646 h 29"/>
                        <a:gd name="T36" fmla="*/ 2147483646 w 47"/>
                        <a:gd name="T37" fmla="*/ 2147483646 h 29"/>
                        <a:gd name="T38" fmla="*/ 2147483646 w 47"/>
                        <a:gd name="T39" fmla="*/ 2147483646 h 29"/>
                        <a:gd name="T40" fmla="*/ 2147483646 w 47"/>
                        <a:gd name="T41" fmla="*/ 2147483646 h 29"/>
                        <a:gd name="T42" fmla="*/ 2147483646 w 47"/>
                        <a:gd name="T43" fmla="*/ 2147483646 h 29"/>
                        <a:gd name="T44" fmla="*/ 2147483646 w 47"/>
                        <a:gd name="T45" fmla="*/ 2147483646 h 29"/>
                        <a:gd name="T46" fmla="*/ 2147483646 w 47"/>
                        <a:gd name="T47" fmla="*/ 2147483646 h 29"/>
                        <a:gd name="T48" fmla="*/ 2147483646 w 47"/>
                        <a:gd name="T49" fmla="*/ 2147483646 h 29"/>
                        <a:gd name="T50" fmla="*/ 2147483646 w 47"/>
                        <a:gd name="T51" fmla="*/ 2147483646 h 29"/>
                        <a:gd name="T52" fmla="*/ 2147483646 w 47"/>
                        <a:gd name="T53" fmla="*/ 0 h 29"/>
                        <a:gd name="T54" fmla="*/ 2147483646 w 47"/>
                        <a:gd name="T55" fmla="*/ 0 h 29"/>
                        <a:gd name="T56" fmla="*/ 2147483646 w 47"/>
                        <a:gd name="T57" fmla="*/ 0 h 29"/>
                        <a:gd name="T58" fmla="*/ 2147483646 w 47"/>
                        <a:gd name="T59" fmla="*/ 2147483646 h 29"/>
                        <a:gd name="T60" fmla="*/ 0 w 47"/>
                        <a:gd name="T61" fmla="*/ 2147483646 h 29"/>
                        <a:gd name="T62" fmla="*/ 0 w 47"/>
                        <a:gd name="T63" fmla="*/ 2147483646 h 29"/>
                        <a:gd name="T64" fmla="*/ 0 w 47"/>
                        <a:gd name="T65" fmla="*/ 2147483646 h 29"/>
                        <a:gd name="T66" fmla="*/ 0 w 47"/>
                        <a:gd name="T67" fmla="*/ 2147483646 h 29"/>
                        <a:gd name="T68" fmla="*/ 2147483646 w 47"/>
                        <a:gd name="T69" fmla="*/ 2147483646 h 29"/>
                        <a:gd name="T70" fmla="*/ 2147483646 w 47"/>
                        <a:gd name="T71" fmla="*/ 2147483646 h 29"/>
                        <a:gd name="T72" fmla="*/ 2147483646 w 47"/>
                        <a:gd name="T73" fmla="*/ 2147483646 h 29"/>
                        <a:gd name="T74" fmla="*/ 2147483646 w 47"/>
                        <a:gd name="T75" fmla="*/ 2147483646 h 29"/>
                        <a:gd name="T76" fmla="*/ 2147483646 w 47"/>
                        <a:gd name="T77" fmla="*/ 2147483646 h 29"/>
                        <a:gd name="T78" fmla="*/ 2147483646 w 47"/>
                        <a:gd name="T79" fmla="*/ 2147483646 h 29"/>
                        <a:gd name="T80" fmla="*/ 2147483646 w 47"/>
                        <a:gd name="T81" fmla="*/ 2147483646 h 29"/>
                        <a:gd name="T82" fmla="*/ 2147483646 w 47"/>
                        <a:gd name="T83" fmla="*/ 2147483646 h 29"/>
                        <a:gd name="T84" fmla="*/ 2147483646 w 47"/>
                        <a:gd name="T85" fmla="*/ 2147483646 h 29"/>
                        <a:gd name="T86" fmla="*/ 2147483646 w 47"/>
                        <a:gd name="T87" fmla="*/ 2147483646 h 29"/>
                        <a:gd name="T88" fmla="*/ 2147483646 w 47"/>
                        <a:gd name="T89" fmla="*/ 2147483646 h 29"/>
                        <a:gd name="T90" fmla="*/ 2147483646 w 47"/>
                        <a:gd name="T91" fmla="*/ 2147483646 h 29"/>
                        <a:gd name="T92" fmla="*/ 2147483646 w 47"/>
                        <a:gd name="T93" fmla="*/ 2147483646 h 29"/>
                        <a:gd name="T94" fmla="*/ 2147483646 w 47"/>
                        <a:gd name="T95" fmla="*/ 2147483646 h 29"/>
                        <a:gd name="T96" fmla="*/ 2147483646 w 47"/>
                        <a:gd name="T97" fmla="*/ 2147483646 h 29"/>
                        <a:gd name="T98" fmla="*/ 2147483646 w 47"/>
                        <a:gd name="T99" fmla="*/ 2147483646 h 29"/>
                        <a:gd name="T100" fmla="*/ 2147483646 w 47"/>
                        <a:gd name="T101" fmla="*/ 2147483646 h 29"/>
                        <a:gd name="T102" fmla="*/ 2147483646 w 47"/>
                        <a:gd name="T103" fmla="*/ 2147483646 h 29"/>
                        <a:gd name="T104" fmla="*/ 2147483646 w 47"/>
                        <a:gd name="T105" fmla="*/ 2147483646 h 29"/>
                        <a:gd name="T106" fmla="*/ 2147483646 w 47"/>
                        <a:gd name="T107" fmla="*/ 2147483646 h 29"/>
                        <a:gd name="T108" fmla="*/ 2147483646 w 47"/>
                        <a:gd name="T109" fmla="*/ 2147483646 h 29"/>
                        <a:gd name="T110" fmla="*/ 2147483646 w 47"/>
                        <a:gd name="T111" fmla="*/ 2147483646 h 29"/>
                        <a:gd name="T112" fmla="*/ 2147483646 w 47"/>
                        <a:gd name="T113" fmla="*/ 2147483646 h 29"/>
                        <a:gd name="T114" fmla="*/ 2147483646 w 47"/>
                        <a:gd name="T115" fmla="*/ 0 h 29"/>
                        <a:gd name="T116" fmla="*/ 2147483646 w 47"/>
                        <a:gd name="T117" fmla="*/ 0 h 29"/>
                        <a:gd name="T118" fmla="*/ 2147483646 w 47"/>
                        <a:gd name="T119" fmla="*/ 2147483646 h 29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0" t="0" r="r" b="b"/>
                      <a:pathLst>
                        <a:path w="47" h="29">
                          <a:moveTo>
                            <a:pt x="23" y="7"/>
                          </a:moveTo>
                          <a:lnTo>
                            <a:pt x="39" y="7"/>
                          </a:lnTo>
                          <a:lnTo>
                            <a:pt x="40" y="9"/>
                          </a:lnTo>
                          <a:lnTo>
                            <a:pt x="40" y="7"/>
                          </a:lnTo>
                          <a:lnTo>
                            <a:pt x="40" y="9"/>
                          </a:lnTo>
                          <a:lnTo>
                            <a:pt x="42" y="9"/>
                          </a:lnTo>
                          <a:lnTo>
                            <a:pt x="40" y="14"/>
                          </a:lnTo>
                          <a:lnTo>
                            <a:pt x="44" y="15"/>
                          </a:lnTo>
                          <a:lnTo>
                            <a:pt x="46" y="10"/>
                          </a:lnTo>
                          <a:lnTo>
                            <a:pt x="42" y="12"/>
                          </a:lnTo>
                          <a:lnTo>
                            <a:pt x="42" y="17"/>
                          </a:lnTo>
                          <a:lnTo>
                            <a:pt x="40" y="17"/>
                          </a:lnTo>
                          <a:lnTo>
                            <a:pt x="40" y="19"/>
                          </a:lnTo>
                          <a:lnTo>
                            <a:pt x="39" y="19"/>
                          </a:lnTo>
                          <a:lnTo>
                            <a:pt x="37" y="22"/>
                          </a:lnTo>
                          <a:lnTo>
                            <a:pt x="40" y="19"/>
                          </a:lnTo>
                          <a:lnTo>
                            <a:pt x="34" y="19"/>
                          </a:lnTo>
                          <a:lnTo>
                            <a:pt x="32" y="20"/>
                          </a:lnTo>
                          <a:lnTo>
                            <a:pt x="20" y="22"/>
                          </a:lnTo>
                          <a:lnTo>
                            <a:pt x="18" y="26"/>
                          </a:lnTo>
                          <a:lnTo>
                            <a:pt x="22" y="22"/>
                          </a:lnTo>
                          <a:lnTo>
                            <a:pt x="3" y="22"/>
                          </a:lnTo>
                          <a:lnTo>
                            <a:pt x="7" y="26"/>
                          </a:lnTo>
                          <a:lnTo>
                            <a:pt x="7" y="3"/>
                          </a:lnTo>
                          <a:lnTo>
                            <a:pt x="3" y="7"/>
                          </a:lnTo>
                          <a:lnTo>
                            <a:pt x="23" y="7"/>
                          </a:lnTo>
                          <a:lnTo>
                            <a:pt x="23" y="0"/>
                          </a:lnTo>
                          <a:lnTo>
                            <a:pt x="3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3"/>
                          </a:lnTo>
                          <a:lnTo>
                            <a:pt x="0" y="26"/>
                          </a:lnTo>
                          <a:lnTo>
                            <a:pt x="0" y="27"/>
                          </a:lnTo>
                          <a:lnTo>
                            <a:pt x="1" y="27"/>
                          </a:lnTo>
                          <a:lnTo>
                            <a:pt x="1" y="29"/>
                          </a:lnTo>
                          <a:lnTo>
                            <a:pt x="3" y="29"/>
                          </a:lnTo>
                          <a:lnTo>
                            <a:pt x="22" y="29"/>
                          </a:lnTo>
                          <a:lnTo>
                            <a:pt x="25" y="26"/>
                          </a:lnTo>
                          <a:lnTo>
                            <a:pt x="23" y="26"/>
                          </a:lnTo>
                          <a:lnTo>
                            <a:pt x="35" y="27"/>
                          </a:lnTo>
                          <a:lnTo>
                            <a:pt x="37" y="26"/>
                          </a:lnTo>
                          <a:lnTo>
                            <a:pt x="40" y="26"/>
                          </a:lnTo>
                          <a:lnTo>
                            <a:pt x="44" y="22"/>
                          </a:lnTo>
                          <a:lnTo>
                            <a:pt x="42" y="22"/>
                          </a:lnTo>
                          <a:lnTo>
                            <a:pt x="44" y="22"/>
                          </a:lnTo>
                          <a:lnTo>
                            <a:pt x="44" y="20"/>
                          </a:lnTo>
                          <a:lnTo>
                            <a:pt x="46" y="20"/>
                          </a:lnTo>
                          <a:lnTo>
                            <a:pt x="46" y="15"/>
                          </a:lnTo>
                          <a:lnTo>
                            <a:pt x="46" y="17"/>
                          </a:lnTo>
                          <a:lnTo>
                            <a:pt x="47" y="12"/>
                          </a:lnTo>
                          <a:lnTo>
                            <a:pt x="47" y="10"/>
                          </a:lnTo>
                          <a:lnTo>
                            <a:pt x="46" y="5"/>
                          </a:lnTo>
                          <a:lnTo>
                            <a:pt x="44" y="5"/>
                          </a:lnTo>
                          <a:lnTo>
                            <a:pt x="44" y="3"/>
                          </a:lnTo>
                          <a:lnTo>
                            <a:pt x="40" y="2"/>
                          </a:lnTo>
                          <a:lnTo>
                            <a:pt x="42" y="3"/>
                          </a:lnTo>
                          <a:lnTo>
                            <a:pt x="40" y="0"/>
                          </a:lnTo>
                          <a:lnTo>
                            <a:pt x="23" y="0"/>
                          </a:lnTo>
                          <a:lnTo>
                            <a:pt x="23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1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5354638" y="3263900"/>
                      <a:ext cx="82550" cy="47625"/>
                    </a:xfrm>
                    <a:custGeom>
                      <a:avLst/>
                      <a:gdLst>
                        <a:gd name="T0" fmla="*/ 2147483646 w 52"/>
                        <a:gd name="T1" fmla="*/ 2147483646 h 30"/>
                        <a:gd name="T2" fmla="*/ 2147483646 w 52"/>
                        <a:gd name="T3" fmla="*/ 2147483646 h 30"/>
                        <a:gd name="T4" fmla="*/ 2147483646 w 52"/>
                        <a:gd name="T5" fmla="*/ 2147483646 h 30"/>
                        <a:gd name="T6" fmla="*/ 2147483646 w 52"/>
                        <a:gd name="T7" fmla="*/ 2147483646 h 30"/>
                        <a:gd name="T8" fmla="*/ 2147483646 w 52"/>
                        <a:gd name="T9" fmla="*/ 2147483646 h 30"/>
                        <a:gd name="T10" fmla="*/ 2147483646 w 52"/>
                        <a:gd name="T11" fmla="*/ 2147483646 h 30"/>
                        <a:gd name="T12" fmla="*/ 2147483646 w 52"/>
                        <a:gd name="T13" fmla="*/ 2147483646 h 30"/>
                        <a:gd name="T14" fmla="*/ 2147483646 w 52"/>
                        <a:gd name="T15" fmla="*/ 2147483646 h 30"/>
                        <a:gd name="T16" fmla="*/ 2147483646 w 52"/>
                        <a:gd name="T17" fmla="*/ 2147483646 h 30"/>
                        <a:gd name="T18" fmla="*/ 2147483646 w 52"/>
                        <a:gd name="T19" fmla="*/ 2147483646 h 30"/>
                        <a:gd name="T20" fmla="*/ 2147483646 w 52"/>
                        <a:gd name="T21" fmla="*/ 2147483646 h 30"/>
                        <a:gd name="T22" fmla="*/ 2147483646 w 52"/>
                        <a:gd name="T23" fmla="*/ 2147483646 h 30"/>
                        <a:gd name="T24" fmla="*/ 2147483646 w 52"/>
                        <a:gd name="T25" fmla="*/ 2147483646 h 30"/>
                        <a:gd name="T26" fmla="*/ 2147483646 w 52"/>
                        <a:gd name="T27" fmla="*/ 2147483646 h 30"/>
                        <a:gd name="T28" fmla="*/ 2147483646 w 52"/>
                        <a:gd name="T29" fmla="*/ 2147483646 h 30"/>
                        <a:gd name="T30" fmla="*/ 2147483646 w 52"/>
                        <a:gd name="T31" fmla="*/ 2147483646 h 30"/>
                        <a:gd name="T32" fmla="*/ 2147483646 w 52"/>
                        <a:gd name="T33" fmla="*/ 2147483646 h 30"/>
                        <a:gd name="T34" fmla="*/ 2147483646 w 52"/>
                        <a:gd name="T35" fmla="*/ 2147483646 h 30"/>
                        <a:gd name="T36" fmla="*/ 2147483646 w 52"/>
                        <a:gd name="T37" fmla="*/ 2147483646 h 30"/>
                        <a:gd name="T38" fmla="*/ 2147483646 w 52"/>
                        <a:gd name="T39" fmla="*/ 2147483646 h 30"/>
                        <a:gd name="T40" fmla="*/ 2147483646 w 52"/>
                        <a:gd name="T41" fmla="*/ 2147483646 h 30"/>
                        <a:gd name="T42" fmla="*/ 2147483646 w 52"/>
                        <a:gd name="T43" fmla="*/ 2147483646 h 30"/>
                        <a:gd name="T44" fmla="*/ 2147483646 w 52"/>
                        <a:gd name="T45" fmla="*/ 2147483646 h 30"/>
                        <a:gd name="T46" fmla="*/ 2147483646 w 52"/>
                        <a:gd name="T47" fmla="*/ 2147483646 h 30"/>
                        <a:gd name="T48" fmla="*/ 2147483646 w 52"/>
                        <a:gd name="T49" fmla="*/ 2147483646 h 30"/>
                        <a:gd name="T50" fmla="*/ 2147483646 w 52"/>
                        <a:gd name="T51" fmla="*/ 2147483646 h 30"/>
                        <a:gd name="T52" fmla="*/ 2147483646 w 52"/>
                        <a:gd name="T53" fmla="*/ 2147483646 h 30"/>
                        <a:gd name="T54" fmla="*/ 2147483646 w 52"/>
                        <a:gd name="T55" fmla="*/ 2147483646 h 30"/>
                        <a:gd name="T56" fmla="*/ 2147483646 w 52"/>
                        <a:gd name="T57" fmla="*/ 0 h 30"/>
                        <a:gd name="T58" fmla="*/ 2147483646 w 52"/>
                        <a:gd name="T59" fmla="*/ 2147483646 h 30"/>
                        <a:gd name="T60" fmla="*/ 0 w 52"/>
                        <a:gd name="T61" fmla="*/ 2147483646 h 30"/>
                        <a:gd name="T62" fmla="*/ 2147483646 w 52"/>
                        <a:gd name="T63" fmla="*/ 2147483646 h 30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</a:gdLst>
                      <a:ahLst/>
                      <a:cxnLst>
                        <a:cxn ang="T64">
                          <a:pos x="T0" y="T1"/>
                        </a:cxn>
                        <a:cxn ang="T65">
                          <a:pos x="T2" y="T3"/>
                        </a:cxn>
                        <a:cxn ang="T66">
                          <a:pos x="T4" y="T5"/>
                        </a:cxn>
                        <a:cxn ang="T67">
                          <a:pos x="T6" y="T7"/>
                        </a:cxn>
                        <a:cxn ang="T68">
                          <a:pos x="T8" y="T9"/>
                        </a:cxn>
                        <a:cxn ang="T69">
                          <a:pos x="T10" y="T11"/>
                        </a:cxn>
                        <a:cxn ang="T70">
                          <a:pos x="T12" y="T13"/>
                        </a:cxn>
                        <a:cxn ang="T71">
                          <a:pos x="T14" y="T15"/>
                        </a:cxn>
                        <a:cxn ang="T72">
                          <a:pos x="T16" y="T17"/>
                        </a:cxn>
                        <a:cxn ang="T73">
                          <a:pos x="T18" y="T19"/>
                        </a:cxn>
                        <a:cxn ang="T74">
                          <a:pos x="T20" y="T21"/>
                        </a:cxn>
                        <a:cxn ang="T75">
                          <a:pos x="T22" y="T23"/>
                        </a:cxn>
                        <a:cxn ang="T76">
                          <a:pos x="T24" y="T25"/>
                        </a:cxn>
                        <a:cxn ang="T77">
                          <a:pos x="T26" y="T27"/>
                        </a:cxn>
                        <a:cxn ang="T78">
                          <a:pos x="T28" y="T29"/>
                        </a:cxn>
                        <a:cxn ang="T79">
                          <a:pos x="T30" y="T31"/>
                        </a:cxn>
                        <a:cxn ang="T80">
                          <a:pos x="T32" y="T33"/>
                        </a:cxn>
                        <a:cxn ang="T81">
                          <a:pos x="T34" y="T35"/>
                        </a:cxn>
                        <a:cxn ang="T82">
                          <a:pos x="T36" y="T37"/>
                        </a:cxn>
                        <a:cxn ang="T83">
                          <a:pos x="T38" y="T39"/>
                        </a:cxn>
                        <a:cxn ang="T84">
                          <a:pos x="T40" y="T41"/>
                        </a:cxn>
                        <a:cxn ang="T85">
                          <a:pos x="T42" y="T43"/>
                        </a:cxn>
                        <a:cxn ang="T86">
                          <a:pos x="T44" y="T45"/>
                        </a:cxn>
                        <a:cxn ang="T87">
                          <a:pos x="T46" y="T47"/>
                        </a:cxn>
                        <a:cxn ang="T88">
                          <a:pos x="T48" y="T49"/>
                        </a:cxn>
                        <a:cxn ang="T89">
                          <a:pos x="T50" y="T51"/>
                        </a:cxn>
                        <a:cxn ang="T90">
                          <a:pos x="T52" y="T53"/>
                        </a:cxn>
                        <a:cxn ang="T91">
                          <a:pos x="T54" y="T55"/>
                        </a:cxn>
                        <a:cxn ang="T92">
                          <a:pos x="T56" y="T57"/>
                        </a:cxn>
                        <a:cxn ang="T93">
                          <a:pos x="T58" y="T59"/>
                        </a:cxn>
                        <a:cxn ang="T94">
                          <a:pos x="T60" y="T61"/>
                        </a:cxn>
                        <a:cxn ang="T95">
                          <a:pos x="T62" y="T63"/>
                        </a:cxn>
                      </a:cxnLst>
                      <a:rect l="0" t="0" r="r" b="b"/>
                      <a:pathLst>
                        <a:path w="52" h="30">
                          <a:moveTo>
                            <a:pt x="7" y="27"/>
                          </a:moveTo>
                          <a:lnTo>
                            <a:pt x="7" y="3"/>
                          </a:lnTo>
                          <a:lnTo>
                            <a:pt x="3" y="7"/>
                          </a:lnTo>
                          <a:lnTo>
                            <a:pt x="29" y="7"/>
                          </a:lnTo>
                          <a:lnTo>
                            <a:pt x="40" y="5"/>
                          </a:lnTo>
                          <a:lnTo>
                            <a:pt x="40" y="7"/>
                          </a:lnTo>
                          <a:lnTo>
                            <a:pt x="42" y="8"/>
                          </a:lnTo>
                          <a:lnTo>
                            <a:pt x="44" y="8"/>
                          </a:lnTo>
                          <a:lnTo>
                            <a:pt x="44" y="10"/>
                          </a:lnTo>
                          <a:lnTo>
                            <a:pt x="46" y="10"/>
                          </a:lnTo>
                          <a:lnTo>
                            <a:pt x="46" y="8"/>
                          </a:lnTo>
                          <a:lnTo>
                            <a:pt x="46" y="10"/>
                          </a:lnTo>
                          <a:lnTo>
                            <a:pt x="47" y="10"/>
                          </a:lnTo>
                          <a:lnTo>
                            <a:pt x="46" y="15"/>
                          </a:lnTo>
                          <a:lnTo>
                            <a:pt x="49" y="17"/>
                          </a:lnTo>
                          <a:lnTo>
                            <a:pt x="51" y="12"/>
                          </a:lnTo>
                          <a:lnTo>
                            <a:pt x="47" y="13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6" y="20"/>
                          </a:lnTo>
                          <a:lnTo>
                            <a:pt x="44" y="20"/>
                          </a:lnTo>
                          <a:lnTo>
                            <a:pt x="42" y="24"/>
                          </a:lnTo>
                          <a:lnTo>
                            <a:pt x="46" y="20"/>
                          </a:lnTo>
                          <a:lnTo>
                            <a:pt x="39" y="20"/>
                          </a:lnTo>
                          <a:lnTo>
                            <a:pt x="37" y="22"/>
                          </a:lnTo>
                          <a:lnTo>
                            <a:pt x="25" y="24"/>
                          </a:lnTo>
                          <a:lnTo>
                            <a:pt x="23" y="27"/>
                          </a:lnTo>
                          <a:lnTo>
                            <a:pt x="27" y="24"/>
                          </a:lnTo>
                          <a:lnTo>
                            <a:pt x="3" y="24"/>
                          </a:lnTo>
                          <a:lnTo>
                            <a:pt x="7" y="27"/>
                          </a:lnTo>
                          <a:lnTo>
                            <a:pt x="0" y="27"/>
                          </a:lnTo>
                          <a:lnTo>
                            <a:pt x="3" y="30"/>
                          </a:lnTo>
                          <a:lnTo>
                            <a:pt x="27" y="30"/>
                          </a:lnTo>
                          <a:lnTo>
                            <a:pt x="30" y="27"/>
                          </a:lnTo>
                          <a:lnTo>
                            <a:pt x="29" y="27"/>
                          </a:lnTo>
                          <a:lnTo>
                            <a:pt x="40" y="29"/>
                          </a:lnTo>
                          <a:lnTo>
                            <a:pt x="42" y="27"/>
                          </a:lnTo>
                          <a:lnTo>
                            <a:pt x="46" y="27"/>
                          </a:lnTo>
                          <a:lnTo>
                            <a:pt x="49" y="24"/>
                          </a:lnTo>
                          <a:lnTo>
                            <a:pt x="47" y="24"/>
                          </a:lnTo>
                          <a:lnTo>
                            <a:pt x="49" y="24"/>
                          </a:lnTo>
                          <a:lnTo>
                            <a:pt x="49" y="22"/>
                          </a:lnTo>
                          <a:lnTo>
                            <a:pt x="51" y="22"/>
                          </a:lnTo>
                          <a:lnTo>
                            <a:pt x="51" y="17"/>
                          </a:lnTo>
                          <a:lnTo>
                            <a:pt x="51" y="19"/>
                          </a:lnTo>
                          <a:lnTo>
                            <a:pt x="52" y="13"/>
                          </a:lnTo>
                          <a:lnTo>
                            <a:pt x="52" y="12"/>
                          </a:lnTo>
                          <a:lnTo>
                            <a:pt x="51" y="7"/>
                          </a:lnTo>
                          <a:lnTo>
                            <a:pt x="49" y="7"/>
                          </a:lnTo>
                          <a:lnTo>
                            <a:pt x="49" y="5"/>
                          </a:lnTo>
                          <a:lnTo>
                            <a:pt x="46" y="3"/>
                          </a:lnTo>
                          <a:lnTo>
                            <a:pt x="47" y="3"/>
                          </a:lnTo>
                          <a:lnTo>
                            <a:pt x="47" y="5"/>
                          </a:lnTo>
                          <a:lnTo>
                            <a:pt x="46" y="2"/>
                          </a:lnTo>
                          <a:lnTo>
                            <a:pt x="44" y="3"/>
                          </a:lnTo>
                          <a:lnTo>
                            <a:pt x="44" y="2"/>
                          </a:lnTo>
                          <a:lnTo>
                            <a:pt x="29" y="0"/>
                          </a:lnTo>
                          <a:lnTo>
                            <a:pt x="3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3"/>
                          </a:lnTo>
                          <a:lnTo>
                            <a:pt x="0" y="27"/>
                          </a:lnTo>
                          <a:lnTo>
                            <a:pt x="7" y="2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2" name="Freeform 10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72113" y="3240088"/>
                      <a:ext cx="103188" cy="80963"/>
                    </a:xfrm>
                    <a:custGeom>
                      <a:avLst/>
                      <a:gdLst>
                        <a:gd name="T0" fmla="*/ 2147483646 w 65"/>
                        <a:gd name="T1" fmla="*/ 2147483646 h 51"/>
                        <a:gd name="T2" fmla="*/ 2147483646 w 65"/>
                        <a:gd name="T3" fmla="*/ 2147483646 h 51"/>
                        <a:gd name="T4" fmla="*/ 2147483646 w 65"/>
                        <a:gd name="T5" fmla="*/ 2147483646 h 51"/>
                        <a:gd name="T6" fmla="*/ 2147483646 w 65"/>
                        <a:gd name="T7" fmla="*/ 2147483646 h 51"/>
                        <a:gd name="T8" fmla="*/ 2147483646 w 65"/>
                        <a:gd name="T9" fmla="*/ 2147483646 h 51"/>
                        <a:gd name="T10" fmla="*/ 2147483646 w 65"/>
                        <a:gd name="T11" fmla="*/ 2147483646 h 51"/>
                        <a:gd name="T12" fmla="*/ 2147483646 w 65"/>
                        <a:gd name="T13" fmla="*/ 2147483646 h 51"/>
                        <a:gd name="T14" fmla="*/ 2147483646 w 65"/>
                        <a:gd name="T15" fmla="*/ 2147483646 h 51"/>
                        <a:gd name="T16" fmla="*/ 2147483646 w 65"/>
                        <a:gd name="T17" fmla="*/ 2147483646 h 51"/>
                        <a:gd name="T18" fmla="*/ 2147483646 w 65"/>
                        <a:gd name="T19" fmla="*/ 2147483646 h 51"/>
                        <a:gd name="T20" fmla="*/ 2147483646 w 65"/>
                        <a:gd name="T21" fmla="*/ 2147483646 h 51"/>
                        <a:gd name="T22" fmla="*/ 2147483646 w 65"/>
                        <a:gd name="T23" fmla="*/ 2147483646 h 51"/>
                        <a:gd name="T24" fmla="*/ 2147483646 w 65"/>
                        <a:gd name="T25" fmla="*/ 0 h 51"/>
                        <a:gd name="T26" fmla="*/ 2147483646 w 65"/>
                        <a:gd name="T27" fmla="*/ 0 h 51"/>
                        <a:gd name="T28" fmla="*/ 2147483646 w 65"/>
                        <a:gd name="T29" fmla="*/ 2147483646 h 51"/>
                        <a:gd name="T30" fmla="*/ 2147483646 w 65"/>
                        <a:gd name="T31" fmla="*/ 2147483646 h 51"/>
                        <a:gd name="T32" fmla="*/ 2147483646 w 65"/>
                        <a:gd name="T33" fmla="*/ 2147483646 h 51"/>
                        <a:gd name="T34" fmla="*/ 2147483646 w 65"/>
                        <a:gd name="T35" fmla="*/ 2147483646 h 51"/>
                        <a:gd name="T36" fmla="*/ 2147483646 w 65"/>
                        <a:gd name="T37" fmla="*/ 2147483646 h 51"/>
                        <a:gd name="T38" fmla="*/ 2147483646 w 65"/>
                        <a:gd name="T39" fmla="*/ 2147483646 h 51"/>
                        <a:gd name="T40" fmla="*/ 2147483646 w 65"/>
                        <a:gd name="T41" fmla="*/ 2147483646 h 51"/>
                        <a:gd name="T42" fmla="*/ 2147483646 w 65"/>
                        <a:gd name="T43" fmla="*/ 2147483646 h 51"/>
                        <a:gd name="T44" fmla="*/ 2147483646 w 65"/>
                        <a:gd name="T45" fmla="*/ 2147483646 h 51"/>
                        <a:gd name="T46" fmla="*/ 2147483646 w 65"/>
                        <a:gd name="T47" fmla="*/ 2147483646 h 51"/>
                        <a:gd name="T48" fmla="*/ 2147483646 w 65"/>
                        <a:gd name="T49" fmla="*/ 2147483646 h 51"/>
                        <a:gd name="T50" fmla="*/ 2147483646 w 65"/>
                        <a:gd name="T51" fmla="*/ 2147483646 h 51"/>
                        <a:gd name="T52" fmla="*/ 2147483646 w 65"/>
                        <a:gd name="T53" fmla="*/ 2147483646 h 51"/>
                        <a:gd name="T54" fmla="*/ 2147483646 w 65"/>
                        <a:gd name="T55" fmla="*/ 2147483646 h 51"/>
                        <a:gd name="T56" fmla="*/ 2147483646 w 65"/>
                        <a:gd name="T57" fmla="*/ 2147483646 h 51"/>
                        <a:gd name="T58" fmla="*/ 2147483646 w 65"/>
                        <a:gd name="T59" fmla="*/ 2147483646 h 51"/>
                        <a:gd name="T60" fmla="*/ 2147483646 w 65"/>
                        <a:gd name="T61" fmla="*/ 2147483646 h 51"/>
                        <a:gd name="T62" fmla="*/ 2147483646 w 65"/>
                        <a:gd name="T63" fmla="*/ 2147483646 h 51"/>
                        <a:gd name="T64" fmla="*/ 2147483646 w 65"/>
                        <a:gd name="T65" fmla="*/ 2147483646 h 51"/>
                        <a:gd name="T66" fmla="*/ 0 w 65"/>
                        <a:gd name="T67" fmla="*/ 2147483646 h 51"/>
                        <a:gd name="T68" fmla="*/ 2147483646 w 65"/>
                        <a:gd name="T69" fmla="*/ 2147483646 h 51"/>
                        <a:gd name="T70" fmla="*/ 2147483646 w 65"/>
                        <a:gd name="T71" fmla="*/ 2147483646 h 51"/>
                        <a:gd name="T72" fmla="*/ 2147483646 w 65"/>
                        <a:gd name="T73" fmla="*/ 2147483646 h 51"/>
                        <a:gd name="T74" fmla="*/ 2147483646 w 65"/>
                        <a:gd name="T75" fmla="*/ 2147483646 h 51"/>
                        <a:gd name="T76" fmla="*/ 2147483646 w 65"/>
                        <a:gd name="T77" fmla="*/ 2147483646 h 51"/>
                        <a:gd name="T78" fmla="*/ 2147483646 w 65"/>
                        <a:gd name="T79" fmla="*/ 2147483646 h 51"/>
                        <a:gd name="T80" fmla="*/ 2147483646 w 65"/>
                        <a:gd name="T81" fmla="*/ 2147483646 h 51"/>
                        <a:gd name="T82" fmla="*/ 2147483646 w 65"/>
                        <a:gd name="T83" fmla="*/ 2147483646 h 51"/>
                        <a:gd name="T84" fmla="*/ 2147483646 w 65"/>
                        <a:gd name="T85" fmla="*/ 2147483646 h 51"/>
                        <a:gd name="T86" fmla="*/ 2147483646 w 65"/>
                        <a:gd name="T87" fmla="*/ 2147483646 h 51"/>
                        <a:gd name="T88" fmla="*/ 2147483646 w 65"/>
                        <a:gd name="T89" fmla="*/ 2147483646 h 51"/>
                        <a:gd name="T90" fmla="*/ 2147483646 w 65"/>
                        <a:gd name="T91" fmla="*/ 2147483646 h 51"/>
                        <a:gd name="T92" fmla="*/ 2147483646 w 65"/>
                        <a:gd name="T93" fmla="*/ 2147483646 h 51"/>
                        <a:gd name="T94" fmla="*/ 2147483646 w 65"/>
                        <a:gd name="T95" fmla="*/ 2147483646 h 51"/>
                        <a:gd name="T96" fmla="*/ 2147483646 w 65"/>
                        <a:gd name="T97" fmla="*/ 2147483646 h 51"/>
                        <a:gd name="T98" fmla="*/ 2147483646 w 65"/>
                        <a:gd name="T99" fmla="*/ 2147483646 h 51"/>
                        <a:gd name="T100" fmla="*/ 2147483646 w 65"/>
                        <a:gd name="T101" fmla="*/ 2147483646 h 51"/>
                        <a:gd name="T102" fmla="*/ 2147483646 w 65"/>
                        <a:gd name="T103" fmla="*/ 2147483646 h 51"/>
                        <a:gd name="T104" fmla="*/ 2147483646 w 65"/>
                        <a:gd name="T105" fmla="*/ 2147483646 h 51"/>
                        <a:gd name="T106" fmla="*/ 2147483646 w 65"/>
                        <a:gd name="T107" fmla="*/ 2147483646 h 51"/>
                        <a:gd name="T108" fmla="*/ 2147483646 w 65"/>
                        <a:gd name="T109" fmla="*/ 2147483646 h 51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0" t="0" r="r" b="b"/>
                      <a:pathLst>
                        <a:path w="65" h="51">
                          <a:moveTo>
                            <a:pt x="48" y="42"/>
                          </a:moveTo>
                          <a:lnTo>
                            <a:pt x="49" y="47"/>
                          </a:lnTo>
                          <a:lnTo>
                            <a:pt x="58" y="49"/>
                          </a:lnTo>
                          <a:lnTo>
                            <a:pt x="61" y="49"/>
                          </a:lnTo>
                          <a:lnTo>
                            <a:pt x="65" y="49"/>
                          </a:lnTo>
                          <a:lnTo>
                            <a:pt x="65" y="44"/>
                          </a:lnTo>
                          <a:lnTo>
                            <a:pt x="61" y="44"/>
                          </a:lnTo>
                          <a:lnTo>
                            <a:pt x="58" y="42"/>
                          </a:lnTo>
                          <a:lnTo>
                            <a:pt x="58" y="40"/>
                          </a:lnTo>
                          <a:lnTo>
                            <a:pt x="58" y="15"/>
                          </a:lnTo>
                          <a:lnTo>
                            <a:pt x="56" y="8"/>
                          </a:lnTo>
                          <a:lnTo>
                            <a:pt x="51" y="3"/>
                          </a:lnTo>
                          <a:lnTo>
                            <a:pt x="43" y="0"/>
                          </a:lnTo>
                          <a:lnTo>
                            <a:pt x="33" y="0"/>
                          </a:lnTo>
                          <a:lnTo>
                            <a:pt x="21" y="1"/>
                          </a:lnTo>
                          <a:lnTo>
                            <a:pt x="12" y="3"/>
                          </a:lnTo>
                          <a:lnTo>
                            <a:pt x="5" y="8"/>
                          </a:lnTo>
                          <a:lnTo>
                            <a:pt x="4" y="17"/>
                          </a:lnTo>
                          <a:lnTo>
                            <a:pt x="14" y="17"/>
                          </a:lnTo>
                          <a:lnTo>
                            <a:pt x="16" y="12"/>
                          </a:lnTo>
                          <a:lnTo>
                            <a:pt x="19" y="8"/>
                          </a:lnTo>
                          <a:lnTo>
                            <a:pt x="24" y="6"/>
                          </a:lnTo>
                          <a:lnTo>
                            <a:pt x="33" y="6"/>
                          </a:lnTo>
                          <a:lnTo>
                            <a:pt x="44" y="8"/>
                          </a:lnTo>
                          <a:lnTo>
                            <a:pt x="48" y="15"/>
                          </a:lnTo>
                          <a:lnTo>
                            <a:pt x="44" y="18"/>
                          </a:lnTo>
                          <a:lnTo>
                            <a:pt x="41" y="20"/>
                          </a:lnTo>
                          <a:lnTo>
                            <a:pt x="36" y="20"/>
                          </a:lnTo>
                          <a:lnTo>
                            <a:pt x="33" y="20"/>
                          </a:lnTo>
                          <a:lnTo>
                            <a:pt x="26" y="20"/>
                          </a:lnTo>
                          <a:lnTo>
                            <a:pt x="22" y="22"/>
                          </a:lnTo>
                          <a:lnTo>
                            <a:pt x="12" y="23"/>
                          </a:lnTo>
                          <a:lnTo>
                            <a:pt x="4" y="28"/>
                          </a:lnTo>
                          <a:lnTo>
                            <a:pt x="0" y="35"/>
                          </a:lnTo>
                          <a:lnTo>
                            <a:pt x="2" y="42"/>
                          </a:lnTo>
                          <a:lnTo>
                            <a:pt x="7" y="45"/>
                          </a:lnTo>
                          <a:lnTo>
                            <a:pt x="14" y="49"/>
                          </a:lnTo>
                          <a:lnTo>
                            <a:pt x="24" y="51"/>
                          </a:lnTo>
                          <a:lnTo>
                            <a:pt x="31" y="51"/>
                          </a:lnTo>
                          <a:lnTo>
                            <a:pt x="38" y="49"/>
                          </a:lnTo>
                          <a:lnTo>
                            <a:pt x="48" y="42"/>
                          </a:lnTo>
                          <a:close/>
                          <a:moveTo>
                            <a:pt x="48" y="23"/>
                          </a:moveTo>
                          <a:lnTo>
                            <a:pt x="48" y="30"/>
                          </a:lnTo>
                          <a:lnTo>
                            <a:pt x="41" y="40"/>
                          </a:lnTo>
                          <a:lnTo>
                            <a:pt x="34" y="42"/>
                          </a:lnTo>
                          <a:lnTo>
                            <a:pt x="26" y="44"/>
                          </a:lnTo>
                          <a:lnTo>
                            <a:pt x="19" y="44"/>
                          </a:lnTo>
                          <a:lnTo>
                            <a:pt x="16" y="42"/>
                          </a:lnTo>
                          <a:lnTo>
                            <a:pt x="12" y="39"/>
                          </a:lnTo>
                          <a:lnTo>
                            <a:pt x="10" y="35"/>
                          </a:lnTo>
                          <a:lnTo>
                            <a:pt x="14" y="30"/>
                          </a:lnTo>
                          <a:lnTo>
                            <a:pt x="26" y="27"/>
                          </a:lnTo>
                          <a:lnTo>
                            <a:pt x="34" y="27"/>
                          </a:lnTo>
                          <a:lnTo>
                            <a:pt x="41" y="25"/>
                          </a:lnTo>
                          <a:lnTo>
                            <a:pt x="48" y="2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3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5467350" y="3233738"/>
                      <a:ext cx="112713" cy="88900"/>
                    </a:xfrm>
                    <a:custGeom>
                      <a:avLst/>
                      <a:gdLst>
                        <a:gd name="T0" fmla="*/ 2147483646 w 71"/>
                        <a:gd name="T1" fmla="*/ 2147483646 h 56"/>
                        <a:gd name="T2" fmla="*/ 2147483646 w 71"/>
                        <a:gd name="T3" fmla="*/ 2147483646 h 56"/>
                        <a:gd name="T4" fmla="*/ 2147483646 w 71"/>
                        <a:gd name="T5" fmla="*/ 2147483646 h 56"/>
                        <a:gd name="T6" fmla="*/ 2147483646 w 71"/>
                        <a:gd name="T7" fmla="*/ 2147483646 h 56"/>
                        <a:gd name="T8" fmla="*/ 2147483646 w 71"/>
                        <a:gd name="T9" fmla="*/ 2147483646 h 56"/>
                        <a:gd name="T10" fmla="*/ 2147483646 w 71"/>
                        <a:gd name="T11" fmla="*/ 2147483646 h 56"/>
                        <a:gd name="T12" fmla="*/ 2147483646 w 71"/>
                        <a:gd name="T13" fmla="*/ 2147483646 h 56"/>
                        <a:gd name="T14" fmla="*/ 2147483646 w 71"/>
                        <a:gd name="T15" fmla="*/ 2147483646 h 56"/>
                        <a:gd name="T16" fmla="*/ 2147483646 w 71"/>
                        <a:gd name="T17" fmla="*/ 2147483646 h 56"/>
                        <a:gd name="T18" fmla="*/ 2147483646 w 71"/>
                        <a:gd name="T19" fmla="*/ 2147483646 h 56"/>
                        <a:gd name="T20" fmla="*/ 2147483646 w 71"/>
                        <a:gd name="T21" fmla="*/ 2147483646 h 56"/>
                        <a:gd name="T22" fmla="*/ 2147483646 w 71"/>
                        <a:gd name="T23" fmla="*/ 2147483646 h 56"/>
                        <a:gd name="T24" fmla="*/ 2147483646 w 71"/>
                        <a:gd name="T25" fmla="*/ 2147483646 h 56"/>
                        <a:gd name="T26" fmla="*/ 2147483646 w 71"/>
                        <a:gd name="T27" fmla="*/ 2147483646 h 56"/>
                        <a:gd name="T28" fmla="*/ 2147483646 w 71"/>
                        <a:gd name="T29" fmla="*/ 2147483646 h 56"/>
                        <a:gd name="T30" fmla="*/ 2147483646 w 71"/>
                        <a:gd name="T31" fmla="*/ 2147483646 h 56"/>
                        <a:gd name="T32" fmla="*/ 2147483646 w 71"/>
                        <a:gd name="T33" fmla="*/ 2147483646 h 56"/>
                        <a:gd name="T34" fmla="*/ 2147483646 w 71"/>
                        <a:gd name="T35" fmla="*/ 2147483646 h 56"/>
                        <a:gd name="T36" fmla="*/ 2147483646 w 71"/>
                        <a:gd name="T37" fmla="*/ 2147483646 h 56"/>
                        <a:gd name="T38" fmla="*/ 2147483646 w 71"/>
                        <a:gd name="T39" fmla="*/ 2147483646 h 56"/>
                        <a:gd name="T40" fmla="*/ 2147483646 w 71"/>
                        <a:gd name="T41" fmla="*/ 2147483646 h 56"/>
                        <a:gd name="T42" fmla="*/ 2147483646 w 71"/>
                        <a:gd name="T43" fmla="*/ 2147483646 h 56"/>
                        <a:gd name="T44" fmla="*/ 2147483646 w 71"/>
                        <a:gd name="T45" fmla="*/ 2147483646 h 56"/>
                        <a:gd name="T46" fmla="*/ 2147483646 w 71"/>
                        <a:gd name="T47" fmla="*/ 2147483646 h 56"/>
                        <a:gd name="T48" fmla="*/ 2147483646 w 71"/>
                        <a:gd name="T49" fmla="*/ 2147483646 h 56"/>
                        <a:gd name="T50" fmla="*/ 2147483646 w 71"/>
                        <a:gd name="T51" fmla="*/ 2147483646 h 56"/>
                        <a:gd name="T52" fmla="*/ 2147483646 w 71"/>
                        <a:gd name="T53" fmla="*/ 2147483646 h 56"/>
                        <a:gd name="T54" fmla="*/ 2147483646 w 71"/>
                        <a:gd name="T55" fmla="*/ 2147483646 h 56"/>
                        <a:gd name="T56" fmla="*/ 2147483646 w 71"/>
                        <a:gd name="T57" fmla="*/ 2147483646 h 56"/>
                        <a:gd name="T58" fmla="*/ 2147483646 w 71"/>
                        <a:gd name="T59" fmla="*/ 2147483646 h 56"/>
                        <a:gd name="T60" fmla="*/ 2147483646 w 71"/>
                        <a:gd name="T61" fmla="*/ 2147483646 h 56"/>
                        <a:gd name="T62" fmla="*/ 2147483646 w 71"/>
                        <a:gd name="T63" fmla="*/ 2147483646 h 56"/>
                        <a:gd name="T64" fmla="*/ 2147483646 w 71"/>
                        <a:gd name="T65" fmla="*/ 2147483646 h 56"/>
                        <a:gd name="T66" fmla="*/ 2147483646 w 71"/>
                        <a:gd name="T67" fmla="*/ 2147483646 h 56"/>
                        <a:gd name="T68" fmla="*/ 2147483646 w 71"/>
                        <a:gd name="T69" fmla="*/ 2147483646 h 56"/>
                        <a:gd name="T70" fmla="*/ 2147483646 w 71"/>
                        <a:gd name="T71" fmla="*/ 2147483646 h 56"/>
                        <a:gd name="T72" fmla="*/ 2147483646 w 71"/>
                        <a:gd name="T73" fmla="*/ 2147483646 h 56"/>
                        <a:gd name="T74" fmla="*/ 2147483646 w 71"/>
                        <a:gd name="T75" fmla="*/ 2147483646 h 56"/>
                        <a:gd name="T76" fmla="*/ 2147483646 w 71"/>
                        <a:gd name="T77" fmla="*/ 2147483646 h 56"/>
                        <a:gd name="T78" fmla="*/ 2147483646 w 71"/>
                        <a:gd name="T79" fmla="*/ 2147483646 h 56"/>
                        <a:gd name="T80" fmla="*/ 2147483646 w 71"/>
                        <a:gd name="T81" fmla="*/ 2147483646 h 56"/>
                        <a:gd name="T82" fmla="*/ 2147483646 w 71"/>
                        <a:gd name="T83" fmla="*/ 2147483646 h 56"/>
                        <a:gd name="T84" fmla="*/ 2147483646 w 71"/>
                        <a:gd name="T85" fmla="*/ 2147483646 h 56"/>
                        <a:gd name="T86" fmla="*/ 2147483646 w 71"/>
                        <a:gd name="T87" fmla="*/ 2147483646 h 56"/>
                        <a:gd name="T88" fmla="*/ 2147483646 w 71"/>
                        <a:gd name="T89" fmla="*/ 2147483646 h 56"/>
                        <a:gd name="T90" fmla="*/ 2147483646 w 71"/>
                        <a:gd name="T91" fmla="*/ 2147483646 h 56"/>
                        <a:gd name="T92" fmla="*/ 2147483646 w 71"/>
                        <a:gd name="T93" fmla="*/ 2147483646 h 56"/>
                        <a:gd name="T94" fmla="*/ 2147483646 w 71"/>
                        <a:gd name="T95" fmla="*/ 2147483646 h 56"/>
                        <a:gd name="T96" fmla="*/ 2147483646 w 71"/>
                        <a:gd name="T97" fmla="*/ 2147483646 h 56"/>
                        <a:gd name="T98" fmla="*/ 2147483646 w 71"/>
                        <a:gd name="T99" fmla="*/ 2147483646 h 56"/>
                        <a:gd name="T100" fmla="*/ 2147483646 w 71"/>
                        <a:gd name="T101" fmla="*/ 2147483646 h 56"/>
                        <a:gd name="T102" fmla="*/ 2147483646 w 71"/>
                        <a:gd name="T103" fmla="*/ 2147483646 h 56"/>
                        <a:gd name="T104" fmla="*/ 2147483646 w 71"/>
                        <a:gd name="T105" fmla="*/ 2147483646 h 56"/>
                        <a:gd name="T106" fmla="*/ 2147483646 w 71"/>
                        <a:gd name="T107" fmla="*/ 2147483646 h 5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71" h="56">
                          <a:moveTo>
                            <a:pt x="51" y="49"/>
                          </a:moveTo>
                          <a:lnTo>
                            <a:pt x="52" y="49"/>
                          </a:lnTo>
                          <a:lnTo>
                            <a:pt x="51" y="49"/>
                          </a:lnTo>
                          <a:lnTo>
                            <a:pt x="47" y="46"/>
                          </a:lnTo>
                          <a:lnTo>
                            <a:pt x="47" y="51"/>
                          </a:lnTo>
                          <a:lnTo>
                            <a:pt x="51" y="53"/>
                          </a:lnTo>
                          <a:lnTo>
                            <a:pt x="52" y="55"/>
                          </a:lnTo>
                          <a:lnTo>
                            <a:pt x="59" y="55"/>
                          </a:lnTo>
                          <a:lnTo>
                            <a:pt x="61" y="56"/>
                          </a:lnTo>
                          <a:lnTo>
                            <a:pt x="69" y="56"/>
                          </a:lnTo>
                          <a:lnTo>
                            <a:pt x="69" y="55"/>
                          </a:lnTo>
                          <a:lnTo>
                            <a:pt x="71" y="55"/>
                          </a:lnTo>
                          <a:lnTo>
                            <a:pt x="71" y="46"/>
                          </a:lnTo>
                          <a:lnTo>
                            <a:pt x="69" y="46"/>
                          </a:lnTo>
                          <a:lnTo>
                            <a:pt x="69" y="44"/>
                          </a:lnTo>
                          <a:lnTo>
                            <a:pt x="64" y="44"/>
                          </a:lnTo>
                          <a:lnTo>
                            <a:pt x="66" y="46"/>
                          </a:lnTo>
                          <a:lnTo>
                            <a:pt x="64" y="43"/>
                          </a:lnTo>
                          <a:lnTo>
                            <a:pt x="61" y="43"/>
                          </a:lnTo>
                          <a:lnTo>
                            <a:pt x="63" y="44"/>
                          </a:lnTo>
                          <a:lnTo>
                            <a:pt x="61" y="49"/>
                          </a:lnTo>
                          <a:lnTo>
                            <a:pt x="64" y="46"/>
                          </a:lnTo>
                          <a:lnTo>
                            <a:pt x="64" y="19"/>
                          </a:lnTo>
                          <a:lnTo>
                            <a:pt x="63" y="17"/>
                          </a:lnTo>
                          <a:lnTo>
                            <a:pt x="63" y="16"/>
                          </a:lnTo>
                          <a:lnTo>
                            <a:pt x="61" y="10"/>
                          </a:lnTo>
                          <a:lnTo>
                            <a:pt x="59" y="10"/>
                          </a:lnTo>
                          <a:lnTo>
                            <a:pt x="59" y="9"/>
                          </a:lnTo>
                          <a:lnTo>
                            <a:pt x="58" y="9"/>
                          </a:lnTo>
                          <a:lnTo>
                            <a:pt x="59" y="7"/>
                          </a:lnTo>
                          <a:lnTo>
                            <a:pt x="56" y="5"/>
                          </a:lnTo>
                          <a:lnTo>
                            <a:pt x="56" y="4"/>
                          </a:lnTo>
                          <a:lnTo>
                            <a:pt x="56" y="5"/>
                          </a:lnTo>
                          <a:lnTo>
                            <a:pt x="54" y="2"/>
                          </a:lnTo>
                          <a:lnTo>
                            <a:pt x="52" y="2"/>
                          </a:lnTo>
                          <a:lnTo>
                            <a:pt x="51" y="0"/>
                          </a:lnTo>
                          <a:lnTo>
                            <a:pt x="36" y="0"/>
                          </a:lnTo>
                          <a:lnTo>
                            <a:pt x="19" y="2"/>
                          </a:lnTo>
                          <a:lnTo>
                            <a:pt x="19" y="4"/>
                          </a:lnTo>
                          <a:lnTo>
                            <a:pt x="13" y="4"/>
                          </a:lnTo>
                          <a:lnTo>
                            <a:pt x="12" y="7"/>
                          </a:lnTo>
                          <a:lnTo>
                            <a:pt x="13" y="4"/>
                          </a:lnTo>
                          <a:lnTo>
                            <a:pt x="15" y="4"/>
                          </a:lnTo>
                          <a:lnTo>
                            <a:pt x="10" y="5"/>
                          </a:lnTo>
                          <a:lnTo>
                            <a:pt x="10" y="7"/>
                          </a:lnTo>
                          <a:lnTo>
                            <a:pt x="8" y="7"/>
                          </a:lnTo>
                          <a:lnTo>
                            <a:pt x="8" y="9"/>
                          </a:lnTo>
                          <a:lnTo>
                            <a:pt x="7" y="9"/>
                          </a:lnTo>
                          <a:lnTo>
                            <a:pt x="7" y="10"/>
                          </a:lnTo>
                          <a:lnTo>
                            <a:pt x="5" y="10"/>
                          </a:lnTo>
                          <a:lnTo>
                            <a:pt x="3" y="21"/>
                          </a:lnTo>
                          <a:lnTo>
                            <a:pt x="3" y="22"/>
                          </a:lnTo>
                          <a:lnTo>
                            <a:pt x="5" y="22"/>
                          </a:lnTo>
                          <a:lnTo>
                            <a:pt x="5" y="24"/>
                          </a:lnTo>
                          <a:lnTo>
                            <a:pt x="19" y="24"/>
                          </a:lnTo>
                          <a:lnTo>
                            <a:pt x="19" y="22"/>
                          </a:lnTo>
                          <a:lnTo>
                            <a:pt x="20" y="22"/>
                          </a:lnTo>
                          <a:lnTo>
                            <a:pt x="20" y="21"/>
                          </a:lnTo>
                          <a:lnTo>
                            <a:pt x="19" y="16"/>
                          </a:lnTo>
                          <a:lnTo>
                            <a:pt x="20" y="16"/>
                          </a:lnTo>
                          <a:lnTo>
                            <a:pt x="20" y="14"/>
                          </a:lnTo>
                          <a:lnTo>
                            <a:pt x="22" y="16"/>
                          </a:lnTo>
                          <a:lnTo>
                            <a:pt x="25" y="12"/>
                          </a:lnTo>
                          <a:lnTo>
                            <a:pt x="24" y="12"/>
                          </a:lnTo>
                          <a:lnTo>
                            <a:pt x="36" y="14"/>
                          </a:lnTo>
                          <a:lnTo>
                            <a:pt x="46" y="14"/>
                          </a:lnTo>
                          <a:lnTo>
                            <a:pt x="46" y="16"/>
                          </a:lnTo>
                          <a:lnTo>
                            <a:pt x="46" y="14"/>
                          </a:lnTo>
                          <a:lnTo>
                            <a:pt x="44" y="12"/>
                          </a:lnTo>
                          <a:lnTo>
                            <a:pt x="46" y="16"/>
                          </a:lnTo>
                          <a:lnTo>
                            <a:pt x="47" y="16"/>
                          </a:lnTo>
                          <a:lnTo>
                            <a:pt x="46" y="19"/>
                          </a:lnTo>
                          <a:lnTo>
                            <a:pt x="49" y="21"/>
                          </a:lnTo>
                          <a:lnTo>
                            <a:pt x="51" y="16"/>
                          </a:lnTo>
                          <a:lnTo>
                            <a:pt x="47" y="17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4" y="22"/>
                          </a:lnTo>
                          <a:lnTo>
                            <a:pt x="47" y="19"/>
                          </a:lnTo>
                          <a:lnTo>
                            <a:pt x="46" y="19"/>
                          </a:lnTo>
                          <a:lnTo>
                            <a:pt x="46" y="21"/>
                          </a:lnTo>
                          <a:lnTo>
                            <a:pt x="47" y="19"/>
                          </a:lnTo>
                          <a:lnTo>
                            <a:pt x="37" y="21"/>
                          </a:lnTo>
                          <a:lnTo>
                            <a:pt x="36" y="24"/>
                          </a:lnTo>
                          <a:lnTo>
                            <a:pt x="39" y="21"/>
                          </a:lnTo>
                          <a:lnTo>
                            <a:pt x="36" y="21"/>
                          </a:lnTo>
                          <a:lnTo>
                            <a:pt x="24" y="22"/>
                          </a:lnTo>
                          <a:lnTo>
                            <a:pt x="22" y="26"/>
                          </a:lnTo>
                          <a:lnTo>
                            <a:pt x="25" y="22"/>
                          </a:lnTo>
                          <a:lnTo>
                            <a:pt x="13" y="24"/>
                          </a:lnTo>
                          <a:lnTo>
                            <a:pt x="12" y="27"/>
                          </a:lnTo>
                          <a:lnTo>
                            <a:pt x="15" y="24"/>
                          </a:lnTo>
                          <a:lnTo>
                            <a:pt x="10" y="24"/>
                          </a:lnTo>
                          <a:lnTo>
                            <a:pt x="7" y="27"/>
                          </a:lnTo>
                          <a:lnTo>
                            <a:pt x="7" y="29"/>
                          </a:lnTo>
                          <a:lnTo>
                            <a:pt x="5" y="29"/>
                          </a:lnTo>
                          <a:lnTo>
                            <a:pt x="3" y="32"/>
                          </a:lnTo>
                          <a:lnTo>
                            <a:pt x="7" y="29"/>
                          </a:lnTo>
                          <a:lnTo>
                            <a:pt x="3" y="31"/>
                          </a:lnTo>
                          <a:lnTo>
                            <a:pt x="3" y="32"/>
                          </a:lnTo>
                          <a:lnTo>
                            <a:pt x="2" y="32"/>
                          </a:lnTo>
                          <a:lnTo>
                            <a:pt x="0" y="39"/>
                          </a:lnTo>
                          <a:lnTo>
                            <a:pt x="0" y="46"/>
                          </a:lnTo>
                          <a:lnTo>
                            <a:pt x="5" y="51"/>
                          </a:lnTo>
                          <a:lnTo>
                            <a:pt x="8" y="51"/>
                          </a:lnTo>
                          <a:lnTo>
                            <a:pt x="8" y="53"/>
                          </a:lnTo>
                          <a:lnTo>
                            <a:pt x="8" y="51"/>
                          </a:lnTo>
                          <a:lnTo>
                            <a:pt x="10" y="53"/>
                          </a:lnTo>
                          <a:lnTo>
                            <a:pt x="10" y="51"/>
                          </a:lnTo>
                          <a:lnTo>
                            <a:pt x="10" y="53"/>
                          </a:lnTo>
                          <a:lnTo>
                            <a:pt x="13" y="53"/>
                          </a:lnTo>
                          <a:lnTo>
                            <a:pt x="13" y="55"/>
                          </a:lnTo>
                          <a:lnTo>
                            <a:pt x="24" y="56"/>
                          </a:lnTo>
                          <a:lnTo>
                            <a:pt x="25" y="56"/>
                          </a:lnTo>
                          <a:lnTo>
                            <a:pt x="30" y="55"/>
                          </a:lnTo>
                          <a:lnTo>
                            <a:pt x="29" y="55"/>
                          </a:lnTo>
                          <a:lnTo>
                            <a:pt x="41" y="56"/>
                          </a:lnTo>
                          <a:lnTo>
                            <a:pt x="42" y="56"/>
                          </a:lnTo>
                          <a:lnTo>
                            <a:pt x="44" y="53"/>
                          </a:lnTo>
                          <a:lnTo>
                            <a:pt x="42" y="53"/>
                          </a:lnTo>
                          <a:lnTo>
                            <a:pt x="46" y="53"/>
                          </a:lnTo>
                          <a:lnTo>
                            <a:pt x="46" y="51"/>
                          </a:lnTo>
                          <a:lnTo>
                            <a:pt x="47" y="53"/>
                          </a:lnTo>
                          <a:lnTo>
                            <a:pt x="51" y="49"/>
                          </a:lnTo>
                          <a:lnTo>
                            <a:pt x="51" y="48"/>
                          </a:lnTo>
                          <a:lnTo>
                            <a:pt x="51" y="49"/>
                          </a:lnTo>
                          <a:lnTo>
                            <a:pt x="54" y="48"/>
                          </a:lnTo>
                          <a:lnTo>
                            <a:pt x="51" y="49"/>
                          </a:lnTo>
                          <a:lnTo>
                            <a:pt x="52" y="49"/>
                          </a:lnTo>
                          <a:lnTo>
                            <a:pt x="51" y="49"/>
                          </a:lnTo>
                          <a:lnTo>
                            <a:pt x="51" y="43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49" y="43"/>
                          </a:lnTo>
                          <a:lnTo>
                            <a:pt x="49" y="44"/>
                          </a:lnTo>
                          <a:lnTo>
                            <a:pt x="47" y="44"/>
                          </a:lnTo>
                          <a:lnTo>
                            <a:pt x="51" y="43"/>
                          </a:lnTo>
                          <a:lnTo>
                            <a:pt x="47" y="44"/>
                          </a:lnTo>
                          <a:lnTo>
                            <a:pt x="47" y="46"/>
                          </a:lnTo>
                          <a:lnTo>
                            <a:pt x="46" y="44"/>
                          </a:lnTo>
                          <a:lnTo>
                            <a:pt x="44" y="46"/>
                          </a:lnTo>
                          <a:lnTo>
                            <a:pt x="42" y="48"/>
                          </a:lnTo>
                          <a:lnTo>
                            <a:pt x="42" y="49"/>
                          </a:lnTo>
                          <a:lnTo>
                            <a:pt x="39" y="49"/>
                          </a:lnTo>
                          <a:lnTo>
                            <a:pt x="37" y="53"/>
                          </a:lnTo>
                          <a:lnTo>
                            <a:pt x="39" y="49"/>
                          </a:lnTo>
                          <a:lnTo>
                            <a:pt x="41" y="49"/>
                          </a:lnTo>
                          <a:lnTo>
                            <a:pt x="25" y="51"/>
                          </a:lnTo>
                          <a:lnTo>
                            <a:pt x="24" y="55"/>
                          </a:lnTo>
                          <a:lnTo>
                            <a:pt x="29" y="53"/>
                          </a:lnTo>
                          <a:lnTo>
                            <a:pt x="27" y="49"/>
                          </a:lnTo>
                          <a:lnTo>
                            <a:pt x="17" y="51"/>
                          </a:lnTo>
                          <a:lnTo>
                            <a:pt x="17" y="49"/>
                          </a:lnTo>
                          <a:lnTo>
                            <a:pt x="13" y="49"/>
                          </a:lnTo>
                          <a:lnTo>
                            <a:pt x="13" y="48"/>
                          </a:lnTo>
                          <a:lnTo>
                            <a:pt x="10" y="46"/>
                          </a:lnTo>
                          <a:lnTo>
                            <a:pt x="12" y="48"/>
                          </a:lnTo>
                          <a:lnTo>
                            <a:pt x="12" y="46"/>
                          </a:lnTo>
                          <a:lnTo>
                            <a:pt x="12" y="48"/>
                          </a:lnTo>
                          <a:lnTo>
                            <a:pt x="10" y="44"/>
                          </a:lnTo>
                          <a:lnTo>
                            <a:pt x="8" y="44"/>
                          </a:lnTo>
                          <a:lnTo>
                            <a:pt x="7" y="43"/>
                          </a:lnTo>
                          <a:lnTo>
                            <a:pt x="7" y="39"/>
                          </a:lnTo>
                          <a:lnTo>
                            <a:pt x="5" y="36"/>
                          </a:lnTo>
                          <a:lnTo>
                            <a:pt x="7" y="36"/>
                          </a:lnTo>
                          <a:lnTo>
                            <a:pt x="7" y="34"/>
                          </a:lnTo>
                          <a:lnTo>
                            <a:pt x="7" y="36"/>
                          </a:lnTo>
                          <a:lnTo>
                            <a:pt x="10" y="32"/>
                          </a:lnTo>
                          <a:lnTo>
                            <a:pt x="8" y="32"/>
                          </a:lnTo>
                          <a:lnTo>
                            <a:pt x="10" y="32"/>
                          </a:lnTo>
                          <a:lnTo>
                            <a:pt x="10" y="31"/>
                          </a:lnTo>
                          <a:lnTo>
                            <a:pt x="12" y="32"/>
                          </a:lnTo>
                          <a:lnTo>
                            <a:pt x="13" y="31"/>
                          </a:lnTo>
                          <a:lnTo>
                            <a:pt x="15" y="31"/>
                          </a:lnTo>
                          <a:lnTo>
                            <a:pt x="19" y="27"/>
                          </a:lnTo>
                          <a:lnTo>
                            <a:pt x="17" y="27"/>
                          </a:lnTo>
                          <a:lnTo>
                            <a:pt x="25" y="29"/>
                          </a:lnTo>
                          <a:lnTo>
                            <a:pt x="27" y="29"/>
                          </a:lnTo>
                          <a:lnTo>
                            <a:pt x="27" y="27"/>
                          </a:lnTo>
                          <a:lnTo>
                            <a:pt x="29" y="26"/>
                          </a:lnTo>
                          <a:lnTo>
                            <a:pt x="27" y="26"/>
                          </a:lnTo>
                          <a:lnTo>
                            <a:pt x="36" y="27"/>
                          </a:lnTo>
                          <a:lnTo>
                            <a:pt x="39" y="27"/>
                          </a:lnTo>
                          <a:lnTo>
                            <a:pt x="42" y="24"/>
                          </a:lnTo>
                          <a:lnTo>
                            <a:pt x="41" y="24"/>
                          </a:lnTo>
                          <a:lnTo>
                            <a:pt x="47" y="26"/>
                          </a:lnTo>
                          <a:lnTo>
                            <a:pt x="49" y="24"/>
                          </a:lnTo>
                          <a:lnTo>
                            <a:pt x="47" y="26"/>
                          </a:lnTo>
                          <a:lnTo>
                            <a:pt x="51" y="22"/>
                          </a:lnTo>
                          <a:lnTo>
                            <a:pt x="49" y="22"/>
                          </a:lnTo>
                          <a:lnTo>
                            <a:pt x="51" y="22"/>
                          </a:lnTo>
                          <a:lnTo>
                            <a:pt x="51" y="21"/>
                          </a:lnTo>
                          <a:lnTo>
                            <a:pt x="51" y="22"/>
                          </a:lnTo>
                          <a:lnTo>
                            <a:pt x="52" y="17"/>
                          </a:lnTo>
                          <a:lnTo>
                            <a:pt x="52" y="16"/>
                          </a:lnTo>
                          <a:lnTo>
                            <a:pt x="51" y="12"/>
                          </a:lnTo>
                          <a:lnTo>
                            <a:pt x="49" y="12"/>
                          </a:lnTo>
                          <a:lnTo>
                            <a:pt x="51" y="12"/>
                          </a:lnTo>
                          <a:lnTo>
                            <a:pt x="49" y="10"/>
                          </a:lnTo>
                          <a:lnTo>
                            <a:pt x="49" y="9"/>
                          </a:lnTo>
                          <a:lnTo>
                            <a:pt x="49" y="10"/>
                          </a:lnTo>
                          <a:lnTo>
                            <a:pt x="47" y="7"/>
                          </a:lnTo>
                          <a:lnTo>
                            <a:pt x="36" y="7"/>
                          </a:lnTo>
                          <a:lnTo>
                            <a:pt x="20" y="9"/>
                          </a:lnTo>
                          <a:lnTo>
                            <a:pt x="19" y="12"/>
                          </a:lnTo>
                          <a:lnTo>
                            <a:pt x="22" y="9"/>
                          </a:lnTo>
                          <a:lnTo>
                            <a:pt x="17" y="10"/>
                          </a:lnTo>
                          <a:lnTo>
                            <a:pt x="17" y="12"/>
                          </a:lnTo>
                          <a:lnTo>
                            <a:pt x="15" y="12"/>
                          </a:lnTo>
                          <a:lnTo>
                            <a:pt x="13" y="21"/>
                          </a:lnTo>
                          <a:lnTo>
                            <a:pt x="17" y="17"/>
                          </a:lnTo>
                          <a:lnTo>
                            <a:pt x="7" y="17"/>
                          </a:lnTo>
                          <a:lnTo>
                            <a:pt x="10" y="21"/>
                          </a:lnTo>
                          <a:lnTo>
                            <a:pt x="8" y="14"/>
                          </a:lnTo>
                          <a:lnTo>
                            <a:pt x="10" y="14"/>
                          </a:lnTo>
                          <a:lnTo>
                            <a:pt x="10" y="12"/>
                          </a:lnTo>
                          <a:lnTo>
                            <a:pt x="12" y="12"/>
                          </a:lnTo>
                          <a:lnTo>
                            <a:pt x="12" y="10"/>
                          </a:lnTo>
                          <a:lnTo>
                            <a:pt x="13" y="10"/>
                          </a:lnTo>
                          <a:lnTo>
                            <a:pt x="13" y="9"/>
                          </a:lnTo>
                          <a:lnTo>
                            <a:pt x="15" y="10"/>
                          </a:lnTo>
                          <a:lnTo>
                            <a:pt x="17" y="10"/>
                          </a:lnTo>
                          <a:lnTo>
                            <a:pt x="19" y="7"/>
                          </a:lnTo>
                          <a:lnTo>
                            <a:pt x="17" y="7"/>
                          </a:lnTo>
                          <a:lnTo>
                            <a:pt x="22" y="7"/>
                          </a:lnTo>
                          <a:lnTo>
                            <a:pt x="22" y="5"/>
                          </a:lnTo>
                          <a:lnTo>
                            <a:pt x="36" y="7"/>
                          </a:lnTo>
                          <a:lnTo>
                            <a:pt x="47" y="7"/>
                          </a:lnTo>
                          <a:lnTo>
                            <a:pt x="49" y="9"/>
                          </a:lnTo>
                          <a:lnTo>
                            <a:pt x="51" y="9"/>
                          </a:lnTo>
                          <a:lnTo>
                            <a:pt x="52" y="9"/>
                          </a:lnTo>
                          <a:lnTo>
                            <a:pt x="52" y="10"/>
                          </a:lnTo>
                          <a:lnTo>
                            <a:pt x="52" y="9"/>
                          </a:lnTo>
                          <a:lnTo>
                            <a:pt x="52" y="10"/>
                          </a:lnTo>
                          <a:lnTo>
                            <a:pt x="54" y="12"/>
                          </a:lnTo>
                          <a:lnTo>
                            <a:pt x="56" y="12"/>
                          </a:lnTo>
                          <a:lnTo>
                            <a:pt x="56" y="14"/>
                          </a:lnTo>
                          <a:lnTo>
                            <a:pt x="58" y="14"/>
                          </a:lnTo>
                          <a:lnTo>
                            <a:pt x="56" y="19"/>
                          </a:lnTo>
                          <a:lnTo>
                            <a:pt x="59" y="21"/>
                          </a:lnTo>
                          <a:lnTo>
                            <a:pt x="58" y="19"/>
                          </a:lnTo>
                          <a:lnTo>
                            <a:pt x="58" y="44"/>
                          </a:lnTo>
                          <a:lnTo>
                            <a:pt x="58" y="46"/>
                          </a:lnTo>
                          <a:lnTo>
                            <a:pt x="61" y="43"/>
                          </a:lnTo>
                          <a:lnTo>
                            <a:pt x="59" y="43"/>
                          </a:lnTo>
                          <a:lnTo>
                            <a:pt x="59" y="44"/>
                          </a:lnTo>
                          <a:lnTo>
                            <a:pt x="58" y="44"/>
                          </a:lnTo>
                          <a:lnTo>
                            <a:pt x="58" y="46"/>
                          </a:lnTo>
                          <a:lnTo>
                            <a:pt x="58" y="48"/>
                          </a:lnTo>
                          <a:lnTo>
                            <a:pt x="59" y="48"/>
                          </a:lnTo>
                          <a:lnTo>
                            <a:pt x="61" y="49"/>
                          </a:lnTo>
                          <a:lnTo>
                            <a:pt x="63" y="49"/>
                          </a:lnTo>
                          <a:lnTo>
                            <a:pt x="64" y="51"/>
                          </a:lnTo>
                          <a:lnTo>
                            <a:pt x="68" y="51"/>
                          </a:lnTo>
                          <a:lnTo>
                            <a:pt x="64" y="48"/>
                          </a:lnTo>
                          <a:lnTo>
                            <a:pt x="64" y="53"/>
                          </a:lnTo>
                          <a:lnTo>
                            <a:pt x="68" y="49"/>
                          </a:lnTo>
                          <a:lnTo>
                            <a:pt x="64" y="49"/>
                          </a:lnTo>
                          <a:lnTo>
                            <a:pt x="61" y="49"/>
                          </a:lnTo>
                          <a:lnTo>
                            <a:pt x="63" y="51"/>
                          </a:lnTo>
                          <a:lnTo>
                            <a:pt x="61" y="48"/>
                          </a:lnTo>
                          <a:lnTo>
                            <a:pt x="52" y="48"/>
                          </a:lnTo>
                          <a:lnTo>
                            <a:pt x="54" y="49"/>
                          </a:lnTo>
                          <a:lnTo>
                            <a:pt x="54" y="48"/>
                          </a:lnTo>
                          <a:lnTo>
                            <a:pt x="54" y="46"/>
                          </a:lnTo>
                          <a:lnTo>
                            <a:pt x="54" y="44"/>
                          </a:lnTo>
                          <a:lnTo>
                            <a:pt x="52" y="44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52" y="43"/>
                          </a:lnTo>
                          <a:lnTo>
                            <a:pt x="51" y="43"/>
                          </a:lnTo>
                          <a:lnTo>
                            <a:pt x="51" y="4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4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5483225" y="3271838"/>
                      <a:ext cx="69850" cy="39688"/>
                    </a:xfrm>
                    <a:custGeom>
                      <a:avLst/>
                      <a:gdLst>
                        <a:gd name="T0" fmla="*/ 2147483646 w 44"/>
                        <a:gd name="T1" fmla="*/ 2147483646 h 25"/>
                        <a:gd name="T2" fmla="*/ 2147483646 w 44"/>
                        <a:gd name="T3" fmla="*/ 2147483646 h 25"/>
                        <a:gd name="T4" fmla="*/ 2147483646 w 44"/>
                        <a:gd name="T5" fmla="*/ 2147483646 h 25"/>
                        <a:gd name="T6" fmla="*/ 2147483646 w 44"/>
                        <a:gd name="T7" fmla="*/ 2147483646 h 25"/>
                        <a:gd name="T8" fmla="*/ 2147483646 w 44"/>
                        <a:gd name="T9" fmla="*/ 2147483646 h 25"/>
                        <a:gd name="T10" fmla="*/ 2147483646 w 44"/>
                        <a:gd name="T11" fmla="*/ 2147483646 h 25"/>
                        <a:gd name="T12" fmla="*/ 2147483646 w 44"/>
                        <a:gd name="T13" fmla="*/ 2147483646 h 25"/>
                        <a:gd name="T14" fmla="*/ 2147483646 w 44"/>
                        <a:gd name="T15" fmla="*/ 2147483646 h 25"/>
                        <a:gd name="T16" fmla="*/ 2147483646 w 44"/>
                        <a:gd name="T17" fmla="*/ 2147483646 h 25"/>
                        <a:gd name="T18" fmla="*/ 2147483646 w 44"/>
                        <a:gd name="T19" fmla="*/ 2147483646 h 25"/>
                        <a:gd name="T20" fmla="*/ 2147483646 w 44"/>
                        <a:gd name="T21" fmla="*/ 2147483646 h 25"/>
                        <a:gd name="T22" fmla="*/ 2147483646 w 44"/>
                        <a:gd name="T23" fmla="*/ 2147483646 h 25"/>
                        <a:gd name="T24" fmla="*/ 2147483646 w 44"/>
                        <a:gd name="T25" fmla="*/ 2147483646 h 25"/>
                        <a:gd name="T26" fmla="*/ 2147483646 w 44"/>
                        <a:gd name="T27" fmla="*/ 2147483646 h 25"/>
                        <a:gd name="T28" fmla="*/ 2147483646 w 44"/>
                        <a:gd name="T29" fmla="*/ 2147483646 h 25"/>
                        <a:gd name="T30" fmla="*/ 2147483646 w 44"/>
                        <a:gd name="T31" fmla="*/ 2147483646 h 25"/>
                        <a:gd name="T32" fmla="*/ 2147483646 w 44"/>
                        <a:gd name="T33" fmla="*/ 2147483646 h 25"/>
                        <a:gd name="T34" fmla="*/ 2147483646 w 44"/>
                        <a:gd name="T35" fmla="*/ 2147483646 h 25"/>
                        <a:gd name="T36" fmla="*/ 2147483646 w 44"/>
                        <a:gd name="T37" fmla="*/ 2147483646 h 25"/>
                        <a:gd name="T38" fmla="*/ 2147483646 w 44"/>
                        <a:gd name="T39" fmla="*/ 2147483646 h 25"/>
                        <a:gd name="T40" fmla="*/ 2147483646 w 44"/>
                        <a:gd name="T41" fmla="*/ 2147483646 h 25"/>
                        <a:gd name="T42" fmla="*/ 2147483646 w 44"/>
                        <a:gd name="T43" fmla="*/ 2147483646 h 25"/>
                        <a:gd name="T44" fmla="*/ 2147483646 w 44"/>
                        <a:gd name="T45" fmla="*/ 2147483646 h 25"/>
                        <a:gd name="T46" fmla="*/ 2147483646 w 44"/>
                        <a:gd name="T47" fmla="*/ 2147483646 h 25"/>
                        <a:gd name="T48" fmla="*/ 2147483646 w 44"/>
                        <a:gd name="T49" fmla="*/ 2147483646 h 25"/>
                        <a:gd name="T50" fmla="*/ 2147483646 w 44"/>
                        <a:gd name="T51" fmla="*/ 0 h 25"/>
                        <a:gd name="T52" fmla="*/ 2147483646 w 44"/>
                        <a:gd name="T53" fmla="*/ 2147483646 h 25"/>
                        <a:gd name="T54" fmla="*/ 2147483646 w 44"/>
                        <a:gd name="T55" fmla="*/ 2147483646 h 25"/>
                        <a:gd name="T56" fmla="*/ 2147483646 w 44"/>
                        <a:gd name="T57" fmla="*/ 2147483646 h 25"/>
                        <a:gd name="T58" fmla="*/ 2147483646 w 44"/>
                        <a:gd name="T59" fmla="*/ 2147483646 h 25"/>
                        <a:gd name="T60" fmla="*/ 2147483646 w 44"/>
                        <a:gd name="T61" fmla="*/ 2147483646 h 25"/>
                        <a:gd name="T62" fmla="*/ 2147483646 w 44"/>
                        <a:gd name="T63" fmla="*/ 2147483646 h 25"/>
                        <a:gd name="T64" fmla="*/ 2147483646 w 44"/>
                        <a:gd name="T65" fmla="*/ 2147483646 h 25"/>
                        <a:gd name="T66" fmla="*/ 2147483646 w 44"/>
                        <a:gd name="T67" fmla="*/ 2147483646 h 25"/>
                        <a:gd name="T68" fmla="*/ 2147483646 w 44"/>
                        <a:gd name="T69" fmla="*/ 2147483646 h 25"/>
                        <a:gd name="T70" fmla="*/ 2147483646 w 44"/>
                        <a:gd name="T71" fmla="*/ 2147483646 h 25"/>
                        <a:gd name="T72" fmla="*/ 0 w 44"/>
                        <a:gd name="T73" fmla="*/ 2147483646 h 25"/>
                        <a:gd name="T74" fmla="*/ 2147483646 w 44"/>
                        <a:gd name="T75" fmla="*/ 2147483646 h 25"/>
                        <a:gd name="T76" fmla="*/ 2147483646 w 44"/>
                        <a:gd name="T77" fmla="*/ 2147483646 h 25"/>
                        <a:gd name="T78" fmla="*/ 2147483646 w 44"/>
                        <a:gd name="T79" fmla="*/ 2147483646 h 25"/>
                        <a:gd name="T80" fmla="*/ 2147483646 w 44"/>
                        <a:gd name="T81" fmla="*/ 2147483646 h 25"/>
                        <a:gd name="T82" fmla="*/ 2147483646 w 44"/>
                        <a:gd name="T83" fmla="*/ 2147483646 h 25"/>
                        <a:gd name="T84" fmla="*/ 2147483646 w 44"/>
                        <a:gd name="T85" fmla="*/ 2147483646 h 25"/>
                        <a:gd name="T86" fmla="*/ 2147483646 w 44"/>
                        <a:gd name="T87" fmla="*/ 2147483646 h 25"/>
                        <a:gd name="T88" fmla="*/ 2147483646 w 44"/>
                        <a:gd name="T89" fmla="*/ 2147483646 h 25"/>
                        <a:gd name="T90" fmla="*/ 2147483646 w 44"/>
                        <a:gd name="T91" fmla="*/ 2147483646 h 25"/>
                        <a:gd name="T92" fmla="*/ 2147483646 w 44"/>
                        <a:gd name="T93" fmla="*/ 2147483646 h 25"/>
                        <a:gd name="T94" fmla="*/ 2147483646 w 44"/>
                        <a:gd name="T95" fmla="*/ 2147483646 h 25"/>
                        <a:gd name="T96" fmla="*/ 2147483646 w 44"/>
                        <a:gd name="T97" fmla="*/ 2147483646 h 25"/>
                        <a:gd name="T98" fmla="*/ 2147483646 w 44"/>
                        <a:gd name="T99" fmla="*/ 2147483646 h 25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</a:gdLst>
                      <a:ahLst/>
                      <a:cxnLst>
                        <a:cxn ang="T100">
                          <a:pos x="T0" y="T1"/>
                        </a:cxn>
                        <a:cxn ang="T101">
                          <a:pos x="T2" y="T3"/>
                        </a:cxn>
                        <a:cxn ang="T102">
                          <a:pos x="T4" y="T5"/>
                        </a:cxn>
                        <a:cxn ang="T103">
                          <a:pos x="T6" y="T7"/>
                        </a:cxn>
                        <a:cxn ang="T104">
                          <a:pos x="T8" y="T9"/>
                        </a:cxn>
                        <a:cxn ang="T105">
                          <a:pos x="T10" y="T11"/>
                        </a:cxn>
                        <a:cxn ang="T106">
                          <a:pos x="T12" y="T13"/>
                        </a:cxn>
                        <a:cxn ang="T107">
                          <a:pos x="T14" y="T15"/>
                        </a:cxn>
                        <a:cxn ang="T108">
                          <a:pos x="T16" y="T17"/>
                        </a:cxn>
                        <a:cxn ang="T109">
                          <a:pos x="T18" y="T19"/>
                        </a:cxn>
                        <a:cxn ang="T110">
                          <a:pos x="T20" y="T21"/>
                        </a:cxn>
                        <a:cxn ang="T111">
                          <a:pos x="T22" y="T23"/>
                        </a:cxn>
                        <a:cxn ang="T112">
                          <a:pos x="T24" y="T25"/>
                        </a:cxn>
                        <a:cxn ang="T113">
                          <a:pos x="T26" y="T27"/>
                        </a:cxn>
                        <a:cxn ang="T114">
                          <a:pos x="T28" y="T29"/>
                        </a:cxn>
                        <a:cxn ang="T115">
                          <a:pos x="T30" y="T31"/>
                        </a:cxn>
                        <a:cxn ang="T116">
                          <a:pos x="T32" y="T33"/>
                        </a:cxn>
                        <a:cxn ang="T117">
                          <a:pos x="T34" y="T35"/>
                        </a:cxn>
                        <a:cxn ang="T118">
                          <a:pos x="T36" y="T37"/>
                        </a:cxn>
                        <a:cxn ang="T119">
                          <a:pos x="T38" y="T39"/>
                        </a:cxn>
                        <a:cxn ang="T120">
                          <a:pos x="T40" y="T41"/>
                        </a:cxn>
                        <a:cxn ang="T121">
                          <a:pos x="T42" y="T43"/>
                        </a:cxn>
                        <a:cxn ang="T122">
                          <a:pos x="T44" y="T45"/>
                        </a:cxn>
                        <a:cxn ang="T123">
                          <a:pos x="T46" y="T47"/>
                        </a:cxn>
                        <a:cxn ang="T124">
                          <a:pos x="T48" y="T49"/>
                        </a:cxn>
                        <a:cxn ang="T125">
                          <a:pos x="T50" y="T51"/>
                        </a:cxn>
                        <a:cxn ang="T126">
                          <a:pos x="T52" y="T53"/>
                        </a:cxn>
                        <a:cxn ang="T127">
                          <a:pos x="T54" y="T55"/>
                        </a:cxn>
                        <a:cxn ang="T128">
                          <a:pos x="T56" y="T57"/>
                        </a:cxn>
                        <a:cxn ang="T129">
                          <a:pos x="T58" y="T59"/>
                        </a:cxn>
                        <a:cxn ang="T130">
                          <a:pos x="T60" y="T61"/>
                        </a:cxn>
                        <a:cxn ang="T131">
                          <a:pos x="T62" y="T63"/>
                        </a:cxn>
                        <a:cxn ang="T132">
                          <a:pos x="T64" y="T65"/>
                        </a:cxn>
                        <a:cxn ang="T133">
                          <a:pos x="T66" y="T67"/>
                        </a:cxn>
                        <a:cxn ang="T134">
                          <a:pos x="T68" y="T69"/>
                        </a:cxn>
                        <a:cxn ang="T135">
                          <a:pos x="T70" y="T71"/>
                        </a:cxn>
                        <a:cxn ang="T136">
                          <a:pos x="T72" y="T73"/>
                        </a:cxn>
                        <a:cxn ang="T137">
                          <a:pos x="T74" y="T75"/>
                        </a:cxn>
                        <a:cxn ang="T138">
                          <a:pos x="T76" y="T77"/>
                        </a:cxn>
                        <a:cxn ang="T139">
                          <a:pos x="T78" y="T79"/>
                        </a:cxn>
                        <a:cxn ang="T140">
                          <a:pos x="T80" y="T81"/>
                        </a:cxn>
                        <a:cxn ang="T141">
                          <a:pos x="T82" y="T83"/>
                        </a:cxn>
                        <a:cxn ang="T142">
                          <a:pos x="T84" y="T85"/>
                        </a:cxn>
                        <a:cxn ang="T143">
                          <a:pos x="T86" y="T87"/>
                        </a:cxn>
                        <a:cxn ang="T144">
                          <a:pos x="T88" y="T89"/>
                        </a:cxn>
                        <a:cxn ang="T145">
                          <a:pos x="T90" y="T91"/>
                        </a:cxn>
                        <a:cxn ang="T146">
                          <a:pos x="T92" y="T93"/>
                        </a:cxn>
                        <a:cxn ang="T147">
                          <a:pos x="T94" y="T95"/>
                        </a:cxn>
                        <a:cxn ang="T148">
                          <a:pos x="T96" y="T97"/>
                        </a:cxn>
                        <a:cxn ang="T149">
                          <a:pos x="T98" y="T99"/>
                        </a:cxn>
                      </a:cxnLst>
                      <a:rect l="0" t="0" r="r" b="b"/>
                      <a:pathLst>
                        <a:path w="44" h="25">
                          <a:moveTo>
                            <a:pt x="37" y="3"/>
                          </a:moveTo>
                          <a:lnTo>
                            <a:pt x="37" y="10"/>
                          </a:lnTo>
                          <a:lnTo>
                            <a:pt x="41" y="7"/>
                          </a:lnTo>
                          <a:lnTo>
                            <a:pt x="37" y="8"/>
                          </a:lnTo>
                          <a:lnTo>
                            <a:pt x="37" y="12"/>
                          </a:lnTo>
                          <a:lnTo>
                            <a:pt x="36" y="12"/>
                          </a:lnTo>
                          <a:lnTo>
                            <a:pt x="36" y="14"/>
                          </a:lnTo>
                          <a:lnTo>
                            <a:pt x="34" y="14"/>
                          </a:lnTo>
                          <a:lnTo>
                            <a:pt x="31" y="17"/>
                          </a:lnTo>
                          <a:lnTo>
                            <a:pt x="31" y="20"/>
                          </a:lnTo>
                          <a:lnTo>
                            <a:pt x="32" y="19"/>
                          </a:lnTo>
                          <a:lnTo>
                            <a:pt x="32" y="17"/>
                          </a:lnTo>
                          <a:lnTo>
                            <a:pt x="34" y="17"/>
                          </a:lnTo>
                          <a:lnTo>
                            <a:pt x="27" y="19"/>
                          </a:lnTo>
                          <a:lnTo>
                            <a:pt x="27" y="20"/>
                          </a:lnTo>
                          <a:lnTo>
                            <a:pt x="17" y="20"/>
                          </a:lnTo>
                          <a:lnTo>
                            <a:pt x="15" y="24"/>
                          </a:lnTo>
                          <a:lnTo>
                            <a:pt x="20" y="22"/>
                          </a:lnTo>
                          <a:lnTo>
                            <a:pt x="19" y="19"/>
                          </a:lnTo>
                          <a:lnTo>
                            <a:pt x="9" y="19"/>
                          </a:lnTo>
                          <a:lnTo>
                            <a:pt x="10" y="19"/>
                          </a:lnTo>
                          <a:lnTo>
                            <a:pt x="10" y="20"/>
                          </a:lnTo>
                          <a:lnTo>
                            <a:pt x="9" y="17"/>
                          </a:lnTo>
                          <a:lnTo>
                            <a:pt x="7" y="19"/>
                          </a:lnTo>
                          <a:lnTo>
                            <a:pt x="7" y="17"/>
                          </a:lnTo>
                          <a:lnTo>
                            <a:pt x="5" y="17"/>
                          </a:lnTo>
                          <a:lnTo>
                            <a:pt x="7" y="15"/>
                          </a:lnTo>
                          <a:lnTo>
                            <a:pt x="5" y="14"/>
                          </a:lnTo>
                          <a:lnTo>
                            <a:pt x="7" y="14"/>
                          </a:lnTo>
                          <a:lnTo>
                            <a:pt x="7" y="12"/>
                          </a:lnTo>
                          <a:lnTo>
                            <a:pt x="7" y="14"/>
                          </a:lnTo>
                          <a:lnTo>
                            <a:pt x="9" y="12"/>
                          </a:lnTo>
                          <a:lnTo>
                            <a:pt x="9" y="14"/>
                          </a:lnTo>
                          <a:lnTo>
                            <a:pt x="10" y="10"/>
                          </a:lnTo>
                          <a:lnTo>
                            <a:pt x="9" y="10"/>
                          </a:lnTo>
                          <a:lnTo>
                            <a:pt x="12" y="10"/>
                          </a:lnTo>
                          <a:lnTo>
                            <a:pt x="12" y="8"/>
                          </a:lnTo>
                          <a:lnTo>
                            <a:pt x="19" y="10"/>
                          </a:lnTo>
                          <a:lnTo>
                            <a:pt x="29" y="10"/>
                          </a:lnTo>
                          <a:lnTo>
                            <a:pt x="31" y="7"/>
                          </a:lnTo>
                          <a:lnTo>
                            <a:pt x="29" y="7"/>
                          </a:lnTo>
                          <a:lnTo>
                            <a:pt x="34" y="8"/>
                          </a:lnTo>
                          <a:lnTo>
                            <a:pt x="37" y="5"/>
                          </a:lnTo>
                          <a:lnTo>
                            <a:pt x="36" y="5"/>
                          </a:lnTo>
                          <a:lnTo>
                            <a:pt x="41" y="7"/>
                          </a:lnTo>
                          <a:lnTo>
                            <a:pt x="42" y="5"/>
                          </a:lnTo>
                          <a:lnTo>
                            <a:pt x="41" y="7"/>
                          </a:lnTo>
                          <a:lnTo>
                            <a:pt x="42" y="7"/>
                          </a:lnTo>
                          <a:lnTo>
                            <a:pt x="37" y="3"/>
                          </a:lnTo>
                          <a:lnTo>
                            <a:pt x="44" y="3"/>
                          </a:lnTo>
                          <a:lnTo>
                            <a:pt x="42" y="0"/>
                          </a:lnTo>
                          <a:lnTo>
                            <a:pt x="41" y="0"/>
                          </a:lnTo>
                          <a:lnTo>
                            <a:pt x="39" y="0"/>
                          </a:lnTo>
                          <a:lnTo>
                            <a:pt x="39" y="2"/>
                          </a:lnTo>
                          <a:lnTo>
                            <a:pt x="41" y="0"/>
                          </a:lnTo>
                          <a:lnTo>
                            <a:pt x="32" y="2"/>
                          </a:lnTo>
                          <a:lnTo>
                            <a:pt x="31" y="5"/>
                          </a:lnTo>
                          <a:lnTo>
                            <a:pt x="34" y="2"/>
                          </a:lnTo>
                          <a:lnTo>
                            <a:pt x="26" y="3"/>
                          </a:lnTo>
                          <a:lnTo>
                            <a:pt x="24" y="7"/>
                          </a:lnTo>
                          <a:lnTo>
                            <a:pt x="26" y="3"/>
                          </a:lnTo>
                          <a:lnTo>
                            <a:pt x="27" y="3"/>
                          </a:lnTo>
                          <a:lnTo>
                            <a:pt x="19" y="3"/>
                          </a:lnTo>
                          <a:lnTo>
                            <a:pt x="9" y="5"/>
                          </a:lnTo>
                          <a:lnTo>
                            <a:pt x="9" y="7"/>
                          </a:lnTo>
                          <a:lnTo>
                            <a:pt x="5" y="7"/>
                          </a:lnTo>
                          <a:lnTo>
                            <a:pt x="3" y="10"/>
                          </a:lnTo>
                          <a:lnTo>
                            <a:pt x="5" y="7"/>
                          </a:lnTo>
                          <a:lnTo>
                            <a:pt x="5" y="8"/>
                          </a:lnTo>
                          <a:lnTo>
                            <a:pt x="7" y="7"/>
                          </a:lnTo>
                          <a:lnTo>
                            <a:pt x="3" y="8"/>
                          </a:lnTo>
                          <a:lnTo>
                            <a:pt x="3" y="10"/>
                          </a:lnTo>
                          <a:lnTo>
                            <a:pt x="2" y="10"/>
                          </a:lnTo>
                          <a:lnTo>
                            <a:pt x="0" y="15"/>
                          </a:lnTo>
                          <a:lnTo>
                            <a:pt x="2" y="20"/>
                          </a:lnTo>
                          <a:lnTo>
                            <a:pt x="3" y="20"/>
                          </a:lnTo>
                          <a:lnTo>
                            <a:pt x="3" y="22"/>
                          </a:lnTo>
                          <a:lnTo>
                            <a:pt x="5" y="24"/>
                          </a:lnTo>
                          <a:lnTo>
                            <a:pt x="7" y="24"/>
                          </a:lnTo>
                          <a:lnTo>
                            <a:pt x="7" y="25"/>
                          </a:lnTo>
                          <a:lnTo>
                            <a:pt x="9" y="25"/>
                          </a:lnTo>
                          <a:lnTo>
                            <a:pt x="15" y="25"/>
                          </a:lnTo>
                          <a:lnTo>
                            <a:pt x="17" y="25"/>
                          </a:lnTo>
                          <a:lnTo>
                            <a:pt x="22" y="24"/>
                          </a:lnTo>
                          <a:lnTo>
                            <a:pt x="20" y="24"/>
                          </a:lnTo>
                          <a:lnTo>
                            <a:pt x="31" y="24"/>
                          </a:lnTo>
                          <a:lnTo>
                            <a:pt x="31" y="22"/>
                          </a:lnTo>
                          <a:lnTo>
                            <a:pt x="34" y="24"/>
                          </a:lnTo>
                          <a:lnTo>
                            <a:pt x="36" y="24"/>
                          </a:lnTo>
                          <a:lnTo>
                            <a:pt x="36" y="22"/>
                          </a:lnTo>
                          <a:lnTo>
                            <a:pt x="37" y="20"/>
                          </a:lnTo>
                          <a:lnTo>
                            <a:pt x="39" y="19"/>
                          </a:lnTo>
                          <a:lnTo>
                            <a:pt x="37" y="17"/>
                          </a:lnTo>
                          <a:lnTo>
                            <a:pt x="39" y="17"/>
                          </a:lnTo>
                          <a:lnTo>
                            <a:pt x="39" y="15"/>
                          </a:lnTo>
                          <a:lnTo>
                            <a:pt x="41" y="15"/>
                          </a:lnTo>
                          <a:lnTo>
                            <a:pt x="41" y="12"/>
                          </a:lnTo>
                          <a:lnTo>
                            <a:pt x="41" y="14"/>
                          </a:lnTo>
                          <a:lnTo>
                            <a:pt x="44" y="10"/>
                          </a:lnTo>
                          <a:lnTo>
                            <a:pt x="44" y="3"/>
                          </a:lnTo>
                          <a:lnTo>
                            <a:pt x="37" y="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5" name="Freeform 10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591175" y="3240088"/>
                      <a:ext cx="100013" cy="98425"/>
                    </a:xfrm>
                    <a:custGeom>
                      <a:avLst/>
                      <a:gdLst>
                        <a:gd name="T0" fmla="*/ 2147483646 w 63"/>
                        <a:gd name="T1" fmla="*/ 0 h 62"/>
                        <a:gd name="T2" fmla="*/ 2147483646 w 63"/>
                        <a:gd name="T3" fmla="*/ 0 h 62"/>
                        <a:gd name="T4" fmla="*/ 2147483646 w 63"/>
                        <a:gd name="T5" fmla="*/ 2147483646 h 62"/>
                        <a:gd name="T6" fmla="*/ 2147483646 w 63"/>
                        <a:gd name="T7" fmla="*/ 2147483646 h 62"/>
                        <a:gd name="T8" fmla="*/ 2147483646 w 63"/>
                        <a:gd name="T9" fmla="*/ 2147483646 h 62"/>
                        <a:gd name="T10" fmla="*/ 2147483646 w 63"/>
                        <a:gd name="T11" fmla="*/ 0 h 62"/>
                        <a:gd name="T12" fmla="*/ 2147483646 w 63"/>
                        <a:gd name="T13" fmla="*/ 2147483646 h 62"/>
                        <a:gd name="T14" fmla="*/ 2147483646 w 63"/>
                        <a:gd name="T15" fmla="*/ 2147483646 h 62"/>
                        <a:gd name="T16" fmla="*/ 2147483646 w 63"/>
                        <a:gd name="T17" fmla="*/ 2147483646 h 62"/>
                        <a:gd name="T18" fmla="*/ 0 w 63"/>
                        <a:gd name="T19" fmla="*/ 2147483646 h 62"/>
                        <a:gd name="T20" fmla="*/ 2147483646 w 63"/>
                        <a:gd name="T21" fmla="*/ 2147483646 h 62"/>
                        <a:gd name="T22" fmla="*/ 2147483646 w 63"/>
                        <a:gd name="T23" fmla="*/ 2147483646 h 62"/>
                        <a:gd name="T24" fmla="*/ 2147483646 w 63"/>
                        <a:gd name="T25" fmla="*/ 2147483646 h 62"/>
                        <a:gd name="T26" fmla="*/ 2147483646 w 63"/>
                        <a:gd name="T27" fmla="*/ 2147483646 h 62"/>
                        <a:gd name="T28" fmla="*/ 2147483646 w 63"/>
                        <a:gd name="T29" fmla="*/ 2147483646 h 62"/>
                        <a:gd name="T30" fmla="*/ 2147483646 w 63"/>
                        <a:gd name="T31" fmla="*/ 2147483646 h 62"/>
                        <a:gd name="T32" fmla="*/ 2147483646 w 63"/>
                        <a:gd name="T33" fmla="*/ 2147483646 h 62"/>
                        <a:gd name="T34" fmla="*/ 2147483646 w 63"/>
                        <a:gd name="T35" fmla="*/ 2147483646 h 62"/>
                        <a:gd name="T36" fmla="*/ 2147483646 w 63"/>
                        <a:gd name="T37" fmla="*/ 2147483646 h 62"/>
                        <a:gd name="T38" fmla="*/ 2147483646 w 63"/>
                        <a:gd name="T39" fmla="*/ 2147483646 h 62"/>
                        <a:gd name="T40" fmla="*/ 2147483646 w 63"/>
                        <a:gd name="T41" fmla="*/ 2147483646 h 62"/>
                        <a:gd name="T42" fmla="*/ 2147483646 w 63"/>
                        <a:gd name="T43" fmla="*/ 2147483646 h 62"/>
                        <a:gd name="T44" fmla="*/ 2147483646 w 63"/>
                        <a:gd name="T45" fmla="*/ 2147483646 h 62"/>
                        <a:gd name="T46" fmla="*/ 2147483646 w 63"/>
                        <a:gd name="T47" fmla="*/ 2147483646 h 62"/>
                        <a:gd name="T48" fmla="*/ 2147483646 w 63"/>
                        <a:gd name="T49" fmla="*/ 2147483646 h 62"/>
                        <a:gd name="T50" fmla="*/ 2147483646 w 63"/>
                        <a:gd name="T51" fmla="*/ 2147483646 h 62"/>
                        <a:gd name="T52" fmla="*/ 2147483646 w 63"/>
                        <a:gd name="T53" fmla="*/ 2147483646 h 62"/>
                        <a:gd name="T54" fmla="*/ 2147483646 w 63"/>
                        <a:gd name="T55" fmla="*/ 2147483646 h 62"/>
                        <a:gd name="T56" fmla="*/ 2147483646 w 63"/>
                        <a:gd name="T57" fmla="*/ 2147483646 h 62"/>
                        <a:gd name="T58" fmla="*/ 2147483646 w 63"/>
                        <a:gd name="T59" fmla="*/ 2147483646 h 62"/>
                        <a:gd name="T60" fmla="*/ 2147483646 w 63"/>
                        <a:gd name="T61" fmla="*/ 2147483646 h 62"/>
                        <a:gd name="T62" fmla="*/ 2147483646 w 63"/>
                        <a:gd name="T63" fmla="*/ 2147483646 h 62"/>
                        <a:gd name="T64" fmla="*/ 2147483646 w 63"/>
                        <a:gd name="T65" fmla="*/ 2147483646 h 62"/>
                        <a:gd name="T66" fmla="*/ 2147483646 w 63"/>
                        <a:gd name="T67" fmla="*/ 0 h 62"/>
                        <a:gd name="T68" fmla="*/ 2147483646 w 63"/>
                        <a:gd name="T69" fmla="*/ 2147483646 h 62"/>
                        <a:gd name="T70" fmla="*/ 2147483646 w 63"/>
                        <a:gd name="T71" fmla="*/ 2147483646 h 62"/>
                        <a:gd name="T72" fmla="*/ 2147483646 w 63"/>
                        <a:gd name="T73" fmla="*/ 2147483646 h 62"/>
                        <a:gd name="T74" fmla="*/ 2147483646 w 63"/>
                        <a:gd name="T75" fmla="*/ 2147483646 h 62"/>
                        <a:gd name="T76" fmla="*/ 2147483646 w 63"/>
                        <a:gd name="T77" fmla="*/ 2147483646 h 62"/>
                        <a:gd name="T78" fmla="*/ 2147483646 w 63"/>
                        <a:gd name="T79" fmla="*/ 2147483646 h 62"/>
                        <a:gd name="T80" fmla="*/ 2147483646 w 63"/>
                        <a:gd name="T81" fmla="*/ 2147483646 h 62"/>
                        <a:gd name="T82" fmla="*/ 2147483646 w 63"/>
                        <a:gd name="T83" fmla="*/ 2147483646 h 62"/>
                        <a:gd name="T84" fmla="*/ 2147483646 w 63"/>
                        <a:gd name="T85" fmla="*/ 2147483646 h 62"/>
                        <a:gd name="T86" fmla="*/ 2147483646 w 63"/>
                        <a:gd name="T87" fmla="*/ 2147483646 h 62"/>
                        <a:gd name="T88" fmla="*/ 2147483646 w 63"/>
                        <a:gd name="T89" fmla="*/ 2147483646 h 62"/>
                        <a:gd name="T90" fmla="*/ 2147483646 w 63"/>
                        <a:gd name="T91" fmla="*/ 2147483646 h 62"/>
                        <a:gd name="T92" fmla="*/ 2147483646 w 63"/>
                        <a:gd name="T93" fmla="*/ 2147483646 h 62"/>
                        <a:gd name="T94" fmla="*/ 2147483646 w 63"/>
                        <a:gd name="T95" fmla="*/ 2147483646 h 62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</a:gdLst>
                      <a:ahLst/>
                      <a:cxnLst>
                        <a:cxn ang="T96">
                          <a:pos x="T0" y="T1"/>
                        </a:cxn>
                        <a:cxn ang="T97">
                          <a:pos x="T2" y="T3"/>
                        </a:cxn>
                        <a:cxn ang="T98">
                          <a:pos x="T4" y="T5"/>
                        </a:cxn>
                        <a:cxn ang="T99">
                          <a:pos x="T6" y="T7"/>
                        </a:cxn>
                        <a:cxn ang="T100">
                          <a:pos x="T8" y="T9"/>
                        </a:cxn>
                        <a:cxn ang="T101">
                          <a:pos x="T10" y="T11"/>
                        </a:cxn>
                        <a:cxn ang="T102">
                          <a:pos x="T12" y="T13"/>
                        </a:cxn>
                        <a:cxn ang="T103">
                          <a:pos x="T14" y="T15"/>
                        </a:cxn>
                        <a:cxn ang="T104">
                          <a:pos x="T16" y="T17"/>
                        </a:cxn>
                        <a:cxn ang="T105">
                          <a:pos x="T18" y="T19"/>
                        </a:cxn>
                        <a:cxn ang="T106">
                          <a:pos x="T20" y="T21"/>
                        </a:cxn>
                        <a:cxn ang="T107">
                          <a:pos x="T22" y="T23"/>
                        </a:cxn>
                        <a:cxn ang="T108">
                          <a:pos x="T24" y="T25"/>
                        </a:cxn>
                        <a:cxn ang="T109">
                          <a:pos x="T26" y="T27"/>
                        </a:cxn>
                        <a:cxn ang="T110">
                          <a:pos x="T28" y="T29"/>
                        </a:cxn>
                        <a:cxn ang="T111">
                          <a:pos x="T30" y="T31"/>
                        </a:cxn>
                        <a:cxn ang="T112">
                          <a:pos x="T32" y="T33"/>
                        </a:cxn>
                        <a:cxn ang="T113">
                          <a:pos x="T34" y="T35"/>
                        </a:cxn>
                        <a:cxn ang="T114">
                          <a:pos x="T36" y="T37"/>
                        </a:cxn>
                        <a:cxn ang="T115">
                          <a:pos x="T38" y="T39"/>
                        </a:cxn>
                        <a:cxn ang="T116">
                          <a:pos x="T40" y="T41"/>
                        </a:cxn>
                        <a:cxn ang="T117">
                          <a:pos x="T42" y="T43"/>
                        </a:cxn>
                        <a:cxn ang="T118">
                          <a:pos x="T44" y="T45"/>
                        </a:cxn>
                        <a:cxn ang="T119">
                          <a:pos x="T46" y="T47"/>
                        </a:cxn>
                        <a:cxn ang="T120">
                          <a:pos x="T48" y="T49"/>
                        </a:cxn>
                        <a:cxn ang="T121">
                          <a:pos x="T50" y="T51"/>
                        </a:cxn>
                        <a:cxn ang="T122">
                          <a:pos x="T52" y="T53"/>
                        </a:cxn>
                        <a:cxn ang="T123">
                          <a:pos x="T54" y="T55"/>
                        </a:cxn>
                        <a:cxn ang="T124">
                          <a:pos x="T56" y="T57"/>
                        </a:cxn>
                        <a:cxn ang="T125">
                          <a:pos x="T58" y="T59"/>
                        </a:cxn>
                        <a:cxn ang="T126">
                          <a:pos x="T60" y="T61"/>
                        </a:cxn>
                        <a:cxn ang="T127">
                          <a:pos x="T62" y="T63"/>
                        </a:cxn>
                        <a:cxn ang="T128">
                          <a:pos x="T64" y="T65"/>
                        </a:cxn>
                        <a:cxn ang="T129">
                          <a:pos x="T66" y="T67"/>
                        </a:cxn>
                        <a:cxn ang="T130">
                          <a:pos x="T68" y="T69"/>
                        </a:cxn>
                        <a:cxn ang="T131">
                          <a:pos x="T70" y="T71"/>
                        </a:cxn>
                        <a:cxn ang="T132">
                          <a:pos x="T72" y="T73"/>
                        </a:cxn>
                        <a:cxn ang="T133">
                          <a:pos x="T74" y="T75"/>
                        </a:cxn>
                        <a:cxn ang="T134">
                          <a:pos x="T76" y="T77"/>
                        </a:cxn>
                        <a:cxn ang="T135">
                          <a:pos x="T78" y="T79"/>
                        </a:cxn>
                        <a:cxn ang="T136">
                          <a:pos x="T80" y="T81"/>
                        </a:cxn>
                        <a:cxn ang="T137">
                          <a:pos x="T82" y="T83"/>
                        </a:cxn>
                        <a:cxn ang="T138">
                          <a:pos x="T84" y="T85"/>
                        </a:cxn>
                        <a:cxn ang="T139">
                          <a:pos x="T86" y="T87"/>
                        </a:cxn>
                        <a:cxn ang="T140">
                          <a:pos x="T88" y="T89"/>
                        </a:cxn>
                        <a:cxn ang="T141">
                          <a:pos x="T90" y="T91"/>
                        </a:cxn>
                        <a:cxn ang="T142">
                          <a:pos x="T92" y="T93"/>
                        </a:cxn>
                        <a:cxn ang="T143">
                          <a:pos x="T94" y="T95"/>
                        </a:cxn>
                      </a:cxnLst>
                      <a:rect l="0" t="0" r="r" b="b"/>
                      <a:pathLst>
                        <a:path w="63" h="62">
                          <a:moveTo>
                            <a:pt x="63" y="0"/>
                          </a:moveTo>
                          <a:lnTo>
                            <a:pt x="52" y="0"/>
                          </a:lnTo>
                          <a:lnTo>
                            <a:pt x="52" y="8"/>
                          </a:lnTo>
                          <a:lnTo>
                            <a:pt x="49" y="5"/>
                          </a:lnTo>
                          <a:lnTo>
                            <a:pt x="42" y="1"/>
                          </a:lnTo>
                          <a:lnTo>
                            <a:pt x="30" y="0"/>
                          </a:lnTo>
                          <a:lnTo>
                            <a:pt x="17" y="1"/>
                          </a:lnTo>
                          <a:lnTo>
                            <a:pt x="8" y="6"/>
                          </a:lnTo>
                          <a:lnTo>
                            <a:pt x="2" y="15"/>
                          </a:lnTo>
                          <a:lnTo>
                            <a:pt x="0" y="23"/>
                          </a:lnTo>
                          <a:lnTo>
                            <a:pt x="2" y="32"/>
                          </a:lnTo>
                          <a:lnTo>
                            <a:pt x="8" y="40"/>
                          </a:lnTo>
                          <a:lnTo>
                            <a:pt x="17" y="45"/>
                          </a:lnTo>
                          <a:lnTo>
                            <a:pt x="30" y="47"/>
                          </a:lnTo>
                          <a:lnTo>
                            <a:pt x="44" y="45"/>
                          </a:lnTo>
                          <a:lnTo>
                            <a:pt x="52" y="39"/>
                          </a:lnTo>
                          <a:lnTo>
                            <a:pt x="52" y="44"/>
                          </a:lnTo>
                          <a:lnTo>
                            <a:pt x="51" y="49"/>
                          </a:lnTo>
                          <a:lnTo>
                            <a:pt x="46" y="52"/>
                          </a:lnTo>
                          <a:lnTo>
                            <a:pt x="39" y="54"/>
                          </a:lnTo>
                          <a:lnTo>
                            <a:pt x="29" y="56"/>
                          </a:lnTo>
                          <a:lnTo>
                            <a:pt x="19" y="52"/>
                          </a:lnTo>
                          <a:lnTo>
                            <a:pt x="15" y="51"/>
                          </a:lnTo>
                          <a:lnTo>
                            <a:pt x="13" y="45"/>
                          </a:lnTo>
                          <a:lnTo>
                            <a:pt x="3" y="45"/>
                          </a:lnTo>
                          <a:lnTo>
                            <a:pt x="5" y="52"/>
                          </a:lnTo>
                          <a:lnTo>
                            <a:pt x="12" y="57"/>
                          </a:lnTo>
                          <a:lnTo>
                            <a:pt x="20" y="61"/>
                          </a:lnTo>
                          <a:lnTo>
                            <a:pt x="29" y="62"/>
                          </a:lnTo>
                          <a:lnTo>
                            <a:pt x="42" y="61"/>
                          </a:lnTo>
                          <a:lnTo>
                            <a:pt x="54" y="57"/>
                          </a:lnTo>
                          <a:lnTo>
                            <a:pt x="61" y="51"/>
                          </a:lnTo>
                          <a:lnTo>
                            <a:pt x="63" y="44"/>
                          </a:lnTo>
                          <a:lnTo>
                            <a:pt x="63" y="0"/>
                          </a:lnTo>
                          <a:close/>
                          <a:moveTo>
                            <a:pt x="30" y="6"/>
                          </a:moveTo>
                          <a:lnTo>
                            <a:pt x="39" y="6"/>
                          </a:lnTo>
                          <a:lnTo>
                            <a:pt x="47" y="10"/>
                          </a:lnTo>
                          <a:lnTo>
                            <a:pt x="52" y="23"/>
                          </a:lnTo>
                          <a:lnTo>
                            <a:pt x="47" y="37"/>
                          </a:lnTo>
                          <a:lnTo>
                            <a:pt x="30" y="40"/>
                          </a:lnTo>
                          <a:lnTo>
                            <a:pt x="24" y="39"/>
                          </a:lnTo>
                          <a:lnTo>
                            <a:pt x="17" y="35"/>
                          </a:lnTo>
                          <a:lnTo>
                            <a:pt x="13" y="30"/>
                          </a:lnTo>
                          <a:lnTo>
                            <a:pt x="12" y="23"/>
                          </a:lnTo>
                          <a:lnTo>
                            <a:pt x="13" y="17"/>
                          </a:lnTo>
                          <a:lnTo>
                            <a:pt x="17" y="12"/>
                          </a:lnTo>
                          <a:lnTo>
                            <a:pt x="24" y="8"/>
                          </a:lnTo>
                          <a:lnTo>
                            <a:pt x="30" y="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6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5586413" y="3233738"/>
                      <a:ext cx="109538" cy="107950"/>
                    </a:xfrm>
                    <a:custGeom>
                      <a:avLst/>
                      <a:gdLst>
                        <a:gd name="T0" fmla="*/ 2147483646 w 69"/>
                        <a:gd name="T1" fmla="*/ 2147483646 h 68"/>
                        <a:gd name="T2" fmla="*/ 2147483646 w 69"/>
                        <a:gd name="T3" fmla="*/ 2147483646 h 68"/>
                        <a:gd name="T4" fmla="*/ 2147483646 w 69"/>
                        <a:gd name="T5" fmla="*/ 2147483646 h 68"/>
                        <a:gd name="T6" fmla="*/ 2147483646 w 69"/>
                        <a:gd name="T7" fmla="*/ 2147483646 h 68"/>
                        <a:gd name="T8" fmla="*/ 2147483646 w 69"/>
                        <a:gd name="T9" fmla="*/ 2147483646 h 68"/>
                        <a:gd name="T10" fmla="*/ 2147483646 w 69"/>
                        <a:gd name="T11" fmla="*/ 2147483646 h 68"/>
                        <a:gd name="T12" fmla="*/ 2147483646 w 69"/>
                        <a:gd name="T13" fmla="*/ 2147483646 h 68"/>
                        <a:gd name="T14" fmla="*/ 2147483646 w 69"/>
                        <a:gd name="T15" fmla="*/ 2147483646 h 68"/>
                        <a:gd name="T16" fmla="*/ 2147483646 w 69"/>
                        <a:gd name="T17" fmla="*/ 2147483646 h 68"/>
                        <a:gd name="T18" fmla="*/ 2147483646 w 69"/>
                        <a:gd name="T19" fmla="*/ 2147483646 h 68"/>
                        <a:gd name="T20" fmla="*/ 2147483646 w 69"/>
                        <a:gd name="T21" fmla="*/ 2147483646 h 68"/>
                        <a:gd name="T22" fmla="*/ 2147483646 w 69"/>
                        <a:gd name="T23" fmla="*/ 2147483646 h 68"/>
                        <a:gd name="T24" fmla="*/ 2147483646 w 69"/>
                        <a:gd name="T25" fmla="*/ 2147483646 h 68"/>
                        <a:gd name="T26" fmla="*/ 2147483646 w 69"/>
                        <a:gd name="T27" fmla="*/ 2147483646 h 68"/>
                        <a:gd name="T28" fmla="*/ 2147483646 w 69"/>
                        <a:gd name="T29" fmla="*/ 2147483646 h 68"/>
                        <a:gd name="T30" fmla="*/ 2147483646 w 69"/>
                        <a:gd name="T31" fmla="*/ 2147483646 h 68"/>
                        <a:gd name="T32" fmla="*/ 2147483646 w 69"/>
                        <a:gd name="T33" fmla="*/ 2147483646 h 68"/>
                        <a:gd name="T34" fmla="*/ 2147483646 w 69"/>
                        <a:gd name="T35" fmla="*/ 2147483646 h 68"/>
                        <a:gd name="T36" fmla="*/ 2147483646 w 69"/>
                        <a:gd name="T37" fmla="*/ 2147483646 h 68"/>
                        <a:gd name="T38" fmla="*/ 2147483646 w 69"/>
                        <a:gd name="T39" fmla="*/ 2147483646 h 68"/>
                        <a:gd name="T40" fmla="*/ 2147483646 w 69"/>
                        <a:gd name="T41" fmla="*/ 2147483646 h 68"/>
                        <a:gd name="T42" fmla="*/ 2147483646 w 69"/>
                        <a:gd name="T43" fmla="*/ 2147483646 h 68"/>
                        <a:gd name="T44" fmla="*/ 2147483646 w 69"/>
                        <a:gd name="T45" fmla="*/ 2147483646 h 68"/>
                        <a:gd name="T46" fmla="*/ 2147483646 w 69"/>
                        <a:gd name="T47" fmla="*/ 2147483646 h 68"/>
                        <a:gd name="T48" fmla="*/ 2147483646 w 69"/>
                        <a:gd name="T49" fmla="*/ 2147483646 h 68"/>
                        <a:gd name="T50" fmla="*/ 2147483646 w 69"/>
                        <a:gd name="T51" fmla="*/ 2147483646 h 68"/>
                        <a:gd name="T52" fmla="*/ 2147483646 w 69"/>
                        <a:gd name="T53" fmla="*/ 2147483646 h 68"/>
                        <a:gd name="T54" fmla="*/ 2147483646 w 69"/>
                        <a:gd name="T55" fmla="*/ 2147483646 h 68"/>
                        <a:gd name="T56" fmla="*/ 2147483646 w 69"/>
                        <a:gd name="T57" fmla="*/ 2147483646 h 68"/>
                        <a:gd name="T58" fmla="*/ 2147483646 w 69"/>
                        <a:gd name="T59" fmla="*/ 2147483646 h 68"/>
                        <a:gd name="T60" fmla="*/ 2147483646 w 69"/>
                        <a:gd name="T61" fmla="*/ 2147483646 h 68"/>
                        <a:gd name="T62" fmla="*/ 2147483646 w 69"/>
                        <a:gd name="T63" fmla="*/ 2147483646 h 68"/>
                        <a:gd name="T64" fmla="*/ 2147483646 w 69"/>
                        <a:gd name="T65" fmla="*/ 2147483646 h 68"/>
                        <a:gd name="T66" fmla="*/ 2147483646 w 69"/>
                        <a:gd name="T67" fmla="*/ 2147483646 h 68"/>
                        <a:gd name="T68" fmla="*/ 2147483646 w 69"/>
                        <a:gd name="T69" fmla="*/ 2147483646 h 68"/>
                        <a:gd name="T70" fmla="*/ 2147483646 w 69"/>
                        <a:gd name="T71" fmla="*/ 2147483646 h 68"/>
                        <a:gd name="T72" fmla="*/ 2147483646 w 69"/>
                        <a:gd name="T73" fmla="*/ 2147483646 h 68"/>
                        <a:gd name="T74" fmla="*/ 2147483646 w 69"/>
                        <a:gd name="T75" fmla="*/ 2147483646 h 68"/>
                        <a:gd name="T76" fmla="*/ 2147483646 w 69"/>
                        <a:gd name="T77" fmla="*/ 2147483646 h 68"/>
                        <a:gd name="T78" fmla="*/ 2147483646 w 69"/>
                        <a:gd name="T79" fmla="*/ 2147483646 h 68"/>
                        <a:gd name="T80" fmla="*/ 2147483646 w 69"/>
                        <a:gd name="T81" fmla="*/ 2147483646 h 68"/>
                        <a:gd name="T82" fmla="*/ 2147483646 w 69"/>
                        <a:gd name="T83" fmla="*/ 2147483646 h 68"/>
                        <a:gd name="T84" fmla="*/ 2147483646 w 69"/>
                        <a:gd name="T85" fmla="*/ 2147483646 h 68"/>
                        <a:gd name="T86" fmla="*/ 2147483646 w 69"/>
                        <a:gd name="T87" fmla="*/ 2147483646 h 68"/>
                        <a:gd name="T88" fmla="*/ 2147483646 w 69"/>
                        <a:gd name="T89" fmla="*/ 2147483646 h 68"/>
                        <a:gd name="T90" fmla="*/ 2147483646 w 69"/>
                        <a:gd name="T91" fmla="*/ 2147483646 h 68"/>
                        <a:gd name="T92" fmla="*/ 2147483646 w 69"/>
                        <a:gd name="T93" fmla="*/ 2147483646 h 68"/>
                        <a:gd name="T94" fmla="*/ 2147483646 w 69"/>
                        <a:gd name="T95" fmla="*/ 2147483646 h 68"/>
                        <a:gd name="T96" fmla="*/ 2147483646 w 69"/>
                        <a:gd name="T97" fmla="*/ 2147483646 h 68"/>
                        <a:gd name="T98" fmla="*/ 2147483646 w 69"/>
                        <a:gd name="T99" fmla="*/ 2147483646 h 68"/>
                        <a:gd name="T100" fmla="*/ 2147483646 w 69"/>
                        <a:gd name="T101" fmla="*/ 2147483646 h 68"/>
                        <a:gd name="T102" fmla="*/ 2147483646 w 69"/>
                        <a:gd name="T103" fmla="*/ 2147483646 h 68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</a:gdLst>
                      <a:ahLst/>
                      <a:cxnLst>
                        <a:cxn ang="T104">
                          <a:pos x="T0" y="T1"/>
                        </a:cxn>
                        <a:cxn ang="T105">
                          <a:pos x="T2" y="T3"/>
                        </a:cxn>
                        <a:cxn ang="T106">
                          <a:pos x="T4" y="T5"/>
                        </a:cxn>
                        <a:cxn ang="T107">
                          <a:pos x="T6" y="T7"/>
                        </a:cxn>
                        <a:cxn ang="T108">
                          <a:pos x="T8" y="T9"/>
                        </a:cxn>
                        <a:cxn ang="T109">
                          <a:pos x="T10" y="T11"/>
                        </a:cxn>
                        <a:cxn ang="T110">
                          <a:pos x="T12" y="T13"/>
                        </a:cxn>
                        <a:cxn ang="T111">
                          <a:pos x="T14" y="T15"/>
                        </a:cxn>
                        <a:cxn ang="T112">
                          <a:pos x="T16" y="T17"/>
                        </a:cxn>
                        <a:cxn ang="T113">
                          <a:pos x="T18" y="T19"/>
                        </a:cxn>
                        <a:cxn ang="T114">
                          <a:pos x="T20" y="T21"/>
                        </a:cxn>
                        <a:cxn ang="T115">
                          <a:pos x="T22" y="T23"/>
                        </a:cxn>
                        <a:cxn ang="T116">
                          <a:pos x="T24" y="T25"/>
                        </a:cxn>
                        <a:cxn ang="T117">
                          <a:pos x="T26" y="T27"/>
                        </a:cxn>
                        <a:cxn ang="T118">
                          <a:pos x="T28" y="T29"/>
                        </a:cxn>
                        <a:cxn ang="T119">
                          <a:pos x="T30" y="T31"/>
                        </a:cxn>
                        <a:cxn ang="T120">
                          <a:pos x="T32" y="T33"/>
                        </a:cxn>
                        <a:cxn ang="T121">
                          <a:pos x="T34" y="T35"/>
                        </a:cxn>
                        <a:cxn ang="T122">
                          <a:pos x="T36" y="T37"/>
                        </a:cxn>
                        <a:cxn ang="T123">
                          <a:pos x="T38" y="T39"/>
                        </a:cxn>
                        <a:cxn ang="T124">
                          <a:pos x="T40" y="T41"/>
                        </a:cxn>
                        <a:cxn ang="T125">
                          <a:pos x="T42" y="T43"/>
                        </a:cxn>
                        <a:cxn ang="T126">
                          <a:pos x="T44" y="T45"/>
                        </a:cxn>
                        <a:cxn ang="T127">
                          <a:pos x="T46" y="T47"/>
                        </a:cxn>
                        <a:cxn ang="T128">
                          <a:pos x="T48" y="T49"/>
                        </a:cxn>
                        <a:cxn ang="T129">
                          <a:pos x="T50" y="T51"/>
                        </a:cxn>
                        <a:cxn ang="T130">
                          <a:pos x="T52" y="T53"/>
                        </a:cxn>
                        <a:cxn ang="T131">
                          <a:pos x="T54" y="T55"/>
                        </a:cxn>
                        <a:cxn ang="T132">
                          <a:pos x="T56" y="T57"/>
                        </a:cxn>
                        <a:cxn ang="T133">
                          <a:pos x="T58" y="T59"/>
                        </a:cxn>
                        <a:cxn ang="T134">
                          <a:pos x="T60" y="T61"/>
                        </a:cxn>
                        <a:cxn ang="T135">
                          <a:pos x="T62" y="T63"/>
                        </a:cxn>
                        <a:cxn ang="T136">
                          <a:pos x="T64" y="T65"/>
                        </a:cxn>
                        <a:cxn ang="T137">
                          <a:pos x="T66" y="T67"/>
                        </a:cxn>
                        <a:cxn ang="T138">
                          <a:pos x="T68" y="T69"/>
                        </a:cxn>
                        <a:cxn ang="T139">
                          <a:pos x="T70" y="T71"/>
                        </a:cxn>
                        <a:cxn ang="T140">
                          <a:pos x="T72" y="T73"/>
                        </a:cxn>
                        <a:cxn ang="T141">
                          <a:pos x="T74" y="T75"/>
                        </a:cxn>
                        <a:cxn ang="T142">
                          <a:pos x="T76" y="T77"/>
                        </a:cxn>
                        <a:cxn ang="T143">
                          <a:pos x="T78" y="T79"/>
                        </a:cxn>
                        <a:cxn ang="T144">
                          <a:pos x="T80" y="T81"/>
                        </a:cxn>
                        <a:cxn ang="T145">
                          <a:pos x="T82" y="T83"/>
                        </a:cxn>
                        <a:cxn ang="T146">
                          <a:pos x="T84" y="T85"/>
                        </a:cxn>
                        <a:cxn ang="T147">
                          <a:pos x="T86" y="T87"/>
                        </a:cxn>
                        <a:cxn ang="T148">
                          <a:pos x="T88" y="T89"/>
                        </a:cxn>
                        <a:cxn ang="T149">
                          <a:pos x="T90" y="T91"/>
                        </a:cxn>
                        <a:cxn ang="T150">
                          <a:pos x="T92" y="T93"/>
                        </a:cxn>
                        <a:cxn ang="T151">
                          <a:pos x="T94" y="T95"/>
                        </a:cxn>
                        <a:cxn ang="T152">
                          <a:pos x="T96" y="T97"/>
                        </a:cxn>
                        <a:cxn ang="T153">
                          <a:pos x="T98" y="T99"/>
                        </a:cxn>
                        <a:cxn ang="T154">
                          <a:pos x="T100" y="T101"/>
                        </a:cxn>
                        <a:cxn ang="T155">
                          <a:pos x="T102" y="T103"/>
                        </a:cxn>
                      </a:cxnLst>
                      <a:rect l="0" t="0" r="r" b="b"/>
                      <a:pathLst>
                        <a:path w="69" h="68">
                          <a:moveTo>
                            <a:pt x="66" y="0"/>
                          </a:moveTo>
                          <a:lnTo>
                            <a:pt x="54" y="0"/>
                          </a:lnTo>
                          <a:lnTo>
                            <a:pt x="54" y="2"/>
                          </a:lnTo>
                          <a:lnTo>
                            <a:pt x="52" y="2"/>
                          </a:lnTo>
                          <a:lnTo>
                            <a:pt x="52" y="12"/>
                          </a:lnTo>
                          <a:lnTo>
                            <a:pt x="59" y="10"/>
                          </a:lnTo>
                          <a:lnTo>
                            <a:pt x="57" y="10"/>
                          </a:lnTo>
                          <a:lnTo>
                            <a:pt x="57" y="9"/>
                          </a:lnTo>
                          <a:lnTo>
                            <a:pt x="55" y="7"/>
                          </a:lnTo>
                          <a:lnTo>
                            <a:pt x="54" y="7"/>
                          </a:lnTo>
                          <a:lnTo>
                            <a:pt x="54" y="5"/>
                          </a:lnTo>
                          <a:lnTo>
                            <a:pt x="50" y="5"/>
                          </a:lnTo>
                          <a:lnTo>
                            <a:pt x="50" y="4"/>
                          </a:lnTo>
                          <a:lnTo>
                            <a:pt x="45" y="2"/>
                          </a:lnTo>
                          <a:lnTo>
                            <a:pt x="47" y="2"/>
                          </a:lnTo>
                          <a:lnTo>
                            <a:pt x="47" y="4"/>
                          </a:lnTo>
                          <a:lnTo>
                            <a:pt x="45" y="0"/>
                          </a:lnTo>
                          <a:lnTo>
                            <a:pt x="33" y="0"/>
                          </a:lnTo>
                          <a:lnTo>
                            <a:pt x="16" y="2"/>
                          </a:lnTo>
                          <a:lnTo>
                            <a:pt x="16" y="4"/>
                          </a:lnTo>
                          <a:lnTo>
                            <a:pt x="13" y="4"/>
                          </a:lnTo>
                          <a:lnTo>
                            <a:pt x="13" y="5"/>
                          </a:lnTo>
                          <a:lnTo>
                            <a:pt x="11" y="4"/>
                          </a:lnTo>
                          <a:lnTo>
                            <a:pt x="8" y="7"/>
                          </a:lnTo>
                          <a:lnTo>
                            <a:pt x="8" y="10"/>
                          </a:lnTo>
                          <a:lnTo>
                            <a:pt x="11" y="7"/>
                          </a:lnTo>
                          <a:lnTo>
                            <a:pt x="8" y="7"/>
                          </a:lnTo>
                          <a:lnTo>
                            <a:pt x="3" y="12"/>
                          </a:lnTo>
                          <a:lnTo>
                            <a:pt x="5" y="14"/>
                          </a:lnTo>
                          <a:lnTo>
                            <a:pt x="3" y="14"/>
                          </a:lnTo>
                          <a:lnTo>
                            <a:pt x="3" y="17"/>
                          </a:lnTo>
                          <a:lnTo>
                            <a:pt x="1" y="17"/>
                          </a:lnTo>
                          <a:lnTo>
                            <a:pt x="0" y="27"/>
                          </a:lnTo>
                          <a:lnTo>
                            <a:pt x="1" y="36"/>
                          </a:lnTo>
                          <a:lnTo>
                            <a:pt x="3" y="36"/>
                          </a:lnTo>
                          <a:lnTo>
                            <a:pt x="3" y="39"/>
                          </a:lnTo>
                          <a:lnTo>
                            <a:pt x="5" y="39"/>
                          </a:lnTo>
                          <a:lnTo>
                            <a:pt x="3" y="41"/>
                          </a:lnTo>
                          <a:lnTo>
                            <a:pt x="10" y="46"/>
                          </a:lnTo>
                          <a:lnTo>
                            <a:pt x="11" y="49"/>
                          </a:lnTo>
                          <a:lnTo>
                            <a:pt x="13" y="48"/>
                          </a:lnTo>
                          <a:lnTo>
                            <a:pt x="13" y="49"/>
                          </a:lnTo>
                          <a:lnTo>
                            <a:pt x="16" y="49"/>
                          </a:lnTo>
                          <a:lnTo>
                            <a:pt x="16" y="51"/>
                          </a:lnTo>
                          <a:lnTo>
                            <a:pt x="30" y="53"/>
                          </a:lnTo>
                          <a:lnTo>
                            <a:pt x="32" y="53"/>
                          </a:lnTo>
                          <a:lnTo>
                            <a:pt x="37" y="51"/>
                          </a:lnTo>
                          <a:lnTo>
                            <a:pt x="35" y="51"/>
                          </a:lnTo>
                          <a:lnTo>
                            <a:pt x="47" y="53"/>
                          </a:lnTo>
                          <a:lnTo>
                            <a:pt x="49" y="53"/>
                          </a:lnTo>
                          <a:lnTo>
                            <a:pt x="50" y="49"/>
                          </a:lnTo>
                          <a:lnTo>
                            <a:pt x="49" y="49"/>
                          </a:lnTo>
                          <a:lnTo>
                            <a:pt x="50" y="51"/>
                          </a:lnTo>
                          <a:lnTo>
                            <a:pt x="54" y="48"/>
                          </a:lnTo>
                          <a:lnTo>
                            <a:pt x="54" y="46"/>
                          </a:lnTo>
                          <a:lnTo>
                            <a:pt x="55" y="46"/>
                          </a:lnTo>
                          <a:lnTo>
                            <a:pt x="55" y="44"/>
                          </a:lnTo>
                          <a:lnTo>
                            <a:pt x="55" y="46"/>
                          </a:lnTo>
                          <a:lnTo>
                            <a:pt x="59" y="44"/>
                          </a:lnTo>
                          <a:lnTo>
                            <a:pt x="52" y="43"/>
                          </a:lnTo>
                          <a:lnTo>
                            <a:pt x="52" y="48"/>
                          </a:lnTo>
                          <a:lnTo>
                            <a:pt x="55" y="44"/>
                          </a:lnTo>
                          <a:lnTo>
                            <a:pt x="52" y="46"/>
                          </a:lnTo>
                          <a:lnTo>
                            <a:pt x="52" y="49"/>
                          </a:lnTo>
                          <a:lnTo>
                            <a:pt x="50" y="49"/>
                          </a:lnTo>
                          <a:lnTo>
                            <a:pt x="50" y="51"/>
                          </a:lnTo>
                          <a:lnTo>
                            <a:pt x="49" y="49"/>
                          </a:lnTo>
                          <a:lnTo>
                            <a:pt x="45" y="53"/>
                          </a:lnTo>
                          <a:lnTo>
                            <a:pt x="45" y="56"/>
                          </a:lnTo>
                          <a:lnTo>
                            <a:pt x="47" y="55"/>
                          </a:lnTo>
                          <a:lnTo>
                            <a:pt x="47" y="53"/>
                          </a:lnTo>
                          <a:lnTo>
                            <a:pt x="49" y="53"/>
                          </a:lnTo>
                          <a:lnTo>
                            <a:pt x="42" y="55"/>
                          </a:lnTo>
                          <a:lnTo>
                            <a:pt x="42" y="56"/>
                          </a:lnTo>
                          <a:lnTo>
                            <a:pt x="30" y="56"/>
                          </a:lnTo>
                          <a:lnTo>
                            <a:pt x="28" y="60"/>
                          </a:lnTo>
                          <a:lnTo>
                            <a:pt x="33" y="58"/>
                          </a:lnTo>
                          <a:lnTo>
                            <a:pt x="32" y="55"/>
                          </a:lnTo>
                          <a:lnTo>
                            <a:pt x="27" y="56"/>
                          </a:lnTo>
                          <a:lnTo>
                            <a:pt x="27" y="55"/>
                          </a:lnTo>
                          <a:lnTo>
                            <a:pt x="22" y="53"/>
                          </a:lnTo>
                          <a:lnTo>
                            <a:pt x="23" y="53"/>
                          </a:lnTo>
                          <a:lnTo>
                            <a:pt x="22" y="53"/>
                          </a:lnTo>
                          <a:lnTo>
                            <a:pt x="23" y="55"/>
                          </a:lnTo>
                          <a:lnTo>
                            <a:pt x="22" y="51"/>
                          </a:lnTo>
                          <a:lnTo>
                            <a:pt x="18" y="53"/>
                          </a:lnTo>
                          <a:lnTo>
                            <a:pt x="20" y="49"/>
                          </a:lnTo>
                          <a:lnTo>
                            <a:pt x="20" y="48"/>
                          </a:lnTo>
                          <a:lnTo>
                            <a:pt x="18" y="48"/>
                          </a:lnTo>
                          <a:lnTo>
                            <a:pt x="18" y="46"/>
                          </a:lnTo>
                          <a:lnTo>
                            <a:pt x="5" y="46"/>
                          </a:lnTo>
                          <a:lnTo>
                            <a:pt x="5" y="48"/>
                          </a:lnTo>
                          <a:lnTo>
                            <a:pt x="3" y="48"/>
                          </a:lnTo>
                          <a:lnTo>
                            <a:pt x="3" y="49"/>
                          </a:lnTo>
                          <a:lnTo>
                            <a:pt x="5" y="56"/>
                          </a:lnTo>
                          <a:lnTo>
                            <a:pt x="6" y="56"/>
                          </a:lnTo>
                          <a:lnTo>
                            <a:pt x="5" y="58"/>
                          </a:lnTo>
                          <a:lnTo>
                            <a:pt x="10" y="63"/>
                          </a:lnTo>
                          <a:lnTo>
                            <a:pt x="13" y="63"/>
                          </a:lnTo>
                          <a:lnTo>
                            <a:pt x="13" y="65"/>
                          </a:lnTo>
                          <a:lnTo>
                            <a:pt x="15" y="65"/>
                          </a:lnTo>
                          <a:lnTo>
                            <a:pt x="15" y="63"/>
                          </a:lnTo>
                          <a:lnTo>
                            <a:pt x="15" y="65"/>
                          </a:lnTo>
                          <a:lnTo>
                            <a:pt x="18" y="66"/>
                          </a:lnTo>
                          <a:lnTo>
                            <a:pt x="20" y="68"/>
                          </a:lnTo>
                          <a:lnTo>
                            <a:pt x="30" y="68"/>
                          </a:lnTo>
                          <a:lnTo>
                            <a:pt x="35" y="66"/>
                          </a:lnTo>
                          <a:lnTo>
                            <a:pt x="33" y="66"/>
                          </a:lnTo>
                          <a:lnTo>
                            <a:pt x="49" y="66"/>
                          </a:lnTo>
                          <a:lnTo>
                            <a:pt x="49" y="65"/>
                          </a:lnTo>
                          <a:lnTo>
                            <a:pt x="54" y="66"/>
                          </a:lnTo>
                          <a:lnTo>
                            <a:pt x="55" y="65"/>
                          </a:lnTo>
                          <a:lnTo>
                            <a:pt x="59" y="65"/>
                          </a:lnTo>
                          <a:lnTo>
                            <a:pt x="61" y="61"/>
                          </a:lnTo>
                          <a:lnTo>
                            <a:pt x="59" y="61"/>
                          </a:lnTo>
                          <a:lnTo>
                            <a:pt x="61" y="61"/>
                          </a:lnTo>
                          <a:lnTo>
                            <a:pt x="61" y="60"/>
                          </a:lnTo>
                          <a:lnTo>
                            <a:pt x="62" y="60"/>
                          </a:lnTo>
                          <a:lnTo>
                            <a:pt x="62" y="58"/>
                          </a:lnTo>
                          <a:lnTo>
                            <a:pt x="64" y="58"/>
                          </a:lnTo>
                          <a:lnTo>
                            <a:pt x="64" y="55"/>
                          </a:lnTo>
                          <a:lnTo>
                            <a:pt x="66" y="55"/>
                          </a:lnTo>
                          <a:lnTo>
                            <a:pt x="66" y="49"/>
                          </a:lnTo>
                          <a:lnTo>
                            <a:pt x="66" y="51"/>
                          </a:lnTo>
                          <a:lnTo>
                            <a:pt x="69" y="48"/>
                          </a:lnTo>
                          <a:lnTo>
                            <a:pt x="69" y="4"/>
                          </a:lnTo>
                          <a:lnTo>
                            <a:pt x="66" y="0"/>
                          </a:lnTo>
                          <a:lnTo>
                            <a:pt x="66" y="7"/>
                          </a:lnTo>
                          <a:lnTo>
                            <a:pt x="62" y="4"/>
                          </a:lnTo>
                          <a:lnTo>
                            <a:pt x="62" y="48"/>
                          </a:lnTo>
                          <a:lnTo>
                            <a:pt x="66" y="44"/>
                          </a:lnTo>
                          <a:lnTo>
                            <a:pt x="62" y="46"/>
                          </a:lnTo>
                          <a:lnTo>
                            <a:pt x="62" y="51"/>
                          </a:lnTo>
                          <a:lnTo>
                            <a:pt x="61" y="51"/>
                          </a:lnTo>
                          <a:lnTo>
                            <a:pt x="61" y="55"/>
                          </a:lnTo>
                          <a:lnTo>
                            <a:pt x="59" y="55"/>
                          </a:lnTo>
                          <a:lnTo>
                            <a:pt x="59" y="56"/>
                          </a:lnTo>
                          <a:lnTo>
                            <a:pt x="57" y="56"/>
                          </a:lnTo>
                          <a:lnTo>
                            <a:pt x="57" y="58"/>
                          </a:lnTo>
                          <a:lnTo>
                            <a:pt x="55" y="58"/>
                          </a:lnTo>
                          <a:lnTo>
                            <a:pt x="54" y="61"/>
                          </a:lnTo>
                          <a:lnTo>
                            <a:pt x="55" y="58"/>
                          </a:lnTo>
                          <a:lnTo>
                            <a:pt x="57" y="58"/>
                          </a:lnTo>
                          <a:lnTo>
                            <a:pt x="52" y="58"/>
                          </a:lnTo>
                          <a:lnTo>
                            <a:pt x="50" y="60"/>
                          </a:lnTo>
                          <a:lnTo>
                            <a:pt x="45" y="61"/>
                          </a:lnTo>
                          <a:lnTo>
                            <a:pt x="45" y="63"/>
                          </a:lnTo>
                          <a:lnTo>
                            <a:pt x="30" y="63"/>
                          </a:lnTo>
                          <a:lnTo>
                            <a:pt x="28" y="66"/>
                          </a:lnTo>
                          <a:lnTo>
                            <a:pt x="33" y="65"/>
                          </a:lnTo>
                          <a:lnTo>
                            <a:pt x="32" y="61"/>
                          </a:lnTo>
                          <a:lnTo>
                            <a:pt x="23" y="61"/>
                          </a:lnTo>
                          <a:lnTo>
                            <a:pt x="22" y="60"/>
                          </a:lnTo>
                          <a:lnTo>
                            <a:pt x="18" y="61"/>
                          </a:lnTo>
                          <a:lnTo>
                            <a:pt x="18" y="60"/>
                          </a:lnTo>
                          <a:lnTo>
                            <a:pt x="15" y="58"/>
                          </a:lnTo>
                          <a:lnTo>
                            <a:pt x="16" y="58"/>
                          </a:lnTo>
                          <a:lnTo>
                            <a:pt x="16" y="60"/>
                          </a:lnTo>
                          <a:lnTo>
                            <a:pt x="15" y="56"/>
                          </a:lnTo>
                          <a:lnTo>
                            <a:pt x="13" y="56"/>
                          </a:lnTo>
                          <a:lnTo>
                            <a:pt x="11" y="55"/>
                          </a:lnTo>
                          <a:lnTo>
                            <a:pt x="10" y="53"/>
                          </a:lnTo>
                          <a:lnTo>
                            <a:pt x="8" y="53"/>
                          </a:lnTo>
                          <a:lnTo>
                            <a:pt x="10" y="49"/>
                          </a:lnTo>
                          <a:lnTo>
                            <a:pt x="6" y="53"/>
                          </a:lnTo>
                          <a:lnTo>
                            <a:pt x="16" y="53"/>
                          </a:lnTo>
                          <a:lnTo>
                            <a:pt x="13" y="49"/>
                          </a:lnTo>
                          <a:lnTo>
                            <a:pt x="15" y="56"/>
                          </a:lnTo>
                          <a:lnTo>
                            <a:pt x="18" y="58"/>
                          </a:lnTo>
                          <a:lnTo>
                            <a:pt x="20" y="58"/>
                          </a:lnTo>
                          <a:lnTo>
                            <a:pt x="22" y="60"/>
                          </a:lnTo>
                          <a:lnTo>
                            <a:pt x="20" y="60"/>
                          </a:lnTo>
                          <a:lnTo>
                            <a:pt x="22" y="60"/>
                          </a:lnTo>
                          <a:lnTo>
                            <a:pt x="23" y="58"/>
                          </a:lnTo>
                          <a:lnTo>
                            <a:pt x="23" y="60"/>
                          </a:lnTo>
                          <a:lnTo>
                            <a:pt x="28" y="61"/>
                          </a:lnTo>
                          <a:lnTo>
                            <a:pt x="30" y="61"/>
                          </a:lnTo>
                          <a:lnTo>
                            <a:pt x="35" y="60"/>
                          </a:lnTo>
                          <a:lnTo>
                            <a:pt x="33" y="60"/>
                          </a:lnTo>
                          <a:lnTo>
                            <a:pt x="45" y="60"/>
                          </a:lnTo>
                          <a:lnTo>
                            <a:pt x="45" y="58"/>
                          </a:lnTo>
                          <a:lnTo>
                            <a:pt x="49" y="60"/>
                          </a:lnTo>
                          <a:lnTo>
                            <a:pt x="50" y="60"/>
                          </a:lnTo>
                          <a:lnTo>
                            <a:pt x="50" y="58"/>
                          </a:lnTo>
                          <a:lnTo>
                            <a:pt x="52" y="56"/>
                          </a:lnTo>
                          <a:lnTo>
                            <a:pt x="54" y="55"/>
                          </a:lnTo>
                          <a:lnTo>
                            <a:pt x="54" y="53"/>
                          </a:lnTo>
                          <a:lnTo>
                            <a:pt x="55" y="53"/>
                          </a:lnTo>
                          <a:lnTo>
                            <a:pt x="55" y="49"/>
                          </a:lnTo>
                          <a:lnTo>
                            <a:pt x="55" y="51"/>
                          </a:lnTo>
                          <a:lnTo>
                            <a:pt x="59" y="48"/>
                          </a:lnTo>
                          <a:lnTo>
                            <a:pt x="59" y="43"/>
                          </a:lnTo>
                          <a:lnTo>
                            <a:pt x="59" y="41"/>
                          </a:lnTo>
                          <a:lnTo>
                            <a:pt x="57" y="41"/>
                          </a:lnTo>
                          <a:lnTo>
                            <a:pt x="57" y="39"/>
                          </a:lnTo>
                          <a:lnTo>
                            <a:pt x="55" y="39"/>
                          </a:lnTo>
                          <a:lnTo>
                            <a:pt x="54" y="39"/>
                          </a:lnTo>
                          <a:lnTo>
                            <a:pt x="54" y="41"/>
                          </a:lnTo>
                          <a:lnTo>
                            <a:pt x="52" y="41"/>
                          </a:lnTo>
                          <a:lnTo>
                            <a:pt x="55" y="39"/>
                          </a:lnTo>
                          <a:lnTo>
                            <a:pt x="52" y="41"/>
                          </a:lnTo>
                          <a:lnTo>
                            <a:pt x="52" y="43"/>
                          </a:lnTo>
                          <a:lnTo>
                            <a:pt x="50" y="43"/>
                          </a:lnTo>
                          <a:lnTo>
                            <a:pt x="50" y="44"/>
                          </a:lnTo>
                          <a:lnTo>
                            <a:pt x="49" y="43"/>
                          </a:lnTo>
                          <a:lnTo>
                            <a:pt x="47" y="44"/>
                          </a:lnTo>
                          <a:lnTo>
                            <a:pt x="45" y="46"/>
                          </a:lnTo>
                          <a:lnTo>
                            <a:pt x="44" y="49"/>
                          </a:lnTo>
                          <a:lnTo>
                            <a:pt x="45" y="46"/>
                          </a:lnTo>
                          <a:lnTo>
                            <a:pt x="47" y="46"/>
                          </a:lnTo>
                          <a:lnTo>
                            <a:pt x="32" y="48"/>
                          </a:lnTo>
                          <a:lnTo>
                            <a:pt x="30" y="51"/>
                          </a:lnTo>
                          <a:lnTo>
                            <a:pt x="35" y="49"/>
                          </a:lnTo>
                          <a:lnTo>
                            <a:pt x="33" y="46"/>
                          </a:lnTo>
                          <a:lnTo>
                            <a:pt x="20" y="48"/>
                          </a:lnTo>
                          <a:lnTo>
                            <a:pt x="20" y="46"/>
                          </a:lnTo>
                          <a:lnTo>
                            <a:pt x="16" y="46"/>
                          </a:lnTo>
                          <a:lnTo>
                            <a:pt x="16" y="44"/>
                          </a:lnTo>
                          <a:lnTo>
                            <a:pt x="15" y="43"/>
                          </a:lnTo>
                          <a:lnTo>
                            <a:pt x="13" y="43"/>
                          </a:lnTo>
                          <a:lnTo>
                            <a:pt x="10" y="38"/>
                          </a:lnTo>
                          <a:lnTo>
                            <a:pt x="8" y="36"/>
                          </a:lnTo>
                          <a:lnTo>
                            <a:pt x="6" y="36"/>
                          </a:lnTo>
                          <a:lnTo>
                            <a:pt x="6" y="32"/>
                          </a:lnTo>
                          <a:lnTo>
                            <a:pt x="5" y="32"/>
                          </a:lnTo>
                          <a:lnTo>
                            <a:pt x="6" y="27"/>
                          </a:lnTo>
                          <a:lnTo>
                            <a:pt x="5" y="21"/>
                          </a:lnTo>
                          <a:lnTo>
                            <a:pt x="6" y="21"/>
                          </a:lnTo>
                          <a:lnTo>
                            <a:pt x="6" y="17"/>
                          </a:lnTo>
                          <a:lnTo>
                            <a:pt x="8" y="17"/>
                          </a:lnTo>
                          <a:lnTo>
                            <a:pt x="10" y="16"/>
                          </a:lnTo>
                          <a:lnTo>
                            <a:pt x="11" y="14"/>
                          </a:lnTo>
                          <a:lnTo>
                            <a:pt x="15" y="10"/>
                          </a:lnTo>
                          <a:lnTo>
                            <a:pt x="16" y="9"/>
                          </a:lnTo>
                          <a:lnTo>
                            <a:pt x="16" y="7"/>
                          </a:lnTo>
                          <a:lnTo>
                            <a:pt x="20" y="7"/>
                          </a:lnTo>
                          <a:lnTo>
                            <a:pt x="20" y="5"/>
                          </a:lnTo>
                          <a:lnTo>
                            <a:pt x="33" y="7"/>
                          </a:lnTo>
                          <a:lnTo>
                            <a:pt x="42" y="7"/>
                          </a:lnTo>
                          <a:lnTo>
                            <a:pt x="44" y="7"/>
                          </a:lnTo>
                          <a:lnTo>
                            <a:pt x="44" y="9"/>
                          </a:lnTo>
                          <a:lnTo>
                            <a:pt x="45" y="9"/>
                          </a:lnTo>
                          <a:lnTo>
                            <a:pt x="47" y="7"/>
                          </a:lnTo>
                          <a:lnTo>
                            <a:pt x="47" y="9"/>
                          </a:lnTo>
                          <a:lnTo>
                            <a:pt x="50" y="9"/>
                          </a:lnTo>
                          <a:lnTo>
                            <a:pt x="50" y="10"/>
                          </a:lnTo>
                          <a:lnTo>
                            <a:pt x="52" y="10"/>
                          </a:lnTo>
                          <a:lnTo>
                            <a:pt x="50" y="12"/>
                          </a:lnTo>
                          <a:lnTo>
                            <a:pt x="54" y="14"/>
                          </a:lnTo>
                          <a:lnTo>
                            <a:pt x="52" y="14"/>
                          </a:lnTo>
                          <a:lnTo>
                            <a:pt x="54" y="14"/>
                          </a:lnTo>
                          <a:lnTo>
                            <a:pt x="54" y="16"/>
                          </a:lnTo>
                          <a:lnTo>
                            <a:pt x="55" y="16"/>
                          </a:lnTo>
                          <a:lnTo>
                            <a:pt x="57" y="16"/>
                          </a:lnTo>
                          <a:lnTo>
                            <a:pt x="57" y="14"/>
                          </a:lnTo>
                          <a:lnTo>
                            <a:pt x="59" y="14"/>
                          </a:lnTo>
                          <a:lnTo>
                            <a:pt x="59" y="12"/>
                          </a:lnTo>
                          <a:lnTo>
                            <a:pt x="59" y="4"/>
                          </a:lnTo>
                          <a:lnTo>
                            <a:pt x="55" y="7"/>
                          </a:lnTo>
                          <a:lnTo>
                            <a:pt x="66" y="7"/>
                          </a:lnTo>
                          <a:lnTo>
                            <a:pt x="6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7" name="Freeform 109"/>
                    <p:cNvSpPr>
                      <a:spLocks/>
                    </p:cNvSpPr>
                    <p:nvPr/>
                  </p:nvSpPr>
                  <p:spPr bwMode="auto">
                    <a:xfrm>
                      <a:off x="5603875" y="3244850"/>
                      <a:ext cx="73025" cy="61913"/>
                    </a:xfrm>
                    <a:custGeom>
                      <a:avLst/>
                      <a:gdLst>
                        <a:gd name="T0" fmla="*/ 2147483646 w 46"/>
                        <a:gd name="T1" fmla="*/ 2147483646 h 39"/>
                        <a:gd name="T2" fmla="*/ 2147483646 w 46"/>
                        <a:gd name="T3" fmla="*/ 2147483646 h 39"/>
                        <a:gd name="T4" fmla="*/ 2147483646 w 46"/>
                        <a:gd name="T5" fmla="*/ 2147483646 h 39"/>
                        <a:gd name="T6" fmla="*/ 2147483646 w 46"/>
                        <a:gd name="T7" fmla="*/ 2147483646 h 39"/>
                        <a:gd name="T8" fmla="*/ 2147483646 w 46"/>
                        <a:gd name="T9" fmla="*/ 2147483646 h 39"/>
                        <a:gd name="T10" fmla="*/ 2147483646 w 46"/>
                        <a:gd name="T11" fmla="*/ 2147483646 h 39"/>
                        <a:gd name="T12" fmla="*/ 2147483646 w 46"/>
                        <a:gd name="T13" fmla="*/ 2147483646 h 39"/>
                        <a:gd name="T14" fmla="*/ 2147483646 w 46"/>
                        <a:gd name="T15" fmla="*/ 2147483646 h 39"/>
                        <a:gd name="T16" fmla="*/ 2147483646 w 46"/>
                        <a:gd name="T17" fmla="*/ 2147483646 h 39"/>
                        <a:gd name="T18" fmla="*/ 2147483646 w 46"/>
                        <a:gd name="T19" fmla="*/ 2147483646 h 39"/>
                        <a:gd name="T20" fmla="*/ 2147483646 w 46"/>
                        <a:gd name="T21" fmla="*/ 2147483646 h 39"/>
                        <a:gd name="T22" fmla="*/ 2147483646 w 46"/>
                        <a:gd name="T23" fmla="*/ 2147483646 h 39"/>
                        <a:gd name="T24" fmla="*/ 2147483646 w 46"/>
                        <a:gd name="T25" fmla="*/ 2147483646 h 39"/>
                        <a:gd name="T26" fmla="*/ 2147483646 w 46"/>
                        <a:gd name="T27" fmla="*/ 2147483646 h 39"/>
                        <a:gd name="T28" fmla="*/ 2147483646 w 46"/>
                        <a:gd name="T29" fmla="*/ 2147483646 h 39"/>
                        <a:gd name="T30" fmla="*/ 2147483646 w 46"/>
                        <a:gd name="T31" fmla="*/ 2147483646 h 39"/>
                        <a:gd name="T32" fmla="*/ 2147483646 w 46"/>
                        <a:gd name="T33" fmla="*/ 2147483646 h 39"/>
                        <a:gd name="T34" fmla="*/ 2147483646 w 46"/>
                        <a:gd name="T35" fmla="*/ 2147483646 h 39"/>
                        <a:gd name="T36" fmla="*/ 2147483646 w 46"/>
                        <a:gd name="T37" fmla="*/ 2147483646 h 39"/>
                        <a:gd name="T38" fmla="*/ 2147483646 w 46"/>
                        <a:gd name="T39" fmla="*/ 2147483646 h 39"/>
                        <a:gd name="T40" fmla="*/ 2147483646 w 46"/>
                        <a:gd name="T41" fmla="*/ 2147483646 h 39"/>
                        <a:gd name="T42" fmla="*/ 2147483646 w 46"/>
                        <a:gd name="T43" fmla="*/ 2147483646 h 39"/>
                        <a:gd name="T44" fmla="*/ 2147483646 w 46"/>
                        <a:gd name="T45" fmla="*/ 2147483646 h 39"/>
                        <a:gd name="T46" fmla="*/ 2147483646 w 46"/>
                        <a:gd name="T47" fmla="*/ 2147483646 h 39"/>
                        <a:gd name="T48" fmla="*/ 2147483646 w 46"/>
                        <a:gd name="T49" fmla="*/ 2147483646 h 39"/>
                        <a:gd name="T50" fmla="*/ 2147483646 w 46"/>
                        <a:gd name="T51" fmla="*/ 0 h 39"/>
                        <a:gd name="T52" fmla="*/ 2147483646 w 46"/>
                        <a:gd name="T53" fmla="*/ 0 h 39"/>
                        <a:gd name="T54" fmla="*/ 2147483646 w 46"/>
                        <a:gd name="T55" fmla="*/ 2147483646 h 39"/>
                        <a:gd name="T56" fmla="*/ 2147483646 w 46"/>
                        <a:gd name="T57" fmla="*/ 2147483646 h 39"/>
                        <a:gd name="T58" fmla="*/ 2147483646 w 46"/>
                        <a:gd name="T59" fmla="*/ 2147483646 h 39"/>
                        <a:gd name="T60" fmla="*/ 2147483646 w 46"/>
                        <a:gd name="T61" fmla="*/ 2147483646 h 39"/>
                        <a:gd name="T62" fmla="*/ 2147483646 w 46"/>
                        <a:gd name="T63" fmla="*/ 2147483646 h 39"/>
                        <a:gd name="T64" fmla="*/ 0 w 46"/>
                        <a:gd name="T65" fmla="*/ 2147483646 h 39"/>
                        <a:gd name="T66" fmla="*/ 2147483646 w 46"/>
                        <a:gd name="T67" fmla="*/ 2147483646 h 39"/>
                        <a:gd name="T68" fmla="*/ 2147483646 w 46"/>
                        <a:gd name="T69" fmla="*/ 2147483646 h 39"/>
                        <a:gd name="T70" fmla="*/ 2147483646 w 46"/>
                        <a:gd name="T71" fmla="*/ 2147483646 h 39"/>
                        <a:gd name="T72" fmla="*/ 2147483646 w 46"/>
                        <a:gd name="T73" fmla="*/ 2147483646 h 39"/>
                        <a:gd name="T74" fmla="*/ 2147483646 w 46"/>
                        <a:gd name="T75" fmla="*/ 2147483646 h 39"/>
                        <a:gd name="T76" fmla="*/ 2147483646 w 46"/>
                        <a:gd name="T77" fmla="*/ 2147483646 h 39"/>
                        <a:gd name="T78" fmla="*/ 2147483646 w 46"/>
                        <a:gd name="T79" fmla="*/ 2147483646 h 39"/>
                        <a:gd name="T80" fmla="*/ 2147483646 w 46"/>
                        <a:gd name="T81" fmla="*/ 2147483646 h 39"/>
                        <a:gd name="T82" fmla="*/ 2147483646 w 46"/>
                        <a:gd name="T83" fmla="*/ 2147483646 h 39"/>
                        <a:gd name="T84" fmla="*/ 2147483646 w 46"/>
                        <a:gd name="T85" fmla="*/ 2147483646 h 39"/>
                        <a:gd name="T86" fmla="*/ 2147483646 w 46"/>
                        <a:gd name="T87" fmla="*/ 2147483646 h 39"/>
                        <a:gd name="T88" fmla="*/ 2147483646 w 46"/>
                        <a:gd name="T89" fmla="*/ 2147483646 h 39"/>
                        <a:gd name="T90" fmla="*/ 2147483646 w 46"/>
                        <a:gd name="T91" fmla="*/ 2147483646 h 39"/>
                        <a:gd name="T92" fmla="*/ 2147483646 w 46"/>
                        <a:gd name="T93" fmla="*/ 2147483646 h 39"/>
                        <a:gd name="T94" fmla="*/ 2147483646 w 46"/>
                        <a:gd name="T95" fmla="*/ 2147483646 h 39"/>
                        <a:gd name="T96" fmla="*/ 2147483646 w 46"/>
                        <a:gd name="T97" fmla="*/ 2147483646 h 39"/>
                        <a:gd name="T98" fmla="*/ 2147483646 w 46"/>
                        <a:gd name="T99" fmla="*/ 2147483646 h 39"/>
                        <a:gd name="T100" fmla="*/ 2147483646 w 46"/>
                        <a:gd name="T101" fmla="*/ 2147483646 h 39"/>
                        <a:gd name="T102" fmla="*/ 2147483646 w 46"/>
                        <a:gd name="T103" fmla="*/ 2147483646 h 39"/>
                        <a:gd name="T104" fmla="*/ 2147483646 w 46"/>
                        <a:gd name="T105" fmla="*/ 2147483646 h 39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</a:gdLst>
                      <a:ahLst/>
                      <a:cxnLst>
                        <a:cxn ang="T106">
                          <a:pos x="T0" y="T1"/>
                        </a:cxn>
                        <a:cxn ang="T107">
                          <a:pos x="T2" y="T3"/>
                        </a:cxn>
                        <a:cxn ang="T108">
                          <a:pos x="T4" y="T5"/>
                        </a:cxn>
                        <a:cxn ang="T109">
                          <a:pos x="T6" y="T7"/>
                        </a:cxn>
                        <a:cxn ang="T110">
                          <a:pos x="T8" y="T9"/>
                        </a:cxn>
                        <a:cxn ang="T111">
                          <a:pos x="T10" y="T11"/>
                        </a:cxn>
                        <a:cxn ang="T112">
                          <a:pos x="T12" y="T13"/>
                        </a:cxn>
                        <a:cxn ang="T113">
                          <a:pos x="T14" y="T15"/>
                        </a:cxn>
                        <a:cxn ang="T114">
                          <a:pos x="T16" y="T17"/>
                        </a:cxn>
                        <a:cxn ang="T115">
                          <a:pos x="T18" y="T19"/>
                        </a:cxn>
                        <a:cxn ang="T116">
                          <a:pos x="T20" y="T21"/>
                        </a:cxn>
                        <a:cxn ang="T117">
                          <a:pos x="T22" y="T23"/>
                        </a:cxn>
                        <a:cxn ang="T118">
                          <a:pos x="T24" y="T25"/>
                        </a:cxn>
                        <a:cxn ang="T119">
                          <a:pos x="T26" y="T27"/>
                        </a:cxn>
                        <a:cxn ang="T120">
                          <a:pos x="T28" y="T29"/>
                        </a:cxn>
                        <a:cxn ang="T121">
                          <a:pos x="T30" y="T31"/>
                        </a:cxn>
                        <a:cxn ang="T122">
                          <a:pos x="T32" y="T33"/>
                        </a:cxn>
                        <a:cxn ang="T123">
                          <a:pos x="T34" y="T35"/>
                        </a:cxn>
                        <a:cxn ang="T124">
                          <a:pos x="T36" y="T37"/>
                        </a:cxn>
                        <a:cxn ang="T125">
                          <a:pos x="T38" y="T39"/>
                        </a:cxn>
                        <a:cxn ang="T126">
                          <a:pos x="T40" y="T41"/>
                        </a:cxn>
                        <a:cxn ang="T127">
                          <a:pos x="T42" y="T43"/>
                        </a:cxn>
                        <a:cxn ang="T128">
                          <a:pos x="T44" y="T45"/>
                        </a:cxn>
                        <a:cxn ang="T129">
                          <a:pos x="T46" y="T47"/>
                        </a:cxn>
                        <a:cxn ang="T130">
                          <a:pos x="T48" y="T49"/>
                        </a:cxn>
                        <a:cxn ang="T131">
                          <a:pos x="T50" y="T51"/>
                        </a:cxn>
                        <a:cxn ang="T132">
                          <a:pos x="T52" y="T53"/>
                        </a:cxn>
                        <a:cxn ang="T133">
                          <a:pos x="T54" y="T55"/>
                        </a:cxn>
                        <a:cxn ang="T134">
                          <a:pos x="T56" y="T57"/>
                        </a:cxn>
                        <a:cxn ang="T135">
                          <a:pos x="T58" y="T59"/>
                        </a:cxn>
                        <a:cxn ang="T136">
                          <a:pos x="T60" y="T61"/>
                        </a:cxn>
                        <a:cxn ang="T137">
                          <a:pos x="T62" y="T63"/>
                        </a:cxn>
                        <a:cxn ang="T138">
                          <a:pos x="T64" y="T65"/>
                        </a:cxn>
                        <a:cxn ang="T139">
                          <a:pos x="T66" y="T67"/>
                        </a:cxn>
                        <a:cxn ang="T140">
                          <a:pos x="T68" y="T69"/>
                        </a:cxn>
                        <a:cxn ang="T141">
                          <a:pos x="T70" y="T71"/>
                        </a:cxn>
                        <a:cxn ang="T142">
                          <a:pos x="T72" y="T73"/>
                        </a:cxn>
                        <a:cxn ang="T143">
                          <a:pos x="T74" y="T75"/>
                        </a:cxn>
                        <a:cxn ang="T144">
                          <a:pos x="T76" y="T77"/>
                        </a:cxn>
                        <a:cxn ang="T145">
                          <a:pos x="T78" y="T79"/>
                        </a:cxn>
                        <a:cxn ang="T146">
                          <a:pos x="T80" y="T81"/>
                        </a:cxn>
                        <a:cxn ang="T147">
                          <a:pos x="T82" y="T83"/>
                        </a:cxn>
                        <a:cxn ang="T148">
                          <a:pos x="T84" y="T85"/>
                        </a:cxn>
                        <a:cxn ang="T149">
                          <a:pos x="T86" y="T87"/>
                        </a:cxn>
                        <a:cxn ang="T150">
                          <a:pos x="T88" y="T89"/>
                        </a:cxn>
                        <a:cxn ang="T151">
                          <a:pos x="T90" y="T91"/>
                        </a:cxn>
                        <a:cxn ang="T152">
                          <a:pos x="T92" y="T93"/>
                        </a:cxn>
                        <a:cxn ang="T153">
                          <a:pos x="T94" y="T95"/>
                        </a:cxn>
                        <a:cxn ang="T154">
                          <a:pos x="T96" y="T97"/>
                        </a:cxn>
                        <a:cxn ang="T155">
                          <a:pos x="T98" y="T99"/>
                        </a:cxn>
                        <a:cxn ang="T156">
                          <a:pos x="T100" y="T101"/>
                        </a:cxn>
                        <a:cxn ang="T157">
                          <a:pos x="T102" y="T103"/>
                        </a:cxn>
                        <a:cxn ang="T158">
                          <a:pos x="T104" y="T105"/>
                        </a:cxn>
                      </a:cxnLst>
                      <a:rect l="0" t="0" r="r" b="b"/>
                      <a:pathLst>
                        <a:path w="46" h="39">
                          <a:moveTo>
                            <a:pt x="22" y="7"/>
                          </a:moveTo>
                          <a:lnTo>
                            <a:pt x="34" y="5"/>
                          </a:lnTo>
                          <a:lnTo>
                            <a:pt x="34" y="7"/>
                          </a:lnTo>
                          <a:lnTo>
                            <a:pt x="36" y="9"/>
                          </a:lnTo>
                          <a:lnTo>
                            <a:pt x="38" y="9"/>
                          </a:lnTo>
                          <a:lnTo>
                            <a:pt x="38" y="10"/>
                          </a:lnTo>
                          <a:lnTo>
                            <a:pt x="36" y="9"/>
                          </a:lnTo>
                          <a:lnTo>
                            <a:pt x="36" y="7"/>
                          </a:lnTo>
                          <a:lnTo>
                            <a:pt x="38" y="10"/>
                          </a:lnTo>
                          <a:lnTo>
                            <a:pt x="39" y="10"/>
                          </a:lnTo>
                          <a:lnTo>
                            <a:pt x="39" y="14"/>
                          </a:lnTo>
                          <a:lnTo>
                            <a:pt x="41" y="14"/>
                          </a:lnTo>
                          <a:lnTo>
                            <a:pt x="39" y="20"/>
                          </a:lnTo>
                          <a:lnTo>
                            <a:pt x="43" y="22"/>
                          </a:lnTo>
                          <a:lnTo>
                            <a:pt x="44" y="17"/>
                          </a:lnTo>
                          <a:lnTo>
                            <a:pt x="41" y="19"/>
                          </a:lnTo>
                          <a:lnTo>
                            <a:pt x="41" y="25"/>
                          </a:lnTo>
                          <a:lnTo>
                            <a:pt x="39" y="25"/>
                          </a:lnTo>
                          <a:lnTo>
                            <a:pt x="39" y="29"/>
                          </a:lnTo>
                          <a:lnTo>
                            <a:pt x="38" y="29"/>
                          </a:lnTo>
                          <a:lnTo>
                            <a:pt x="36" y="34"/>
                          </a:lnTo>
                          <a:lnTo>
                            <a:pt x="36" y="32"/>
                          </a:lnTo>
                          <a:lnTo>
                            <a:pt x="38" y="31"/>
                          </a:lnTo>
                          <a:lnTo>
                            <a:pt x="39" y="31"/>
                          </a:lnTo>
                          <a:lnTo>
                            <a:pt x="31" y="32"/>
                          </a:lnTo>
                          <a:lnTo>
                            <a:pt x="31" y="34"/>
                          </a:lnTo>
                          <a:lnTo>
                            <a:pt x="21" y="34"/>
                          </a:lnTo>
                          <a:lnTo>
                            <a:pt x="19" y="37"/>
                          </a:lnTo>
                          <a:lnTo>
                            <a:pt x="24" y="36"/>
                          </a:lnTo>
                          <a:lnTo>
                            <a:pt x="22" y="32"/>
                          </a:lnTo>
                          <a:lnTo>
                            <a:pt x="16" y="32"/>
                          </a:lnTo>
                          <a:lnTo>
                            <a:pt x="14" y="31"/>
                          </a:lnTo>
                          <a:lnTo>
                            <a:pt x="12" y="32"/>
                          </a:lnTo>
                          <a:lnTo>
                            <a:pt x="12" y="31"/>
                          </a:lnTo>
                          <a:lnTo>
                            <a:pt x="9" y="29"/>
                          </a:lnTo>
                          <a:lnTo>
                            <a:pt x="11" y="31"/>
                          </a:lnTo>
                          <a:lnTo>
                            <a:pt x="9" y="27"/>
                          </a:lnTo>
                          <a:lnTo>
                            <a:pt x="7" y="25"/>
                          </a:lnTo>
                          <a:lnTo>
                            <a:pt x="5" y="25"/>
                          </a:lnTo>
                          <a:lnTo>
                            <a:pt x="7" y="20"/>
                          </a:lnTo>
                          <a:lnTo>
                            <a:pt x="5" y="14"/>
                          </a:lnTo>
                          <a:lnTo>
                            <a:pt x="7" y="14"/>
                          </a:lnTo>
                          <a:lnTo>
                            <a:pt x="9" y="12"/>
                          </a:lnTo>
                          <a:lnTo>
                            <a:pt x="12" y="9"/>
                          </a:lnTo>
                          <a:lnTo>
                            <a:pt x="11" y="9"/>
                          </a:lnTo>
                          <a:lnTo>
                            <a:pt x="12" y="9"/>
                          </a:lnTo>
                          <a:lnTo>
                            <a:pt x="12" y="7"/>
                          </a:lnTo>
                          <a:lnTo>
                            <a:pt x="14" y="9"/>
                          </a:lnTo>
                          <a:lnTo>
                            <a:pt x="16" y="7"/>
                          </a:lnTo>
                          <a:lnTo>
                            <a:pt x="24" y="7"/>
                          </a:lnTo>
                          <a:lnTo>
                            <a:pt x="22" y="7"/>
                          </a:lnTo>
                          <a:lnTo>
                            <a:pt x="22" y="0"/>
                          </a:lnTo>
                          <a:lnTo>
                            <a:pt x="24" y="0"/>
                          </a:lnTo>
                          <a:lnTo>
                            <a:pt x="22" y="0"/>
                          </a:lnTo>
                          <a:lnTo>
                            <a:pt x="12" y="0"/>
                          </a:lnTo>
                          <a:lnTo>
                            <a:pt x="11" y="2"/>
                          </a:lnTo>
                          <a:lnTo>
                            <a:pt x="9" y="3"/>
                          </a:lnTo>
                          <a:lnTo>
                            <a:pt x="9" y="5"/>
                          </a:lnTo>
                          <a:lnTo>
                            <a:pt x="7" y="5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5" y="5"/>
                          </a:lnTo>
                          <a:lnTo>
                            <a:pt x="2" y="9"/>
                          </a:lnTo>
                          <a:lnTo>
                            <a:pt x="4" y="10"/>
                          </a:lnTo>
                          <a:lnTo>
                            <a:pt x="2" y="10"/>
                          </a:lnTo>
                          <a:lnTo>
                            <a:pt x="0" y="20"/>
                          </a:lnTo>
                          <a:lnTo>
                            <a:pt x="2" y="29"/>
                          </a:lnTo>
                          <a:lnTo>
                            <a:pt x="4" y="29"/>
                          </a:lnTo>
                          <a:lnTo>
                            <a:pt x="2" y="31"/>
                          </a:lnTo>
                          <a:lnTo>
                            <a:pt x="7" y="34"/>
                          </a:lnTo>
                          <a:lnTo>
                            <a:pt x="9" y="36"/>
                          </a:lnTo>
                          <a:lnTo>
                            <a:pt x="9" y="34"/>
                          </a:lnTo>
                          <a:lnTo>
                            <a:pt x="9" y="36"/>
                          </a:lnTo>
                          <a:lnTo>
                            <a:pt x="11" y="37"/>
                          </a:lnTo>
                          <a:lnTo>
                            <a:pt x="12" y="39"/>
                          </a:lnTo>
                          <a:lnTo>
                            <a:pt x="19" y="39"/>
                          </a:lnTo>
                          <a:lnTo>
                            <a:pt x="21" y="39"/>
                          </a:lnTo>
                          <a:lnTo>
                            <a:pt x="26" y="37"/>
                          </a:lnTo>
                          <a:lnTo>
                            <a:pt x="24" y="37"/>
                          </a:lnTo>
                          <a:lnTo>
                            <a:pt x="34" y="37"/>
                          </a:lnTo>
                          <a:lnTo>
                            <a:pt x="34" y="36"/>
                          </a:lnTo>
                          <a:lnTo>
                            <a:pt x="39" y="37"/>
                          </a:lnTo>
                          <a:lnTo>
                            <a:pt x="41" y="37"/>
                          </a:lnTo>
                          <a:lnTo>
                            <a:pt x="43" y="36"/>
                          </a:lnTo>
                          <a:lnTo>
                            <a:pt x="43" y="34"/>
                          </a:lnTo>
                          <a:lnTo>
                            <a:pt x="41" y="32"/>
                          </a:lnTo>
                          <a:lnTo>
                            <a:pt x="43" y="32"/>
                          </a:lnTo>
                          <a:lnTo>
                            <a:pt x="43" y="29"/>
                          </a:lnTo>
                          <a:lnTo>
                            <a:pt x="44" y="29"/>
                          </a:lnTo>
                          <a:lnTo>
                            <a:pt x="44" y="22"/>
                          </a:lnTo>
                          <a:lnTo>
                            <a:pt x="44" y="24"/>
                          </a:lnTo>
                          <a:lnTo>
                            <a:pt x="46" y="19"/>
                          </a:lnTo>
                          <a:lnTo>
                            <a:pt x="46" y="17"/>
                          </a:lnTo>
                          <a:lnTo>
                            <a:pt x="44" y="10"/>
                          </a:lnTo>
                          <a:lnTo>
                            <a:pt x="43" y="10"/>
                          </a:lnTo>
                          <a:lnTo>
                            <a:pt x="43" y="7"/>
                          </a:lnTo>
                          <a:lnTo>
                            <a:pt x="41" y="7"/>
                          </a:lnTo>
                          <a:lnTo>
                            <a:pt x="43" y="7"/>
                          </a:lnTo>
                          <a:lnTo>
                            <a:pt x="43" y="5"/>
                          </a:lnTo>
                          <a:lnTo>
                            <a:pt x="41" y="3"/>
                          </a:lnTo>
                          <a:lnTo>
                            <a:pt x="41" y="5"/>
                          </a:lnTo>
                          <a:lnTo>
                            <a:pt x="39" y="2"/>
                          </a:lnTo>
                          <a:lnTo>
                            <a:pt x="38" y="3"/>
                          </a:lnTo>
                          <a:lnTo>
                            <a:pt x="38" y="2"/>
                          </a:lnTo>
                          <a:lnTo>
                            <a:pt x="22" y="0"/>
                          </a:lnTo>
                          <a:lnTo>
                            <a:pt x="22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8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5781675" y="3209925"/>
                      <a:ext cx="50800" cy="107950"/>
                    </a:xfrm>
                    <a:custGeom>
                      <a:avLst/>
                      <a:gdLst>
                        <a:gd name="T0" fmla="*/ 2147483646 w 32"/>
                        <a:gd name="T1" fmla="*/ 2147483646 h 68"/>
                        <a:gd name="T2" fmla="*/ 2147483646 w 32"/>
                        <a:gd name="T3" fmla="*/ 2147483646 h 68"/>
                        <a:gd name="T4" fmla="*/ 2147483646 w 32"/>
                        <a:gd name="T5" fmla="*/ 2147483646 h 68"/>
                        <a:gd name="T6" fmla="*/ 2147483646 w 32"/>
                        <a:gd name="T7" fmla="*/ 2147483646 h 68"/>
                        <a:gd name="T8" fmla="*/ 2147483646 w 32"/>
                        <a:gd name="T9" fmla="*/ 2147483646 h 68"/>
                        <a:gd name="T10" fmla="*/ 2147483646 w 32"/>
                        <a:gd name="T11" fmla="*/ 2147483646 h 68"/>
                        <a:gd name="T12" fmla="*/ 2147483646 w 32"/>
                        <a:gd name="T13" fmla="*/ 2147483646 h 68"/>
                        <a:gd name="T14" fmla="*/ 2147483646 w 32"/>
                        <a:gd name="T15" fmla="*/ 2147483646 h 68"/>
                        <a:gd name="T16" fmla="*/ 2147483646 w 32"/>
                        <a:gd name="T17" fmla="*/ 2147483646 h 68"/>
                        <a:gd name="T18" fmla="*/ 2147483646 w 32"/>
                        <a:gd name="T19" fmla="*/ 2147483646 h 68"/>
                        <a:gd name="T20" fmla="*/ 2147483646 w 32"/>
                        <a:gd name="T21" fmla="*/ 2147483646 h 68"/>
                        <a:gd name="T22" fmla="*/ 2147483646 w 32"/>
                        <a:gd name="T23" fmla="*/ 2147483646 h 68"/>
                        <a:gd name="T24" fmla="*/ 2147483646 w 32"/>
                        <a:gd name="T25" fmla="*/ 2147483646 h 68"/>
                        <a:gd name="T26" fmla="*/ 2147483646 w 32"/>
                        <a:gd name="T27" fmla="*/ 0 h 68"/>
                        <a:gd name="T28" fmla="*/ 2147483646 w 32"/>
                        <a:gd name="T29" fmla="*/ 0 h 68"/>
                        <a:gd name="T30" fmla="*/ 2147483646 w 32"/>
                        <a:gd name="T31" fmla="*/ 2147483646 h 68"/>
                        <a:gd name="T32" fmla="*/ 2147483646 w 32"/>
                        <a:gd name="T33" fmla="*/ 2147483646 h 68"/>
                        <a:gd name="T34" fmla="*/ 2147483646 w 32"/>
                        <a:gd name="T35" fmla="*/ 2147483646 h 68"/>
                        <a:gd name="T36" fmla="*/ 2147483646 w 32"/>
                        <a:gd name="T37" fmla="*/ 2147483646 h 68"/>
                        <a:gd name="T38" fmla="*/ 2147483646 w 32"/>
                        <a:gd name="T39" fmla="*/ 2147483646 h 68"/>
                        <a:gd name="T40" fmla="*/ 0 w 32"/>
                        <a:gd name="T41" fmla="*/ 2147483646 h 68"/>
                        <a:gd name="T42" fmla="*/ 0 w 32"/>
                        <a:gd name="T43" fmla="*/ 2147483646 h 68"/>
                        <a:gd name="T44" fmla="*/ 2147483646 w 32"/>
                        <a:gd name="T45" fmla="*/ 2147483646 h 68"/>
                        <a:gd name="T46" fmla="*/ 2147483646 w 32"/>
                        <a:gd name="T47" fmla="*/ 2147483646 h 68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0" t="0" r="r" b="b"/>
                      <a:pathLst>
                        <a:path w="32" h="68">
                          <a:moveTo>
                            <a:pt x="10" y="68"/>
                          </a:moveTo>
                          <a:lnTo>
                            <a:pt x="21" y="68"/>
                          </a:lnTo>
                          <a:lnTo>
                            <a:pt x="21" y="25"/>
                          </a:lnTo>
                          <a:lnTo>
                            <a:pt x="32" y="25"/>
                          </a:lnTo>
                          <a:lnTo>
                            <a:pt x="32" y="19"/>
                          </a:lnTo>
                          <a:lnTo>
                            <a:pt x="21" y="19"/>
                          </a:lnTo>
                          <a:lnTo>
                            <a:pt x="21" y="12"/>
                          </a:lnTo>
                          <a:lnTo>
                            <a:pt x="22" y="8"/>
                          </a:lnTo>
                          <a:lnTo>
                            <a:pt x="24" y="7"/>
                          </a:lnTo>
                          <a:lnTo>
                            <a:pt x="27" y="7"/>
                          </a:lnTo>
                          <a:lnTo>
                            <a:pt x="29" y="7"/>
                          </a:lnTo>
                          <a:lnTo>
                            <a:pt x="32" y="7"/>
                          </a:lnTo>
                          <a:lnTo>
                            <a:pt x="32" y="2"/>
                          </a:lnTo>
                          <a:lnTo>
                            <a:pt x="29" y="0"/>
                          </a:lnTo>
                          <a:lnTo>
                            <a:pt x="27" y="0"/>
                          </a:lnTo>
                          <a:lnTo>
                            <a:pt x="21" y="2"/>
                          </a:lnTo>
                          <a:lnTo>
                            <a:pt x="15" y="3"/>
                          </a:lnTo>
                          <a:lnTo>
                            <a:pt x="12" y="7"/>
                          </a:lnTo>
                          <a:lnTo>
                            <a:pt x="10" y="12"/>
                          </a:lnTo>
                          <a:lnTo>
                            <a:pt x="10" y="19"/>
                          </a:lnTo>
                          <a:lnTo>
                            <a:pt x="0" y="19"/>
                          </a:lnTo>
                          <a:lnTo>
                            <a:pt x="0" y="25"/>
                          </a:lnTo>
                          <a:lnTo>
                            <a:pt x="10" y="25"/>
                          </a:lnTo>
                          <a:lnTo>
                            <a:pt x="10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69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5776913" y="3205163"/>
                      <a:ext cx="61913" cy="117475"/>
                    </a:xfrm>
                    <a:custGeom>
                      <a:avLst/>
                      <a:gdLst>
                        <a:gd name="T0" fmla="*/ 2147483646 w 39"/>
                        <a:gd name="T1" fmla="*/ 2147483646 h 74"/>
                        <a:gd name="T2" fmla="*/ 2147483646 w 39"/>
                        <a:gd name="T3" fmla="*/ 2147483646 h 74"/>
                        <a:gd name="T4" fmla="*/ 2147483646 w 39"/>
                        <a:gd name="T5" fmla="*/ 2147483646 h 74"/>
                        <a:gd name="T6" fmla="*/ 2147483646 w 39"/>
                        <a:gd name="T7" fmla="*/ 2147483646 h 74"/>
                        <a:gd name="T8" fmla="*/ 2147483646 w 39"/>
                        <a:gd name="T9" fmla="*/ 2147483646 h 74"/>
                        <a:gd name="T10" fmla="*/ 2147483646 w 39"/>
                        <a:gd name="T11" fmla="*/ 2147483646 h 74"/>
                        <a:gd name="T12" fmla="*/ 2147483646 w 39"/>
                        <a:gd name="T13" fmla="*/ 2147483646 h 74"/>
                        <a:gd name="T14" fmla="*/ 2147483646 w 39"/>
                        <a:gd name="T15" fmla="*/ 2147483646 h 74"/>
                        <a:gd name="T16" fmla="*/ 2147483646 w 39"/>
                        <a:gd name="T17" fmla="*/ 2147483646 h 74"/>
                        <a:gd name="T18" fmla="*/ 2147483646 w 39"/>
                        <a:gd name="T19" fmla="*/ 2147483646 h 74"/>
                        <a:gd name="T20" fmla="*/ 2147483646 w 39"/>
                        <a:gd name="T21" fmla="*/ 2147483646 h 74"/>
                        <a:gd name="T22" fmla="*/ 2147483646 w 39"/>
                        <a:gd name="T23" fmla="*/ 2147483646 h 74"/>
                        <a:gd name="T24" fmla="*/ 2147483646 w 39"/>
                        <a:gd name="T25" fmla="*/ 2147483646 h 74"/>
                        <a:gd name="T26" fmla="*/ 2147483646 w 39"/>
                        <a:gd name="T27" fmla="*/ 2147483646 h 74"/>
                        <a:gd name="T28" fmla="*/ 2147483646 w 39"/>
                        <a:gd name="T29" fmla="*/ 0 h 74"/>
                        <a:gd name="T30" fmla="*/ 2147483646 w 39"/>
                        <a:gd name="T31" fmla="*/ 0 h 74"/>
                        <a:gd name="T32" fmla="*/ 2147483646 w 39"/>
                        <a:gd name="T33" fmla="*/ 2147483646 h 74"/>
                        <a:gd name="T34" fmla="*/ 2147483646 w 39"/>
                        <a:gd name="T35" fmla="*/ 2147483646 h 74"/>
                        <a:gd name="T36" fmla="*/ 2147483646 w 39"/>
                        <a:gd name="T37" fmla="*/ 2147483646 h 74"/>
                        <a:gd name="T38" fmla="*/ 2147483646 w 39"/>
                        <a:gd name="T39" fmla="*/ 2147483646 h 74"/>
                        <a:gd name="T40" fmla="*/ 2147483646 w 39"/>
                        <a:gd name="T41" fmla="*/ 2147483646 h 74"/>
                        <a:gd name="T42" fmla="*/ 2147483646 w 39"/>
                        <a:gd name="T43" fmla="*/ 2147483646 h 74"/>
                        <a:gd name="T44" fmla="*/ 2147483646 w 39"/>
                        <a:gd name="T45" fmla="*/ 2147483646 h 74"/>
                        <a:gd name="T46" fmla="*/ 2147483646 w 39"/>
                        <a:gd name="T47" fmla="*/ 2147483646 h 74"/>
                        <a:gd name="T48" fmla="*/ 0 w 39"/>
                        <a:gd name="T49" fmla="*/ 2147483646 h 74"/>
                        <a:gd name="T50" fmla="*/ 2147483646 w 39"/>
                        <a:gd name="T51" fmla="*/ 2147483646 h 74"/>
                        <a:gd name="T52" fmla="*/ 2147483646 w 39"/>
                        <a:gd name="T53" fmla="*/ 2147483646 h 74"/>
                        <a:gd name="T54" fmla="*/ 2147483646 w 39"/>
                        <a:gd name="T55" fmla="*/ 2147483646 h 74"/>
                        <a:gd name="T56" fmla="*/ 2147483646 w 39"/>
                        <a:gd name="T57" fmla="*/ 2147483646 h 74"/>
                        <a:gd name="T58" fmla="*/ 2147483646 w 39"/>
                        <a:gd name="T59" fmla="*/ 2147483646 h 74"/>
                        <a:gd name="T60" fmla="*/ 2147483646 w 39"/>
                        <a:gd name="T61" fmla="*/ 2147483646 h 74"/>
                        <a:gd name="T62" fmla="*/ 2147483646 w 39"/>
                        <a:gd name="T63" fmla="*/ 2147483646 h 74"/>
                        <a:gd name="T64" fmla="*/ 2147483646 w 39"/>
                        <a:gd name="T65" fmla="*/ 2147483646 h 74"/>
                        <a:gd name="T66" fmla="*/ 2147483646 w 39"/>
                        <a:gd name="T67" fmla="*/ 2147483646 h 74"/>
                        <a:gd name="T68" fmla="*/ 2147483646 w 39"/>
                        <a:gd name="T69" fmla="*/ 2147483646 h 74"/>
                        <a:gd name="T70" fmla="*/ 2147483646 w 39"/>
                        <a:gd name="T71" fmla="*/ 2147483646 h 74"/>
                        <a:gd name="T72" fmla="*/ 2147483646 w 39"/>
                        <a:gd name="T73" fmla="*/ 2147483646 h 74"/>
                        <a:gd name="T74" fmla="*/ 2147483646 w 39"/>
                        <a:gd name="T75" fmla="*/ 2147483646 h 74"/>
                        <a:gd name="T76" fmla="*/ 2147483646 w 39"/>
                        <a:gd name="T77" fmla="*/ 2147483646 h 74"/>
                        <a:gd name="T78" fmla="*/ 2147483646 w 39"/>
                        <a:gd name="T79" fmla="*/ 2147483646 h 74"/>
                        <a:gd name="T80" fmla="*/ 2147483646 w 39"/>
                        <a:gd name="T81" fmla="*/ 2147483646 h 74"/>
                        <a:gd name="T82" fmla="*/ 2147483646 w 39"/>
                        <a:gd name="T83" fmla="*/ 2147483646 h 74"/>
                        <a:gd name="T84" fmla="*/ 2147483646 w 39"/>
                        <a:gd name="T85" fmla="*/ 0 h 74"/>
                        <a:gd name="T86" fmla="*/ 2147483646 w 39"/>
                        <a:gd name="T87" fmla="*/ 2147483646 h 74"/>
                        <a:gd name="T88" fmla="*/ 2147483646 w 39"/>
                        <a:gd name="T89" fmla="*/ 2147483646 h 74"/>
                        <a:gd name="T90" fmla="*/ 2147483646 w 39"/>
                        <a:gd name="T91" fmla="*/ 2147483646 h 74"/>
                        <a:gd name="T92" fmla="*/ 2147483646 w 39"/>
                        <a:gd name="T93" fmla="*/ 2147483646 h 74"/>
                        <a:gd name="T94" fmla="*/ 2147483646 w 39"/>
                        <a:gd name="T95" fmla="*/ 2147483646 h 74"/>
                        <a:gd name="T96" fmla="*/ 2147483646 w 39"/>
                        <a:gd name="T97" fmla="*/ 2147483646 h 74"/>
                        <a:gd name="T98" fmla="*/ 2147483646 w 39"/>
                        <a:gd name="T99" fmla="*/ 2147483646 h 74"/>
                        <a:gd name="T100" fmla="*/ 2147483646 w 39"/>
                        <a:gd name="T101" fmla="*/ 2147483646 h 74"/>
                        <a:gd name="T102" fmla="*/ 2147483646 w 39"/>
                        <a:gd name="T103" fmla="*/ 2147483646 h 74"/>
                        <a:gd name="T104" fmla="*/ 2147483646 w 39"/>
                        <a:gd name="T105" fmla="*/ 2147483646 h 74"/>
                        <a:gd name="T106" fmla="*/ 2147483646 w 39"/>
                        <a:gd name="T107" fmla="*/ 2147483646 h 74"/>
                        <a:gd name="T108" fmla="*/ 2147483646 w 39"/>
                        <a:gd name="T109" fmla="*/ 2147483646 h 74"/>
                        <a:gd name="T110" fmla="*/ 2147483646 w 39"/>
                        <a:gd name="T111" fmla="*/ 2147483646 h 74"/>
                        <a:gd name="T112" fmla="*/ 2147483646 w 39"/>
                        <a:gd name="T113" fmla="*/ 2147483646 h 74"/>
                        <a:gd name="T114" fmla="*/ 2147483646 w 39"/>
                        <a:gd name="T115" fmla="*/ 2147483646 h 74"/>
                        <a:gd name="T116" fmla="*/ 2147483646 w 39"/>
                        <a:gd name="T117" fmla="*/ 2147483646 h 74"/>
                        <a:gd name="T118" fmla="*/ 2147483646 w 39"/>
                        <a:gd name="T119" fmla="*/ 2147483646 h 74"/>
                        <a:gd name="T120" fmla="*/ 2147483646 w 39"/>
                        <a:gd name="T121" fmla="*/ 2147483646 h 74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</a:gdLst>
                      <a:ahLst/>
                      <a:cxnLst>
                        <a:cxn ang="T122">
                          <a:pos x="T0" y="T1"/>
                        </a:cxn>
                        <a:cxn ang="T123">
                          <a:pos x="T2" y="T3"/>
                        </a:cxn>
                        <a:cxn ang="T124">
                          <a:pos x="T4" y="T5"/>
                        </a:cxn>
                        <a:cxn ang="T125">
                          <a:pos x="T6" y="T7"/>
                        </a:cxn>
                        <a:cxn ang="T126">
                          <a:pos x="T8" y="T9"/>
                        </a:cxn>
                        <a:cxn ang="T127">
                          <a:pos x="T10" y="T11"/>
                        </a:cxn>
                        <a:cxn ang="T128">
                          <a:pos x="T12" y="T13"/>
                        </a:cxn>
                        <a:cxn ang="T129">
                          <a:pos x="T14" y="T15"/>
                        </a:cxn>
                        <a:cxn ang="T130">
                          <a:pos x="T16" y="T17"/>
                        </a:cxn>
                        <a:cxn ang="T131">
                          <a:pos x="T18" y="T19"/>
                        </a:cxn>
                        <a:cxn ang="T132">
                          <a:pos x="T20" y="T21"/>
                        </a:cxn>
                        <a:cxn ang="T133">
                          <a:pos x="T22" y="T23"/>
                        </a:cxn>
                        <a:cxn ang="T134">
                          <a:pos x="T24" y="T25"/>
                        </a:cxn>
                        <a:cxn ang="T135">
                          <a:pos x="T26" y="T27"/>
                        </a:cxn>
                        <a:cxn ang="T136">
                          <a:pos x="T28" y="T29"/>
                        </a:cxn>
                        <a:cxn ang="T137">
                          <a:pos x="T30" y="T31"/>
                        </a:cxn>
                        <a:cxn ang="T138">
                          <a:pos x="T32" y="T33"/>
                        </a:cxn>
                        <a:cxn ang="T139">
                          <a:pos x="T34" y="T35"/>
                        </a:cxn>
                        <a:cxn ang="T140">
                          <a:pos x="T36" y="T37"/>
                        </a:cxn>
                        <a:cxn ang="T141">
                          <a:pos x="T38" y="T39"/>
                        </a:cxn>
                        <a:cxn ang="T142">
                          <a:pos x="T40" y="T41"/>
                        </a:cxn>
                        <a:cxn ang="T143">
                          <a:pos x="T42" y="T43"/>
                        </a:cxn>
                        <a:cxn ang="T144">
                          <a:pos x="T44" y="T45"/>
                        </a:cxn>
                        <a:cxn ang="T145">
                          <a:pos x="T46" y="T47"/>
                        </a:cxn>
                        <a:cxn ang="T146">
                          <a:pos x="T48" y="T49"/>
                        </a:cxn>
                        <a:cxn ang="T147">
                          <a:pos x="T50" y="T51"/>
                        </a:cxn>
                        <a:cxn ang="T148">
                          <a:pos x="T52" y="T53"/>
                        </a:cxn>
                        <a:cxn ang="T149">
                          <a:pos x="T54" y="T55"/>
                        </a:cxn>
                        <a:cxn ang="T150">
                          <a:pos x="T56" y="T57"/>
                        </a:cxn>
                        <a:cxn ang="T151">
                          <a:pos x="T58" y="T59"/>
                        </a:cxn>
                        <a:cxn ang="T152">
                          <a:pos x="T60" y="T61"/>
                        </a:cxn>
                        <a:cxn ang="T153">
                          <a:pos x="T62" y="T63"/>
                        </a:cxn>
                        <a:cxn ang="T154">
                          <a:pos x="T64" y="T65"/>
                        </a:cxn>
                        <a:cxn ang="T155">
                          <a:pos x="T66" y="T67"/>
                        </a:cxn>
                        <a:cxn ang="T156">
                          <a:pos x="T68" y="T69"/>
                        </a:cxn>
                        <a:cxn ang="T157">
                          <a:pos x="T70" y="T71"/>
                        </a:cxn>
                        <a:cxn ang="T158">
                          <a:pos x="T72" y="T73"/>
                        </a:cxn>
                        <a:cxn ang="T159">
                          <a:pos x="T74" y="T75"/>
                        </a:cxn>
                        <a:cxn ang="T160">
                          <a:pos x="T76" y="T77"/>
                        </a:cxn>
                        <a:cxn ang="T161">
                          <a:pos x="T78" y="T79"/>
                        </a:cxn>
                        <a:cxn ang="T162">
                          <a:pos x="T80" y="T81"/>
                        </a:cxn>
                        <a:cxn ang="T163">
                          <a:pos x="T82" y="T83"/>
                        </a:cxn>
                        <a:cxn ang="T164">
                          <a:pos x="T84" y="T85"/>
                        </a:cxn>
                        <a:cxn ang="T165">
                          <a:pos x="T86" y="T87"/>
                        </a:cxn>
                        <a:cxn ang="T166">
                          <a:pos x="T88" y="T89"/>
                        </a:cxn>
                        <a:cxn ang="T167">
                          <a:pos x="T90" y="T91"/>
                        </a:cxn>
                        <a:cxn ang="T168">
                          <a:pos x="T92" y="T93"/>
                        </a:cxn>
                        <a:cxn ang="T169">
                          <a:pos x="T94" y="T95"/>
                        </a:cxn>
                        <a:cxn ang="T170">
                          <a:pos x="T96" y="T97"/>
                        </a:cxn>
                        <a:cxn ang="T171">
                          <a:pos x="T98" y="T99"/>
                        </a:cxn>
                        <a:cxn ang="T172">
                          <a:pos x="T100" y="T101"/>
                        </a:cxn>
                        <a:cxn ang="T173">
                          <a:pos x="T102" y="T103"/>
                        </a:cxn>
                        <a:cxn ang="T174">
                          <a:pos x="T104" y="T105"/>
                        </a:cxn>
                        <a:cxn ang="T175">
                          <a:pos x="T106" y="T107"/>
                        </a:cxn>
                        <a:cxn ang="T176">
                          <a:pos x="T108" y="T109"/>
                        </a:cxn>
                        <a:cxn ang="T177">
                          <a:pos x="T110" y="T111"/>
                        </a:cxn>
                        <a:cxn ang="T178">
                          <a:pos x="T112" y="T113"/>
                        </a:cxn>
                        <a:cxn ang="T179">
                          <a:pos x="T114" y="T115"/>
                        </a:cxn>
                        <a:cxn ang="T180">
                          <a:pos x="T116" y="T117"/>
                        </a:cxn>
                        <a:cxn ang="T181">
                          <a:pos x="T118" y="T119"/>
                        </a:cxn>
                        <a:cxn ang="T182">
                          <a:pos x="T120" y="T121"/>
                        </a:cxn>
                      </a:cxnLst>
                      <a:rect l="0" t="0" r="r" b="b"/>
                      <a:pathLst>
                        <a:path w="39" h="74">
                          <a:moveTo>
                            <a:pt x="13" y="74"/>
                          </a:moveTo>
                          <a:lnTo>
                            <a:pt x="25" y="74"/>
                          </a:lnTo>
                          <a:lnTo>
                            <a:pt x="25" y="73"/>
                          </a:lnTo>
                          <a:lnTo>
                            <a:pt x="27" y="73"/>
                          </a:lnTo>
                          <a:lnTo>
                            <a:pt x="27" y="28"/>
                          </a:lnTo>
                          <a:lnTo>
                            <a:pt x="24" y="32"/>
                          </a:lnTo>
                          <a:lnTo>
                            <a:pt x="37" y="32"/>
                          </a:lnTo>
                          <a:lnTo>
                            <a:pt x="37" y="30"/>
                          </a:lnTo>
                          <a:lnTo>
                            <a:pt x="39" y="30"/>
                          </a:lnTo>
                          <a:lnTo>
                            <a:pt x="39" y="20"/>
                          </a:lnTo>
                          <a:lnTo>
                            <a:pt x="37" y="20"/>
                          </a:lnTo>
                          <a:lnTo>
                            <a:pt x="37" y="18"/>
                          </a:lnTo>
                          <a:lnTo>
                            <a:pt x="24" y="18"/>
                          </a:lnTo>
                          <a:lnTo>
                            <a:pt x="27" y="22"/>
                          </a:lnTo>
                          <a:lnTo>
                            <a:pt x="27" y="15"/>
                          </a:lnTo>
                          <a:lnTo>
                            <a:pt x="25" y="13"/>
                          </a:lnTo>
                          <a:lnTo>
                            <a:pt x="25" y="15"/>
                          </a:lnTo>
                          <a:lnTo>
                            <a:pt x="27" y="15"/>
                          </a:lnTo>
                          <a:lnTo>
                            <a:pt x="27" y="13"/>
                          </a:lnTo>
                          <a:lnTo>
                            <a:pt x="29" y="13"/>
                          </a:lnTo>
                          <a:lnTo>
                            <a:pt x="29" y="11"/>
                          </a:lnTo>
                          <a:lnTo>
                            <a:pt x="27" y="11"/>
                          </a:lnTo>
                          <a:lnTo>
                            <a:pt x="30" y="13"/>
                          </a:lnTo>
                          <a:lnTo>
                            <a:pt x="37" y="13"/>
                          </a:lnTo>
                          <a:lnTo>
                            <a:pt x="37" y="11"/>
                          </a:lnTo>
                          <a:lnTo>
                            <a:pt x="39" y="11"/>
                          </a:lnTo>
                          <a:lnTo>
                            <a:pt x="39" y="3"/>
                          </a:lnTo>
                          <a:lnTo>
                            <a:pt x="37" y="3"/>
                          </a:lnTo>
                          <a:lnTo>
                            <a:pt x="35" y="0"/>
                          </a:lnTo>
                          <a:lnTo>
                            <a:pt x="32" y="0"/>
                          </a:lnTo>
                          <a:lnTo>
                            <a:pt x="32" y="6"/>
                          </a:lnTo>
                          <a:lnTo>
                            <a:pt x="32" y="0"/>
                          </a:lnTo>
                          <a:lnTo>
                            <a:pt x="30" y="0"/>
                          </a:lnTo>
                          <a:lnTo>
                            <a:pt x="18" y="1"/>
                          </a:lnTo>
                          <a:lnTo>
                            <a:pt x="18" y="3"/>
                          </a:lnTo>
                          <a:lnTo>
                            <a:pt x="17" y="3"/>
                          </a:lnTo>
                          <a:lnTo>
                            <a:pt x="15" y="6"/>
                          </a:lnTo>
                          <a:lnTo>
                            <a:pt x="17" y="5"/>
                          </a:lnTo>
                          <a:lnTo>
                            <a:pt x="17" y="3"/>
                          </a:lnTo>
                          <a:lnTo>
                            <a:pt x="18" y="3"/>
                          </a:lnTo>
                          <a:lnTo>
                            <a:pt x="13" y="5"/>
                          </a:lnTo>
                          <a:lnTo>
                            <a:pt x="13" y="6"/>
                          </a:lnTo>
                          <a:lnTo>
                            <a:pt x="12" y="6"/>
                          </a:lnTo>
                          <a:lnTo>
                            <a:pt x="10" y="15"/>
                          </a:lnTo>
                          <a:lnTo>
                            <a:pt x="10" y="22"/>
                          </a:lnTo>
                          <a:lnTo>
                            <a:pt x="13" y="18"/>
                          </a:lnTo>
                          <a:lnTo>
                            <a:pt x="2" y="18"/>
                          </a:lnTo>
                          <a:lnTo>
                            <a:pt x="2" y="20"/>
                          </a:lnTo>
                          <a:lnTo>
                            <a:pt x="0" y="20"/>
                          </a:lnTo>
                          <a:lnTo>
                            <a:pt x="0" y="30"/>
                          </a:lnTo>
                          <a:lnTo>
                            <a:pt x="2" y="30"/>
                          </a:lnTo>
                          <a:lnTo>
                            <a:pt x="2" y="32"/>
                          </a:lnTo>
                          <a:lnTo>
                            <a:pt x="13" y="32"/>
                          </a:lnTo>
                          <a:lnTo>
                            <a:pt x="10" y="28"/>
                          </a:lnTo>
                          <a:lnTo>
                            <a:pt x="10" y="71"/>
                          </a:lnTo>
                          <a:lnTo>
                            <a:pt x="13" y="74"/>
                          </a:lnTo>
                          <a:lnTo>
                            <a:pt x="13" y="67"/>
                          </a:lnTo>
                          <a:lnTo>
                            <a:pt x="17" y="71"/>
                          </a:lnTo>
                          <a:lnTo>
                            <a:pt x="17" y="28"/>
                          </a:lnTo>
                          <a:lnTo>
                            <a:pt x="17" y="27"/>
                          </a:lnTo>
                          <a:lnTo>
                            <a:pt x="15" y="27"/>
                          </a:lnTo>
                          <a:lnTo>
                            <a:pt x="15" y="25"/>
                          </a:lnTo>
                          <a:lnTo>
                            <a:pt x="13" y="25"/>
                          </a:lnTo>
                          <a:lnTo>
                            <a:pt x="3" y="25"/>
                          </a:lnTo>
                          <a:lnTo>
                            <a:pt x="7" y="28"/>
                          </a:lnTo>
                          <a:lnTo>
                            <a:pt x="7" y="22"/>
                          </a:lnTo>
                          <a:lnTo>
                            <a:pt x="3" y="25"/>
                          </a:lnTo>
                          <a:lnTo>
                            <a:pt x="13" y="25"/>
                          </a:lnTo>
                          <a:lnTo>
                            <a:pt x="15" y="25"/>
                          </a:lnTo>
                          <a:lnTo>
                            <a:pt x="15" y="23"/>
                          </a:lnTo>
                          <a:lnTo>
                            <a:pt x="17" y="23"/>
                          </a:lnTo>
                          <a:lnTo>
                            <a:pt x="17" y="22"/>
                          </a:lnTo>
                          <a:lnTo>
                            <a:pt x="17" y="15"/>
                          </a:lnTo>
                          <a:lnTo>
                            <a:pt x="15" y="10"/>
                          </a:lnTo>
                          <a:lnTo>
                            <a:pt x="17" y="10"/>
                          </a:lnTo>
                          <a:lnTo>
                            <a:pt x="17" y="8"/>
                          </a:lnTo>
                          <a:lnTo>
                            <a:pt x="18" y="10"/>
                          </a:lnTo>
                          <a:lnTo>
                            <a:pt x="20" y="10"/>
                          </a:lnTo>
                          <a:lnTo>
                            <a:pt x="20" y="8"/>
                          </a:lnTo>
                          <a:lnTo>
                            <a:pt x="22" y="6"/>
                          </a:lnTo>
                          <a:lnTo>
                            <a:pt x="20" y="6"/>
                          </a:lnTo>
                          <a:lnTo>
                            <a:pt x="22" y="6"/>
                          </a:lnTo>
                          <a:lnTo>
                            <a:pt x="22" y="5"/>
                          </a:lnTo>
                          <a:lnTo>
                            <a:pt x="30" y="6"/>
                          </a:lnTo>
                          <a:lnTo>
                            <a:pt x="32" y="6"/>
                          </a:lnTo>
                          <a:lnTo>
                            <a:pt x="32" y="0"/>
                          </a:lnTo>
                          <a:lnTo>
                            <a:pt x="30" y="0"/>
                          </a:lnTo>
                          <a:lnTo>
                            <a:pt x="30" y="1"/>
                          </a:lnTo>
                          <a:lnTo>
                            <a:pt x="29" y="1"/>
                          </a:lnTo>
                          <a:lnTo>
                            <a:pt x="29" y="3"/>
                          </a:lnTo>
                          <a:lnTo>
                            <a:pt x="29" y="5"/>
                          </a:lnTo>
                          <a:lnTo>
                            <a:pt x="30" y="5"/>
                          </a:lnTo>
                          <a:lnTo>
                            <a:pt x="30" y="6"/>
                          </a:lnTo>
                          <a:lnTo>
                            <a:pt x="32" y="6"/>
                          </a:lnTo>
                          <a:lnTo>
                            <a:pt x="34" y="6"/>
                          </a:lnTo>
                          <a:lnTo>
                            <a:pt x="32" y="5"/>
                          </a:lnTo>
                          <a:lnTo>
                            <a:pt x="32" y="10"/>
                          </a:lnTo>
                          <a:lnTo>
                            <a:pt x="35" y="6"/>
                          </a:lnTo>
                          <a:lnTo>
                            <a:pt x="32" y="6"/>
                          </a:lnTo>
                          <a:lnTo>
                            <a:pt x="30" y="6"/>
                          </a:lnTo>
                          <a:lnTo>
                            <a:pt x="24" y="8"/>
                          </a:lnTo>
                          <a:lnTo>
                            <a:pt x="22" y="11"/>
                          </a:lnTo>
                          <a:lnTo>
                            <a:pt x="25" y="8"/>
                          </a:lnTo>
                          <a:lnTo>
                            <a:pt x="22" y="10"/>
                          </a:lnTo>
                          <a:lnTo>
                            <a:pt x="20" y="15"/>
                          </a:lnTo>
                          <a:lnTo>
                            <a:pt x="20" y="22"/>
                          </a:lnTo>
                          <a:lnTo>
                            <a:pt x="20" y="23"/>
                          </a:lnTo>
                          <a:lnTo>
                            <a:pt x="22" y="23"/>
                          </a:lnTo>
                          <a:lnTo>
                            <a:pt x="22" y="25"/>
                          </a:lnTo>
                          <a:lnTo>
                            <a:pt x="24" y="25"/>
                          </a:lnTo>
                          <a:lnTo>
                            <a:pt x="35" y="25"/>
                          </a:lnTo>
                          <a:lnTo>
                            <a:pt x="32" y="22"/>
                          </a:lnTo>
                          <a:lnTo>
                            <a:pt x="32" y="28"/>
                          </a:lnTo>
                          <a:lnTo>
                            <a:pt x="35" y="25"/>
                          </a:lnTo>
                          <a:lnTo>
                            <a:pt x="24" y="25"/>
                          </a:lnTo>
                          <a:lnTo>
                            <a:pt x="22" y="25"/>
                          </a:lnTo>
                          <a:lnTo>
                            <a:pt x="22" y="27"/>
                          </a:lnTo>
                          <a:lnTo>
                            <a:pt x="20" y="27"/>
                          </a:lnTo>
                          <a:lnTo>
                            <a:pt x="20" y="28"/>
                          </a:lnTo>
                          <a:lnTo>
                            <a:pt x="20" y="71"/>
                          </a:lnTo>
                          <a:lnTo>
                            <a:pt x="24" y="67"/>
                          </a:lnTo>
                          <a:lnTo>
                            <a:pt x="13" y="67"/>
                          </a:lnTo>
                          <a:lnTo>
                            <a:pt x="13" y="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0" name="Freeform 1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857875" y="3213100"/>
                      <a:ext cx="15875" cy="104775"/>
                    </a:xfrm>
                    <a:custGeom>
                      <a:avLst/>
                      <a:gdLst>
                        <a:gd name="T0" fmla="*/ 0 w 10"/>
                        <a:gd name="T1" fmla="*/ 2147483646 h 66"/>
                        <a:gd name="T2" fmla="*/ 2147483646 w 10"/>
                        <a:gd name="T3" fmla="*/ 2147483646 h 66"/>
                        <a:gd name="T4" fmla="*/ 2147483646 w 10"/>
                        <a:gd name="T5" fmla="*/ 2147483646 h 66"/>
                        <a:gd name="T6" fmla="*/ 0 w 10"/>
                        <a:gd name="T7" fmla="*/ 2147483646 h 66"/>
                        <a:gd name="T8" fmla="*/ 0 w 10"/>
                        <a:gd name="T9" fmla="*/ 2147483646 h 66"/>
                        <a:gd name="T10" fmla="*/ 0 w 10"/>
                        <a:gd name="T11" fmla="*/ 2147483646 h 66"/>
                        <a:gd name="T12" fmla="*/ 2147483646 w 10"/>
                        <a:gd name="T13" fmla="*/ 2147483646 h 66"/>
                        <a:gd name="T14" fmla="*/ 2147483646 w 10"/>
                        <a:gd name="T15" fmla="*/ 0 h 66"/>
                        <a:gd name="T16" fmla="*/ 0 w 10"/>
                        <a:gd name="T17" fmla="*/ 0 h 66"/>
                        <a:gd name="T18" fmla="*/ 0 w 10"/>
                        <a:gd name="T19" fmla="*/ 2147483646 h 6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0" t="0" r="r" b="b"/>
                      <a:pathLst>
                        <a:path w="10" h="66">
                          <a:moveTo>
                            <a:pt x="0" y="66"/>
                          </a:moveTo>
                          <a:lnTo>
                            <a:pt x="10" y="66"/>
                          </a:lnTo>
                          <a:lnTo>
                            <a:pt x="10" y="17"/>
                          </a:lnTo>
                          <a:lnTo>
                            <a:pt x="0" y="17"/>
                          </a:lnTo>
                          <a:lnTo>
                            <a:pt x="0" y="66"/>
                          </a:lnTo>
                          <a:close/>
                          <a:moveTo>
                            <a:pt x="0" y="10"/>
                          </a:moveTo>
                          <a:lnTo>
                            <a:pt x="10" y="10"/>
                          </a:lnTo>
                          <a:lnTo>
                            <a:pt x="10" y="0"/>
                          </a:lnTo>
                          <a:lnTo>
                            <a:pt x="0" y="0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1" name="Freeform 113"/>
                    <p:cNvSpPr>
                      <a:spLocks/>
                    </p:cNvSpPr>
                    <p:nvPr/>
                  </p:nvSpPr>
                  <p:spPr bwMode="auto">
                    <a:xfrm>
                      <a:off x="5851525" y="3233738"/>
                      <a:ext cx="26988" cy="88900"/>
                    </a:xfrm>
                    <a:custGeom>
                      <a:avLst/>
                      <a:gdLst>
                        <a:gd name="T0" fmla="*/ 2147483646 w 17"/>
                        <a:gd name="T1" fmla="*/ 2147483646 h 56"/>
                        <a:gd name="T2" fmla="*/ 2147483646 w 17"/>
                        <a:gd name="T3" fmla="*/ 2147483646 h 56"/>
                        <a:gd name="T4" fmla="*/ 2147483646 w 17"/>
                        <a:gd name="T5" fmla="*/ 2147483646 h 56"/>
                        <a:gd name="T6" fmla="*/ 2147483646 w 17"/>
                        <a:gd name="T7" fmla="*/ 2147483646 h 56"/>
                        <a:gd name="T8" fmla="*/ 2147483646 w 17"/>
                        <a:gd name="T9" fmla="*/ 2147483646 h 56"/>
                        <a:gd name="T10" fmla="*/ 2147483646 w 17"/>
                        <a:gd name="T11" fmla="*/ 2147483646 h 56"/>
                        <a:gd name="T12" fmla="*/ 2147483646 w 17"/>
                        <a:gd name="T13" fmla="*/ 0 h 56"/>
                        <a:gd name="T14" fmla="*/ 2147483646 w 17"/>
                        <a:gd name="T15" fmla="*/ 0 h 56"/>
                        <a:gd name="T16" fmla="*/ 2147483646 w 17"/>
                        <a:gd name="T17" fmla="*/ 2147483646 h 56"/>
                        <a:gd name="T18" fmla="*/ 0 w 17"/>
                        <a:gd name="T19" fmla="*/ 2147483646 h 56"/>
                        <a:gd name="T20" fmla="*/ 0 w 17"/>
                        <a:gd name="T21" fmla="*/ 2147483646 h 56"/>
                        <a:gd name="T22" fmla="*/ 2147483646 w 17"/>
                        <a:gd name="T23" fmla="*/ 2147483646 h 56"/>
                        <a:gd name="T24" fmla="*/ 2147483646 w 17"/>
                        <a:gd name="T25" fmla="*/ 2147483646 h 56"/>
                        <a:gd name="T26" fmla="*/ 2147483646 w 17"/>
                        <a:gd name="T27" fmla="*/ 2147483646 h 56"/>
                        <a:gd name="T28" fmla="*/ 2147483646 w 17"/>
                        <a:gd name="T29" fmla="*/ 2147483646 h 56"/>
                        <a:gd name="T30" fmla="*/ 2147483646 w 17"/>
                        <a:gd name="T31" fmla="*/ 2147483646 h 56"/>
                        <a:gd name="T32" fmla="*/ 2147483646 w 17"/>
                        <a:gd name="T33" fmla="*/ 2147483646 h 56"/>
                        <a:gd name="T34" fmla="*/ 2147483646 w 17"/>
                        <a:gd name="T35" fmla="*/ 2147483646 h 56"/>
                        <a:gd name="T36" fmla="*/ 2147483646 w 17"/>
                        <a:gd name="T37" fmla="*/ 2147483646 h 56"/>
                        <a:gd name="T38" fmla="*/ 2147483646 w 17"/>
                        <a:gd name="T39" fmla="*/ 2147483646 h 56"/>
                        <a:gd name="T40" fmla="*/ 2147483646 w 17"/>
                        <a:gd name="T41" fmla="*/ 2147483646 h 56"/>
                        <a:gd name="T42" fmla="*/ 2147483646 w 17"/>
                        <a:gd name="T43" fmla="*/ 2147483646 h 5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56">
                          <a:moveTo>
                            <a:pt x="4" y="56"/>
                          </a:moveTo>
                          <a:lnTo>
                            <a:pt x="16" y="56"/>
                          </a:lnTo>
                          <a:lnTo>
                            <a:pt x="16" y="55"/>
                          </a:lnTo>
                          <a:lnTo>
                            <a:pt x="17" y="55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3"/>
                          </a:lnTo>
                          <a:lnTo>
                            <a:pt x="4" y="56"/>
                          </a:lnTo>
                          <a:lnTo>
                            <a:pt x="4" y="49"/>
                          </a:lnTo>
                          <a:lnTo>
                            <a:pt x="7" y="53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0" y="4"/>
                          </a:lnTo>
                          <a:lnTo>
                            <a:pt x="10" y="53"/>
                          </a:lnTo>
                          <a:lnTo>
                            <a:pt x="14" y="49"/>
                          </a:lnTo>
                          <a:lnTo>
                            <a:pt x="4" y="49"/>
                          </a:lnTo>
                          <a:lnTo>
                            <a:pt x="4" y="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2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5851525" y="3206750"/>
                      <a:ext cx="26988" cy="26988"/>
                    </a:xfrm>
                    <a:custGeom>
                      <a:avLst/>
                      <a:gdLst>
                        <a:gd name="T0" fmla="*/ 2147483646 w 17"/>
                        <a:gd name="T1" fmla="*/ 2147483646 h 17"/>
                        <a:gd name="T2" fmla="*/ 2147483646 w 17"/>
                        <a:gd name="T3" fmla="*/ 2147483646 h 17"/>
                        <a:gd name="T4" fmla="*/ 2147483646 w 17"/>
                        <a:gd name="T5" fmla="*/ 2147483646 h 17"/>
                        <a:gd name="T6" fmla="*/ 2147483646 w 17"/>
                        <a:gd name="T7" fmla="*/ 2147483646 h 17"/>
                        <a:gd name="T8" fmla="*/ 2147483646 w 17"/>
                        <a:gd name="T9" fmla="*/ 2147483646 h 17"/>
                        <a:gd name="T10" fmla="*/ 2147483646 w 17"/>
                        <a:gd name="T11" fmla="*/ 2147483646 h 17"/>
                        <a:gd name="T12" fmla="*/ 2147483646 w 17"/>
                        <a:gd name="T13" fmla="*/ 0 h 17"/>
                        <a:gd name="T14" fmla="*/ 2147483646 w 17"/>
                        <a:gd name="T15" fmla="*/ 0 h 17"/>
                        <a:gd name="T16" fmla="*/ 2147483646 w 17"/>
                        <a:gd name="T17" fmla="*/ 2147483646 h 17"/>
                        <a:gd name="T18" fmla="*/ 0 w 17"/>
                        <a:gd name="T19" fmla="*/ 2147483646 h 17"/>
                        <a:gd name="T20" fmla="*/ 0 w 17"/>
                        <a:gd name="T21" fmla="*/ 2147483646 h 17"/>
                        <a:gd name="T22" fmla="*/ 2147483646 w 17"/>
                        <a:gd name="T23" fmla="*/ 2147483646 h 17"/>
                        <a:gd name="T24" fmla="*/ 2147483646 w 17"/>
                        <a:gd name="T25" fmla="*/ 2147483646 h 17"/>
                        <a:gd name="T26" fmla="*/ 2147483646 w 17"/>
                        <a:gd name="T27" fmla="*/ 2147483646 h 17"/>
                        <a:gd name="T28" fmla="*/ 2147483646 w 17"/>
                        <a:gd name="T29" fmla="*/ 2147483646 h 17"/>
                        <a:gd name="T30" fmla="*/ 2147483646 w 17"/>
                        <a:gd name="T31" fmla="*/ 2147483646 h 17"/>
                        <a:gd name="T32" fmla="*/ 2147483646 w 17"/>
                        <a:gd name="T33" fmla="*/ 2147483646 h 17"/>
                        <a:gd name="T34" fmla="*/ 2147483646 w 17"/>
                        <a:gd name="T35" fmla="*/ 2147483646 h 17"/>
                        <a:gd name="T36" fmla="*/ 2147483646 w 17"/>
                        <a:gd name="T37" fmla="*/ 2147483646 h 17"/>
                        <a:gd name="T38" fmla="*/ 2147483646 w 17"/>
                        <a:gd name="T39" fmla="*/ 2147483646 h 17"/>
                        <a:gd name="T40" fmla="*/ 2147483646 w 17"/>
                        <a:gd name="T41" fmla="*/ 2147483646 h 17"/>
                        <a:gd name="T42" fmla="*/ 2147483646 w 17"/>
                        <a:gd name="T43" fmla="*/ 2147483646 h 17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17">
                          <a:moveTo>
                            <a:pt x="4" y="17"/>
                          </a:moveTo>
                          <a:lnTo>
                            <a:pt x="16" y="17"/>
                          </a:lnTo>
                          <a:lnTo>
                            <a:pt x="16" y="16"/>
                          </a:lnTo>
                          <a:lnTo>
                            <a:pt x="17" y="16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14"/>
                          </a:lnTo>
                          <a:lnTo>
                            <a:pt x="4" y="17"/>
                          </a:lnTo>
                          <a:lnTo>
                            <a:pt x="4" y="10"/>
                          </a:lnTo>
                          <a:lnTo>
                            <a:pt x="7" y="14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0" y="4"/>
                          </a:lnTo>
                          <a:lnTo>
                            <a:pt x="10" y="14"/>
                          </a:lnTo>
                          <a:lnTo>
                            <a:pt x="14" y="10"/>
                          </a:lnTo>
                          <a:lnTo>
                            <a:pt x="4" y="10"/>
                          </a:lnTo>
                          <a:lnTo>
                            <a:pt x="4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3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05500" y="3213100"/>
                      <a:ext cx="15875" cy="1047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5274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5900738" y="3206750"/>
                      <a:ext cx="26988" cy="115888"/>
                    </a:xfrm>
                    <a:custGeom>
                      <a:avLst/>
                      <a:gdLst>
                        <a:gd name="T0" fmla="*/ 2147483646 w 17"/>
                        <a:gd name="T1" fmla="*/ 2147483646 h 73"/>
                        <a:gd name="T2" fmla="*/ 2147483646 w 17"/>
                        <a:gd name="T3" fmla="*/ 2147483646 h 73"/>
                        <a:gd name="T4" fmla="*/ 2147483646 w 17"/>
                        <a:gd name="T5" fmla="*/ 2147483646 h 73"/>
                        <a:gd name="T6" fmla="*/ 2147483646 w 17"/>
                        <a:gd name="T7" fmla="*/ 2147483646 h 73"/>
                        <a:gd name="T8" fmla="*/ 2147483646 w 17"/>
                        <a:gd name="T9" fmla="*/ 2147483646 h 73"/>
                        <a:gd name="T10" fmla="*/ 2147483646 w 17"/>
                        <a:gd name="T11" fmla="*/ 2147483646 h 73"/>
                        <a:gd name="T12" fmla="*/ 2147483646 w 17"/>
                        <a:gd name="T13" fmla="*/ 0 h 73"/>
                        <a:gd name="T14" fmla="*/ 2147483646 w 17"/>
                        <a:gd name="T15" fmla="*/ 0 h 73"/>
                        <a:gd name="T16" fmla="*/ 2147483646 w 17"/>
                        <a:gd name="T17" fmla="*/ 2147483646 h 73"/>
                        <a:gd name="T18" fmla="*/ 0 w 17"/>
                        <a:gd name="T19" fmla="*/ 2147483646 h 73"/>
                        <a:gd name="T20" fmla="*/ 0 w 17"/>
                        <a:gd name="T21" fmla="*/ 2147483646 h 73"/>
                        <a:gd name="T22" fmla="*/ 2147483646 w 17"/>
                        <a:gd name="T23" fmla="*/ 2147483646 h 73"/>
                        <a:gd name="T24" fmla="*/ 2147483646 w 17"/>
                        <a:gd name="T25" fmla="*/ 2147483646 h 73"/>
                        <a:gd name="T26" fmla="*/ 2147483646 w 17"/>
                        <a:gd name="T27" fmla="*/ 2147483646 h 73"/>
                        <a:gd name="T28" fmla="*/ 2147483646 w 17"/>
                        <a:gd name="T29" fmla="*/ 2147483646 h 73"/>
                        <a:gd name="T30" fmla="*/ 2147483646 w 17"/>
                        <a:gd name="T31" fmla="*/ 2147483646 h 73"/>
                        <a:gd name="T32" fmla="*/ 2147483646 w 17"/>
                        <a:gd name="T33" fmla="*/ 2147483646 h 73"/>
                        <a:gd name="T34" fmla="*/ 2147483646 w 17"/>
                        <a:gd name="T35" fmla="*/ 2147483646 h 73"/>
                        <a:gd name="T36" fmla="*/ 2147483646 w 17"/>
                        <a:gd name="T37" fmla="*/ 2147483646 h 73"/>
                        <a:gd name="T38" fmla="*/ 2147483646 w 17"/>
                        <a:gd name="T39" fmla="*/ 2147483646 h 73"/>
                        <a:gd name="T40" fmla="*/ 2147483646 w 17"/>
                        <a:gd name="T41" fmla="*/ 2147483646 h 73"/>
                        <a:gd name="T42" fmla="*/ 2147483646 w 17"/>
                        <a:gd name="T43" fmla="*/ 2147483646 h 7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17" h="73">
                          <a:moveTo>
                            <a:pt x="3" y="73"/>
                          </a:moveTo>
                          <a:lnTo>
                            <a:pt x="15" y="73"/>
                          </a:lnTo>
                          <a:lnTo>
                            <a:pt x="15" y="72"/>
                          </a:lnTo>
                          <a:lnTo>
                            <a:pt x="17" y="72"/>
                          </a:lnTo>
                          <a:lnTo>
                            <a:pt x="17" y="2"/>
                          </a:lnTo>
                          <a:lnTo>
                            <a:pt x="15" y="2"/>
                          </a:lnTo>
                          <a:lnTo>
                            <a:pt x="15" y="0"/>
                          </a:lnTo>
                          <a:lnTo>
                            <a:pt x="1" y="0"/>
                          </a:lnTo>
                          <a:lnTo>
                            <a:pt x="1" y="2"/>
                          </a:lnTo>
                          <a:lnTo>
                            <a:pt x="0" y="2"/>
                          </a:lnTo>
                          <a:lnTo>
                            <a:pt x="0" y="70"/>
                          </a:lnTo>
                          <a:lnTo>
                            <a:pt x="3" y="73"/>
                          </a:lnTo>
                          <a:lnTo>
                            <a:pt x="3" y="66"/>
                          </a:lnTo>
                          <a:lnTo>
                            <a:pt x="7" y="70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13" y="7"/>
                          </a:lnTo>
                          <a:lnTo>
                            <a:pt x="10" y="4"/>
                          </a:lnTo>
                          <a:lnTo>
                            <a:pt x="10" y="70"/>
                          </a:lnTo>
                          <a:lnTo>
                            <a:pt x="13" y="66"/>
                          </a:lnTo>
                          <a:lnTo>
                            <a:pt x="3" y="66"/>
                          </a:lnTo>
                          <a:lnTo>
                            <a:pt x="3" y="7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5" name="Freeform 117"/>
                    <p:cNvSpPr>
                      <a:spLocks/>
                    </p:cNvSpPr>
                    <p:nvPr/>
                  </p:nvSpPr>
                  <p:spPr bwMode="auto">
                    <a:xfrm>
                      <a:off x="5943600" y="3217863"/>
                      <a:ext cx="50800" cy="103188"/>
                    </a:xfrm>
                    <a:custGeom>
                      <a:avLst/>
                      <a:gdLst>
                        <a:gd name="T0" fmla="*/ 2147483646 w 32"/>
                        <a:gd name="T1" fmla="*/ 0 h 65"/>
                        <a:gd name="T2" fmla="*/ 2147483646 w 32"/>
                        <a:gd name="T3" fmla="*/ 0 h 65"/>
                        <a:gd name="T4" fmla="*/ 2147483646 w 32"/>
                        <a:gd name="T5" fmla="*/ 2147483646 h 65"/>
                        <a:gd name="T6" fmla="*/ 0 w 32"/>
                        <a:gd name="T7" fmla="*/ 2147483646 h 65"/>
                        <a:gd name="T8" fmla="*/ 0 w 32"/>
                        <a:gd name="T9" fmla="*/ 2147483646 h 65"/>
                        <a:gd name="T10" fmla="*/ 2147483646 w 32"/>
                        <a:gd name="T11" fmla="*/ 2147483646 h 65"/>
                        <a:gd name="T12" fmla="*/ 2147483646 w 32"/>
                        <a:gd name="T13" fmla="*/ 2147483646 h 65"/>
                        <a:gd name="T14" fmla="*/ 2147483646 w 32"/>
                        <a:gd name="T15" fmla="*/ 2147483646 h 65"/>
                        <a:gd name="T16" fmla="*/ 2147483646 w 32"/>
                        <a:gd name="T17" fmla="*/ 2147483646 h 65"/>
                        <a:gd name="T18" fmla="*/ 2147483646 w 32"/>
                        <a:gd name="T19" fmla="*/ 2147483646 h 65"/>
                        <a:gd name="T20" fmla="*/ 2147483646 w 32"/>
                        <a:gd name="T21" fmla="*/ 2147483646 h 65"/>
                        <a:gd name="T22" fmla="*/ 2147483646 w 32"/>
                        <a:gd name="T23" fmla="*/ 2147483646 h 65"/>
                        <a:gd name="T24" fmla="*/ 2147483646 w 32"/>
                        <a:gd name="T25" fmla="*/ 2147483646 h 65"/>
                        <a:gd name="T26" fmla="*/ 2147483646 w 32"/>
                        <a:gd name="T27" fmla="*/ 2147483646 h 65"/>
                        <a:gd name="T28" fmla="*/ 2147483646 w 32"/>
                        <a:gd name="T29" fmla="*/ 2147483646 h 65"/>
                        <a:gd name="T30" fmla="*/ 2147483646 w 32"/>
                        <a:gd name="T31" fmla="*/ 2147483646 h 65"/>
                        <a:gd name="T32" fmla="*/ 2147483646 w 32"/>
                        <a:gd name="T33" fmla="*/ 2147483646 h 65"/>
                        <a:gd name="T34" fmla="*/ 2147483646 w 32"/>
                        <a:gd name="T35" fmla="*/ 2147483646 h 65"/>
                        <a:gd name="T36" fmla="*/ 2147483646 w 32"/>
                        <a:gd name="T37" fmla="*/ 2147483646 h 65"/>
                        <a:gd name="T38" fmla="*/ 2147483646 w 32"/>
                        <a:gd name="T39" fmla="*/ 2147483646 h 65"/>
                        <a:gd name="T40" fmla="*/ 2147483646 w 32"/>
                        <a:gd name="T41" fmla="*/ 2147483646 h 65"/>
                        <a:gd name="T42" fmla="*/ 2147483646 w 32"/>
                        <a:gd name="T43" fmla="*/ 0 h 65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0" t="0" r="r" b="b"/>
                      <a:pathLst>
                        <a:path w="32" h="65">
                          <a:moveTo>
                            <a:pt x="19" y="0"/>
                          </a:moveTo>
                          <a:lnTo>
                            <a:pt x="8" y="0"/>
                          </a:lnTo>
                          <a:lnTo>
                            <a:pt x="8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8" y="20"/>
                          </a:lnTo>
                          <a:lnTo>
                            <a:pt x="8" y="54"/>
                          </a:lnTo>
                          <a:lnTo>
                            <a:pt x="12" y="61"/>
                          </a:lnTo>
                          <a:lnTo>
                            <a:pt x="20" y="65"/>
                          </a:lnTo>
                          <a:lnTo>
                            <a:pt x="25" y="65"/>
                          </a:lnTo>
                          <a:lnTo>
                            <a:pt x="32" y="63"/>
                          </a:lnTo>
                          <a:lnTo>
                            <a:pt x="32" y="56"/>
                          </a:lnTo>
                          <a:lnTo>
                            <a:pt x="29" y="58"/>
                          </a:lnTo>
                          <a:lnTo>
                            <a:pt x="25" y="58"/>
                          </a:lnTo>
                          <a:lnTo>
                            <a:pt x="24" y="58"/>
                          </a:lnTo>
                          <a:lnTo>
                            <a:pt x="20" y="56"/>
                          </a:lnTo>
                          <a:lnTo>
                            <a:pt x="19" y="54"/>
                          </a:lnTo>
                          <a:lnTo>
                            <a:pt x="19" y="20"/>
                          </a:lnTo>
                          <a:lnTo>
                            <a:pt x="32" y="20"/>
                          </a:lnTo>
                          <a:lnTo>
                            <a:pt x="32" y="14"/>
                          </a:lnTo>
                          <a:lnTo>
                            <a:pt x="19" y="14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6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5938838" y="3213100"/>
                      <a:ext cx="61913" cy="112713"/>
                    </a:xfrm>
                    <a:custGeom>
                      <a:avLst/>
                      <a:gdLst>
                        <a:gd name="T0" fmla="*/ 2147483646 w 39"/>
                        <a:gd name="T1" fmla="*/ 2147483646 h 71"/>
                        <a:gd name="T2" fmla="*/ 2147483646 w 39"/>
                        <a:gd name="T3" fmla="*/ 2147483646 h 71"/>
                        <a:gd name="T4" fmla="*/ 0 w 39"/>
                        <a:gd name="T5" fmla="*/ 2147483646 h 71"/>
                        <a:gd name="T6" fmla="*/ 2147483646 w 39"/>
                        <a:gd name="T7" fmla="*/ 2147483646 h 71"/>
                        <a:gd name="T8" fmla="*/ 2147483646 w 39"/>
                        <a:gd name="T9" fmla="*/ 2147483646 h 71"/>
                        <a:gd name="T10" fmla="*/ 2147483646 w 39"/>
                        <a:gd name="T11" fmla="*/ 2147483646 h 71"/>
                        <a:gd name="T12" fmla="*/ 2147483646 w 39"/>
                        <a:gd name="T13" fmla="*/ 2147483646 h 71"/>
                        <a:gd name="T14" fmla="*/ 2147483646 w 39"/>
                        <a:gd name="T15" fmla="*/ 2147483646 h 71"/>
                        <a:gd name="T16" fmla="*/ 2147483646 w 39"/>
                        <a:gd name="T17" fmla="*/ 2147483646 h 71"/>
                        <a:gd name="T18" fmla="*/ 2147483646 w 39"/>
                        <a:gd name="T19" fmla="*/ 2147483646 h 71"/>
                        <a:gd name="T20" fmla="*/ 2147483646 w 39"/>
                        <a:gd name="T21" fmla="*/ 2147483646 h 71"/>
                        <a:gd name="T22" fmla="*/ 2147483646 w 39"/>
                        <a:gd name="T23" fmla="*/ 2147483646 h 71"/>
                        <a:gd name="T24" fmla="*/ 2147483646 w 39"/>
                        <a:gd name="T25" fmla="*/ 2147483646 h 71"/>
                        <a:gd name="T26" fmla="*/ 2147483646 w 39"/>
                        <a:gd name="T27" fmla="*/ 2147483646 h 71"/>
                        <a:gd name="T28" fmla="*/ 2147483646 w 39"/>
                        <a:gd name="T29" fmla="*/ 2147483646 h 71"/>
                        <a:gd name="T30" fmla="*/ 2147483646 w 39"/>
                        <a:gd name="T31" fmla="*/ 2147483646 h 71"/>
                        <a:gd name="T32" fmla="*/ 2147483646 w 39"/>
                        <a:gd name="T33" fmla="*/ 2147483646 h 71"/>
                        <a:gd name="T34" fmla="*/ 2147483646 w 39"/>
                        <a:gd name="T35" fmla="*/ 2147483646 h 71"/>
                        <a:gd name="T36" fmla="*/ 2147483646 w 39"/>
                        <a:gd name="T37" fmla="*/ 2147483646 h 71"/>
                        <a:gd name="T38" fmla="*/ 2147483646 w 39"/>
                        <a:gd name="T39" fmla="*/ 2147483646 h 71"/>
                        <a:gd name="T40" fmla="*/ 2147483646 w 39"/>
                        <a:gd name="T41" fmla="*/ 2147483646 h 71"/>
                        <a:gd name="T42" fmla="*/ 2147483646 w 39"/>
                        <a:gd name="T43" fmla="*/ 2147483646 h 71"/>
                        <a:gd name="T44" fmla="*/ 2147483646 w 39"/>
                        <a:gd name="T45" fmla="*/ 2147483646 h 71"/>
                        <a:gd name="T46" fmla="*/ 2147483646 w 39"/>
                        <a:gd name="T47" fmla="*/ 2147483646 h 71"/>
                        <a:gd name="T48" fmla="*/ 2147483646 w 39"/>
                        <a:gd name="T49" fmla="*/ 2147483646 h 71"/>
                        <a:gd name="T50" fmla="*/ 2147483646 w 39"/>
                        <a:gd name="T51" fmla="*/ 2147483646 h 71"/>
                        <a:gd name="T52" fmla="*/ 2147483646 w 39"/>
                        <a:gd name="T53" fmla="*/ 2147483646 h 71"/>
                        <a:gd name="T54" fmla="*/ 2147483646 w 39"/>
                        <a:gd name="T55" fmla="*/ 2147483646 h 71"/>
                        <a:gd name="T56" fmla="*/ 2147483646 w 39"/>
                        <a:gd name="T57" fmla="*/ 2147483646 h 71"/>
                        <a:gd name="T58" fmla="*/ 2147483646 w 39"/>
                        <a:gd name="T59" fmla="*/ 2147483646 h 71"/>
                        <a:gd name="T60" fmla="*/ 2147483646 w 39"/>
                        <a:gd name="T61" fmla="*/ 2147483646 h 71"/>
                        <a:gd name="T62" fmla="*/ 2147483646 w 39"/>
                        <a:gd name="T63" fmla="*/ 2147483646 h 71"/>
                        <a:gd name="T64" fmla="*/ 2147483646 w 39"/>
                        <a:gd name="T65" fmla="*/ 2147483646 h 71"/>
                        <a:gd name="T66" fmla="*/ 2147483646 w 39"/>
                        <a:gd name="T67" fmla="*/ 2147483646 h 71"/>
                        <a:gd name="T68" fmla="*/ 2147483646 w 39"/>
                        <a:gd name="T69" fmla="*/ 2147483646 h 71"/>
                        <a:gd name="T70" fmla="*/ 2147483646 w 39"/>
                        <a:gd name="T71" fmla="*/ 2147483646 h 71"/>
                        <a:gd name="T72" fmla="*/ 2147483646 w 39"/>
                        <a:gd name="T73" fmla="*/ 2147483646 h 71"/>
                        <a:gd name="T74" fmla="*/ 2147483646 w 39"/>
                        <a:gd name="T75" fmla="*/ 2147483646 h 71"/>
                        <a:gd name="T76" fmla="*/ 2147483646 w 39"/>
                        <a:gd name="T77" fmla="*/ 2147483646 h 71"/>
                        <a:gd name="T78" fmla="*/ 2147483646 w 39"/>
                        <a:gd name="T79" fmla="*/ 2147483646 h 71"/>
                        <a:gd name="T80" fmla="*/ 2147483646 w 39"/>
                        <a:gd name="T81" fmla="*/ 2147483646 h 71"/>
                        <a:gd name="T82" fmla="*/ 2147483646 w 39"/>
                        <a:gd name="T83" fmla="*/ 2147483646 h 71"/>
                        <a:gd name="T84" fmla="*/ 2147483646 w 39"/>
                        <a:gd name="T85" fmla="*/ 2147483646 h 71"/>
                        <a:gd name="T86" fmla="*/ 2147483646 w 39"/>
                        <a:gd name="T87" fmla="*/ 2147483646 h 71"/>
                        <a:gd name="T88" fmla="*/ 2147483646 w 39"/>
                        <a:gd name="T89" fmla="*/ 2147483646 h 71"/>
                        <a:gd name="T90" fmla="*/ 2147483646 w 39"/>
                        <a:gd name="T91" fmla="*/ 2147483646 h 71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</a:gdLst>
                      <a:ahLst/>
                      <a:cxnLst>
                        <a:cxn ang="T92">
                          <a:pos x="T0" y="T1"/>
                        </a:cxn>
                        <a:cxn ang="T93">
                          <a:pos x="T2" y="T3"/>
                        </a:cxn>
                        <a:cxn ang="T94">
                          <a:pos x="T4" y="T5"/>
                        </a:cxn>
                        <a:cxn ang="T95">
                          <a:pos x="T6" y="T7"/>
                        </a:cxn>
                        <a:cxn ang="T96">
                          <a:pos x="T8" y="T9"/>
                        </a:cxn>
                        <a:cxn ang="T97">
                          <a:pos x="T10" y="T11"/>
                        </a:cxn>
                        <a:cxn ang="T98">
                          <a:pos x="T12" y="T13"/>
                        </a:cxn>
                        <a:cxn ang="T99">
                          <a:pos x="T14" y="T15"/>
                        </a:cxn>
                        <a:cxn ang="T100">
                          <a:pos x="T16" y="T17"/>
                        </a:cxn>
                        <a:cxn ang="T101">
                          <a:pos x="T18" y="T19"/>
                        </a:cxn>
                        <a:cxn ang="T102">
                          <a:pos x="T20" y="T21"/>
                        </a:cxn>
                        <a:cxn ang="T103">
                          <a:pos x="T22" y="T23"/>
                        </a:cxn>
                        <a:cxn ang="T104">
                          <a:pos x="T24" y="T25"/>
                        </a:cxn>
                        <a:cxn ang="T105">
                          <a:pos x="T26" y="T27"/>
                        </a:cxn>
                        <a:cxn ang="T106">
                          <a:pos x="T28" y="T29"/>
                        </a:cxn>
                        <a:cxn ang="T107">
                          <a:pos x="T30" y="T31"/>
                        </a:cxn>
                        <a:cxn ang="T108">
                          <a:pos x="T32" y="T33"/>
                        </a:cxn>
                        <a:cxn ang="T109">
                          <a:pos x="T34" y="T35"/>
                        </a:cxn>
                        <a:cxn ang="T110">
                          <a:pos x="T36" y="T37"/>
                        </a:cxn>
                        <a:cxn ang="T111">
                          <a:pos x="T38" y="T39"/>
                        </a:cxn>
                        <a:cxn ang="T112">
                          <a:pos x="T40" y="T41"/>
                        </a:cxn>
                        <a:cxn ang="T113">
                          <a:pos x="T42" y="T43"/>
                        </a:cxn>
                        <a:cxn ang="T114">
                          <a:pos x="T44" y="T45"/>
                        </a:cxn>
                        <a:cxn ang="T115">
                          <a:pos x="T46" y="T47"/>
                        </a:cxn>
                        <a:cxn ang="T116">
                          <a:pos x="T48" y="T49"/>
                        </a:cxn>
                        <a:cxn ang="T117">
                          <a:pos x="T50" y="T51"/>
                        </a:cxn>
                        <a:cxn ang="T118">
                          <a:pos x="T52" y="T53"/>
                        </a:cxn>
                        <a:cxn ang="T119">
                          <a:pos x="T54" y="T55"/>
                        </a:cxn>
                        <a:cxn ang="T120">
                          <a:pos x="T56" y="T57"/>
                        </a:cxn>
                        <a:cxn ang="T121">
                          <a:pos x="T58" y="T59"/>
                        </a:cxn>
                        <a:cxn ang="T122">
                          <a:pos x="T60" y="T61"/>
                        </a:cxn>
                        <a:cxn ang="T123">
                          <a:pos x="T62" y="T63"/>
                        </a:cxn>
                        <a:cxn ang="T124">
                          <a:pos x="T64" y="T65"/>
                        </a:cxn>
                        <a:cxn ang="T125">
                          <a:pos x="T66" y="T67"/>
                        </a:cxn>
                        <a:cxn ang="T126">
                          <a:pos x="T68" y="T69"/>
                        </a:cxn>
                        <a:cxn ang="T127">
                          <a:pos x="T70" y="T71"/>
                        </a:cxn>
                        <a:cxn ang="T128">
                          <a:pos x="T72" y="T73"/>
                        </a:cxn>
                        <a:cxn ang="T129">
                          <a:pos x="T74" y="T75"/>
                        </a:cxn>
                        <a:cxn ang="T130">
                          <a:pos x="T76" y="T77"/>
                        </a:cxn>
                        <a:cxn ang="T131">
                          <a:pos x="T78" y="T79"/>
                        </a:cxn>
                        <a:cxn ang="T132">
                          <a:pos x="T80" y="T81"/>
                        </a:cxn>
                        <a:cxn ang="T133">
                          <a:pos x="T82" y="T83"/>
                        </a:cxn>
                        <a:cxn ang="T134">
                          <a:pos x="T84" y="T85"/>
                        </a:cxn>
                        <a:cxn ang="T135">
                          <a:pos x="T86" y="T87"/>
                        </a:cxn>
                        <a:cxn ang="T136">
                          <a:pos x="T88" y="T89"/>
                        </a:cxn>
                        <a:cxn ang="T137">
                          <a:pos x="T90" y="T91"/>
                        </a:cxn>
                      </a:cxnLst>
                      <a:rect l="0" t="0" r="r" b="b"/>
                      <a:pathLst>
                        <a:path w="39" h="71">
                          <a:moveTo>
                            <a:pt x="22" y="0"/>
                          </a:moveTo>
                          <a:lnTo>
                            <a:pt x="10" y="0"/>
                          </a:lnTo>
                          <a:lnTo>
                            <a:pt x="10" y="1"/>
                          </a:lnTo>
                          <a:lnTo>
                            <a:pt x="8" y="1"/>
                          </a:lnTo>
                          <a:lnTo>
                            <a:pt x="8" y="17"/>
                          </a:lnTo>
                          <a:lnTo>
                            <a:pt x="11" y="13"/>
                          </a:lnTo>
                          <a:lnTo>
                            <a:pt x="1" y="13"/>
                          </a:lnTo>
                          <a:lnTo>
                            <a:pt x="1" y="15"/>
                          </a:lnTo>
                          <a:lnTo>
                            <a:pt x="0" y="15"/>
                          </a:lnTo>
                          <a:lnTo>
                            <a:pt x="0" y="25"/>
                          </a:lnTo>
                          <a:lnTo>
                            <a:pt x="1" y="25"/>
                          </a:lnTo>
                          <a:lnTo>
                            <a:pt x="1" y="27"/>
                          </a:lnTo>
                          <a:lnTo>
                            <a:pt x="11" y="27"/>
                          </a:lnTo>
                          <a:lnTo>
                            <a:pt x="8" y="23"/>
                          </a:lnTo>
                          <a:lnTo>
                            <a:pt x="8" y="57"/>
                          </a:lnTo>
                          <a:lnTo>
                            <a:pt x="10" y="62"/>
                          </a:lnTo>
                          <a:lnTo>
                            <a:pt x="11" y="62"/>
                          </a:lnTo>
                          <a:lnTo>
                            <a:pt x="10" y="64"/>
                          </a:lnTo>
                          <a:lnTo>
                            <a:pt x="13" y="66"/>
                          </a:lnTo>
                          <a:lnTo>
                            <a:pt x="15" y="68"/>
                          </a:lnTo>
                          <a:lnTo>
                            <a:pt x="15" y="66"/>
                          </a:lnTo>
                          <a:lnTo>
                            <a:pt x="15" y="68"/>
                          </a:lnTo>
                          <a:lnTo>
                            <a:pt x="20" y="69"/>
                          </a:lnTo>
                          <a:lnTo>
                            <a:pt x="22" y="69"/>
                          </a:lnTo>
                          <a:lnTo>
                            <a:pt x="23" y="71"/>
                          </a:lnTo>
                          <a:lnTo>
                            <a:pt x="30" y="71"/>
                          </a:lnTo>
                          <a:lnTo>
                            <a:pt x="30" y="69"/>
                          </a:lnTo>
                          <a:lnTo>
                            <a:pt x="32" y="68"/>
                          </a:lnTo>
                          <a:lnTo>
                            <a:pt x="30" y="68"/>
                          </a:lnTo>
                          <a:lnTo>
                            <a:pt x="35" y="69"/>
                          </a:lnTo>
                          <a:lnTo>
                            <a:pt x="37" y="69"/>
                          </a:lnTo>
                          <a:lnTo>
                            <a:pt x="37" y="68"/>
                          </a:lnTo>
                          <a:lnTo>
                            <a:pt x="39" y="68"/>
                          </a:lnTo>
                          <a:lnTo>
                            <a:pt x="39" y="57"/>
                          </a:lnTo>
                          <a:lnTo>
                            <a:pt x="37" y="57"/>
                          </a:lnTo>
                          <a:lnTo>
                            <a:pt x="37" y="56"/>
                          </a:lnTo>
                          <a:lnTo>
                            <a:pt x="35" y="56"/>
                          </a:lnTo>
                          <a:lnTo>
                            <a:pt x="30" y="57"/>
                          </a:lnTo>
                          <a:lnTo>
                            <a:pt x="28" y="61"/>
                          </a:lnTo>
                          <a:lnTo>
                            <a:pt x="32" y="57"/>
                          </a:lnTo>
                          <a:lnTo>
                            <a:pt x="28" y="57"/>
                          </a:lnTo>
                          <a:lnTo>
                            <a:pt x="28" y="64"/>
                          </a:lnTo>
                          <a:lnTo>
                            <a:pt x="28" y="57"/>
                          </a:lnTo>
                          <a:lnTo>
                            <a:pt x="27" y="57"/>
                          </a:lnTo>
                          <a:lnTo>
                            <a:pt x="28" y="59"/>
                          </a:lnTo>
                          <a:lnTo>
                            <a:pt x="27" y="56"/>
                          </a:lnTo>
                          <a:lnTo>
                            <a:pt x="23" y="56"/>
                          </a:lnTo>
                          <a:lnTo>
                            <a:pt x="27" y="59"/>
                          </a:lnTo>
                          <a:lnTo>
                            <a:pt x="27" y="57"/>
                          </a:lnTo>
                          <a:lnTo>
                            <a:pt x="25" y="57"/>
                          </a:lnTo>
                          <a:lnTo>
                            <a:pt x="25" y="56"/>
                          </a:lnTo>
                          <a:lnTo>
                            <a:pt x="23" y="56"/>
                          </a:lnTo>
                          <a:lnTo>
                            <a:pt x="25" y="57"/>
                          </a:lnTo>
                          <a:lnTo>
                            <a:pt x="23" y="56"/>
                          </a:lnTo>
                          <a:lnTo>
                            <a:pt x="25" y="57"/>
                          </a:lnTo>
                          <a:lnTo>
                            <a:pt x="25" y="23"/>
                          </a:lnTo>
                          <a:lnTo>
                            <a:pt x="22" y="27"/>
                          </a:lnTo>
                          <a:lnTo>
                            <a:pt x="37" y="27"/>
                          </a:lnTo>
                          <a:lnTo>
                            <a:pt x="37" y="25"/>
                          </a:lnTo>
                          <a:lnTo>
                            <a:pt x="39" y="25"/>
                          </a:lnTo>
                          <a:lnTo>
                            <a:pt x="39" y="15"/>
                          </a:lnTo>
                          <a:lnTo>
                            <a:pt x="37" y="15"/>
                          </a:lnTo>
                          <a:lnTo>
                            <a:pt x="37" y="13"/>
                          </a:lnTo>
                          <a:lnTo>
                            <a:pt x="22" y="13"/>
                          </a:lnTo>
                          <a:lnTo>
                            <a:pt x="25" y="17"/>
                          </a:lnTo>
                          <a:lnTo>
                            <a:pt x="25" y="3"/>
                          </a:lnTo>
                          <a:lnTo>
                            <a:pt x="22" y="0"/>
                          </a:lnTo>
                          <a:lnTo>
                            <a:pt x="22" y="6"/>
                          </a:lnTo>
                          <a:lnTo>
                            <a:pt x="18" y="3"/>
                          </a:lnTo>
                          <a:lnTo>
                            <a:pt x="18" y="17"/>
                          </a:lnTo>
                          <a:lnTo>
                            <a:pt x="18" y="18"/>
                          </a:lnTo>
                          <a:lnTo>
                            <a:pt x="20" y="18"/>
                          </a:lnTo>
                          <a:lnTo>
                            <a:pt x="20" y="20"/>
                          </a:lnTo>
                          <a:lnTo>
                            <a:pt x="22" y="20"/>
                          </a:lnTo>
                          <a:lnTo>
                            <a:pt x="35" y="20"/>
                          </a:lnTo>
                          <a:lnTo>
                            <a:pt x="32" y="17"/>
                          </a:lnTo>
                          <a:lnTo>
                            <a:pt x="32" y="23"/>
                          </a:lnTo>
                          <a:lnTo>
                            <a:pt x="35" y="20"/>
                          </a:lnTo>
                          <a:lnTo>
                            <a:pt x="22" y="20"/>
                          </a:lnTo>
                          <a:lnTo>
                            <a:pt x="20" y="20"/>
                          </a:lnTo>
                          <a:lnTo>
                            <a:pt x="20" y="22"/>
                          </a:lnTo>
                          <a:lnTo>
                            <a:pt x="18" y="22"/>
                          </a:lnTo>
                          <a:lnTo>
                            <a:pt x="18" y="23"/>
                          </a:lnTo>
                          <a:lnTo>
                            <a:pt x="18" y="57"/>
                          </a:lnTo>
                          <a:lnTo>
                            <a:pt x="20" y="59"/>
                          </a:lnTo>
                          <a:lnTo>
                            <a:pt x="22" y="61"/>
                          </a:lnTo>
                          <a:lnTo>
                            <a:pt x="23" y="62"/>
                          </a:lnTo>
                          <a:lnTo>
                            <a:pt x="20" y="59"/>
                          </a:lnTo>
                          <a:lnTo>
                            <a:pt x="23" y="62"/>
                          </a:lnTo>
                          <a:lnTo>
                            <a:pt x="25" y="62"/>
                          </a:lnTo>
                          <a:lnTo>
                            <a:pt x="27" y="64"/>
                          </a:lnTo>
                          <a:lnTo>
                            <a:pt x="28" y="64"/>
                          </a:lnTo>
                          <a:lnTo>
                            <a:pt x="28" y="57"/>
                          </a:lnTo>
                          <a:lnTo>
                            <a:pt x="27" y="57"/>
                          </a:lnTo>
                          <a:lnTo>
                            <a:pt x="27" y="59"/>
                          </a:lnTo>
                          <a:lnTo>
                            <a:pt x="25" y="59"/>
                          </a:lnTo>
                          <a:lnTo>
                            <a:pt x="25" y="61"/>
                          </a:lnTo>
                          <a:lnTo>
                            <a:pt x="25" y="62"/>
                          </a:lnTo>
                          <a:lnTo>
                            <a:pt x="27" y="62"/>
                          </a:lnTo>
                          <a:lnTo>
                            <a:pt x="27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3" y="64"/>
                          </a:lnTo>
                          <a:lnTo>
                            <a:pt x="33" y="62"/>
                          </a:lnTo>
                          <a:lnTo>
                            <a:pt x="35" y="61"/>
                          </a:lnTo>
                          <a:lnTo>
                            <a:pt x="33" y="61"/>
                          </a:lnTo>
                          <a:lnTo>
                            <a:pt x="35" y="62"/>
                          </a:lnTo>
                          <a:lnTo>
                            <a:pt x="32" y="59"/>
                          </a:lnTo>
                          <a:lnTo>
                            <a:pt x="32" y="66"/>
                          </a:lnTo>
                          <a:lnTo>
                            <a:pt x="35" y="62"/>
                          </a:lnTo>
                          <a:lnTo>
                            <a:pt x="27" y="64"/>
                          </a:lnTo>
                          <a:lnTo>
                            <a:pt x="25" y="68"/>
                          </a:lnTo>
                          <a:lnTo>
                            <a:pt x="27" y="66"/>
                          </a:lnTo>
                          <a:lnTo>
                            <a:pt x="28" y="64"/>
                          </a:lnTo>
                          <a:lnTo>
                            <a:pt x="23" y="64"/>
                          </a:lnTo>
                          <a:lnTo>
                            <a:pt x="25" y="66"/>
                          </a:lnTo>
                          <a:lnTo>
                            <a:pt x="23" y="62"/>
                          </a:lnTo>
                          <a:lnTo>
                            <a:pt x="18" y="64"/>
                          </a:lnTo>
                          <a:lnTo>
                            <a:pt x="18" y="62"/>
                          </a:lnTo>
                          <a:lnTo>
                            <a:pt x="15" y="61"/>
                          </a:lnTo>
                          <a:lnTo>
                            <a:pt x="16" y="62"/>
                          </a:lnTo>
                          <a:lnTo>
                            <a:pt x="16" y="61"/>
                          </a:lnTo>
                          <a:lnTo>
                            <a:pt x="15" y="59"/>
                          </a:lnTo>
                          <a:lnTo>
                            <a:pt x="13" y="59"/>
                          </a:lnTo>
                          <a:lnTo>
                            <a:pt x="15" y="57"/>
                          </a:lnTo>
                          <a:lnTo>
                            <a:pt x="15" y="23"/>
                          </a:lnTo>
                          <a:lnTo>
                            <a:pt x="15" y="22"/>
                          </a:lnTo>
                          <a:lnTo>
                            <a:pt x="13" y="22"/>
                          </a:lnTo>
                          <a:lnTo>
                            <a:pt x="13" y="20"/>
                          </a:lnTo>
                          <a:lnTo>
                            <a:pt x="6" y="17"/>
                          </a:lnTo>
                          <a:lnTo>
                            <a:pt x="3" y="20"/>
                          </a:lnTo>
                          <a:lnTo>
                            <a:pt x="11" y="20"/>
                          </a:lnTo>
                          <a:lnTo>
                            <a:pt x="13" y="20"/>
                          </a:lnTo>
                          <a:lnTo>
                            <a:pt x="13" y="18"/>
                          </a:lnTo>
                          <a:lnTo>
                            <a:pt x="15" y="18"/>
                          </a:lnTo>
                          <a:lnTo>
                            <a:pt x="15" y="17"/>
                          </a:lnTo>
                          <a:lnTo>
                            <a:pt x="15" y="3"/>
                          </a:lnTo>
                          <a:lnTo>
                            <a:pt x="11" y="6"/>
                          </a:lnTo>
                          <a:lnTo>
                            <a:pt x="22" y="6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7" name="Freeform 11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010275" y="3240088"/>
                      <a:ext cx="95250" cy="80963"/>
                    </a:xfrm>
                    <a:custGeom>
                      <a:avLst/>
                      <a:gdLst>
                        <a:gd name="T0" fmla="*/ 2147483646 w 60"/>
                        <a:gd name="T1" fmla="*/ 2147483646 h 51"/>
                        <a:gd name="T2" fmla="*/ 2147483646 w 60"/>
                        <a:gd name="T3" fmla="*/ 2147483646 h 51"/>
                        <a:gd name="T4" fmla="*/ 2147483646 w 60"/>
                        <a:gd name="T5" fmla="*/ 2147483646 h 51"/>
                        <a:gd name="T6" fmla="*/ 2147483646 w 60"/>
                        <a:gd name="T7" fmla="*/ 2147483646 h 51"/>
                        <a:gd name="T8" fmla="*/ 2147483646 w 60"/>
                        <a:gd name="T9" fmla="*/ 2147483646 h 51"/>
                        <a:gd name="T10" fmla="*/ 2147483646 w 60"/>
                        <a:gd name="T11" fmla="*/ 2147483646 h 51"/>
                        <a:gd name="T12" fmla="*/ 2147483646 w 60"/>
                        <a:gd name="T13" fmla="*/ 2147483646 h 51"/>
                        <a:gd name="T14" fmla="*/ 2147483646 w 60"/>
                        <a:gd name="T15" fmla="*/ 2147483646 h 51"/>
                        <a:gd name="T16" fmla="*/ 2147483646 w 60"/>
                        <a:gd name="T17" fmla="*/ 2147483646 h 51"/>
                        <a:gd name="T18" fmla="*/ 2147483646 w 60"/>
                        <a:gd name="T19" fmla="*/ 2147483646 h 51"/>
                        <a:gd name="T20" fmla="*/ 2147483646 w 60"/>
                        <a:gd name="T21" fmla="*/ 2147483646 h 51"/>
                        <a:gd name="T22" fmla="*/ 2147483646 w 60"/>
                        <a:gd name="T23" fmla="*/ 2147483646 h 51"/>
                        <a:gd name="T24" fmla="*/ 2147483646 w 60"/>
                        <a:gd name="T25" fmla="*/ 2147483646 h 51"/>
                        <a:gd name="T26" fmla="*/ 2147483646 w 60"/>
                        <a:gd name="T27" fmla="*/ 2147483646 h 51"/>
                        <a:gd name="T28" fmla="*/ 2147483646 w 60"/>
                        <a:gd name="T29" fmla="*/ 2147483646 h 51"/>
                        <a:gd name="T30" fmla="*/ 2147483646 w 60"/>
                        <a:gd name="T31" fmla="*/ 0 h 51"/>
                        <a:gd name="T32" fmla="*/ 2147483646 w 60"/>
                        <a:gd name="T33" fmla="*/ 2147483646 h 51"/>
                        <a:gd name="T34" fmla="*/ 2147483646 w 60"/>
                        <a:gd name="T35" fmla="*/ 2147483646 h 51"/>
                        <a:gd name="T36" fmla="*/ 2147483646 w 60"/>
                        <a:gd name="T37" fmla="*/ 2147483646 h 51"/>
                        <a:gd name="T38" fmla="*/ 0 w 60"/>
                        <a:gd name="T39" fmla="*/ 2147483646 h 51"/>
                        <a:gd name="T40" fmla="*/ 2147483646 w 60"/>
                        <a:gd name="T41" fmla="*/ 2147483646 h 51"/>
                        <a:gd name="T42" fmla="*/ 2147483646 w 60"/>
                        <a:gd name="T43" fmla="*/ 2147483646 h 51"/>
                        <a:gd name="T44" fmla="*/ 2147483646 w 60"/>
                        <a:gd name="T45" fmla="*/ 2147483646 h 51"/>
                        <a:gd name="T46" fmla="*/ 2147483646 w 60"/>
                        <a:gd name="T47" fmla="*/ 2147483646 h 51"/>
                        <a:gd name="T48" fmla="*/ 2147483646 w 60"/>
                        <a:gd name="T49" fmla="*/ 2147483646 h 51"/>
                        <a:gd name="T50" fmla="*/ 2147483646 w 60"/>
                        <a:gd name="T51" fmla="*/ 2147483646 h 51"/>
                        <a:gd name="T52" fmla="*/ 2147483646 w 60"/>
                        <a:gd name="T53" fmla="*/ 2147483646 h 51"/>
                        <a:gd name="T54" fmla="*/ 2147483646 w 60"/>
                        <a:gd name="T55" fmla="*/ 2147483646 h 51"/>
                        <a:gd name="T56" fmla="*/ 2147483646 w 60"/>
                        <a:gd name="T57" fmla="*/ 2147483646 h 51"/>
                        <a:gd name="T58" fmla="*/ 2147483646 w 60"/>
                        <a:gd name="T59" fmla="*/ 2147483646 h 51"/>
                        <a:gd name="T60" fmla="*/ 2147483646 w 60"/>
                        <a:gd name="T61" fmla="*/ 2147483646 h 51"/>
                        <a:gd name="T62" fmla="*/ 2147483646 w 60"/>
                        <a:gd name="T63" fmla="*/ 2147483646 h 51"/>
                        <a:gd name="T64" fmla="*/ 2147483646 w 60"/>
                        <a:gd name="T65" fmla="*/ 2147483646 h 51"/>
                        <a:gd name="T66" fmla="*/ 2147483646 w 60"/>
                        <a:gd name="T67" fmla="*/ 2147483646 h 51"/>
                        <a:gd name="T68" fmla="*/ 2147483646 w 60"/>
                        <a:gd name="T69" fmla="*/ 2147483646 h 51"/>
                        <a:gd name="T70" fmla="*/ 2147483646 w 60"/>
                        <a:gd name="T71" fmla="*/ 2147483646 h 51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</a:gdLst>
                      <a:ahLst/>
                      <a:cxnLst>
                        <a:cxn ang="T72">
                          <a:pos x="T0" y="T1"/>
                        </a:cxn>
                        <a:cxn ang="T73">
                          <a:pos x="T2" y="T3"/>
                        </a:cxn>
                        <a:cxn ang="T74">
                          <a:pos x="T4" y="T5"/>
                        </a:cxn>
                        <a:cxn ang="T75">
                          <a:pos x="T6" y="T7"/>
                        </a:cxn>
                        <a:cxn ang="T76">
                          <a:pos x="T8" y="T9"/>
                        </a:cxn>
                        <a:cxn ang="T77">
                          <a:pos x="T10" y="T11"/>
                        </a:cxn>
                        <a:cxn ang="T78">
                          <a:pos x="T12" y="T13"/>
                        </a:cxn>
                        <a:cxn ang="T79">
                          <a:pos x="T14" y="T15"/>
                        </a:cxn>
                        <a:cxn ang="T80">
                          <a:pos x="T16" y="T17"/>
                        </a:cxn>
                        <a:cxn ang="T81">
                          <a:pos x="T18" y="T19"/>
                        </a:cxn>
                        <a:cxn ang="T82">
                          <a:pos x="T20" y="T21"/>
                        </a:cxn>
                        <a:cxn ang="T83">
                          <a:pos x="T22" y="T23"/>
                        </a:cxn>
                        <a:cxn ang="T84">
                          <a:pos x="T24" y="T25"/>
                        </a:cxn>
                        <a:cxn ang="T85">
                          <a:pos x="T26" y="T27"/>
                        </a:cxn>
                        <a:cxn ang="T86">
                          <a:pos x="T28" y="T29"/>
                        </a:cxn>
                        <a:cxn ang="T87">
                          <a:pos x="T30" y="T31"/>
                        </a:cxn>
                        <a:cxn ang="T88">
                          <a:pos x="T32" y="T33"/>
                        </a:cxn>
                        <a:cxn ang="T89">
                          <a:pos x="T34" y="T35"/>
                        </a:cxn>
                        <a:cxn ang="T90">
                          <a:pos x="T36" y="T37"/>
                        </a:cxn>
                        <a:cxn ang="T91">
                          <a:pos x="T38" y="T39"/>
                        </a:cxn>
                        <a:cxn ang="T92">
                          <a:pos x="T40" y="T41"/>
                        </a:cxn>
                        <a:cxn ang="T93">
                          <a:pos x="T42" y="T43"/>
                        </a:cxn>
                        <a:cxn ang="T94">
                          <a:pos x="T44" y="T45"/>
                        </a:cxn>
                        <a:cxn ang="T95">
                          <a:pos x="T46" y="T47"/>
                        </a:cxn>
                        <a:cxn ang="T96">
                          <a:pos x="T48" y="T49"/>
                        </a:cxn>
                        <a:cxn ang="T97">
                          <a:pos x="T50" y="T51"/>
                        </a:cxn>
                        <a:cxn ang="T98">
                          <a:pos x="T52" y="T53"/>
                        </a:cxn>
                        <a:cxn ang="T99">
                          <a:pos x="T54" y="T55"/>
                        </a:cxn>
                        <a:cxn ang="T100">
                          <a:pos x="T56" y="T57"/>
                        </a:cxn>
                        <a:cxn ang="T101">
                          <a:pos x="T58" y="T59"/>
                        </a:cxn>
                        <a:cxn ang="T102">
                          <a:pos x="T60" y="T61"/>
                        </a:cxn>
                        <a:cxn ang="T103">
                          <a:pos x="T62" y="T63"/>
                        </a:cxn>
                        <a:cxn ang="T104">
                          <a:pos x="T64" y="T65"/>
                        </a:cxn>
                        <a:cxn ang="T105">
                          <a:pos x="T66" y="T67"/>
                        </a:cxn>
                        <a:cxn ang="T106">
                          <a:pos x="T68" y="T69"/>
                        </a:cxn>
                        <a:cxn ang="T107">
                          <a:pos x="T70" y="T71"/>
                        </a:cxn>
                      </a:cxnLst>
                      <a:rect l="0" t="0" r="r" b="b"/>
                      <a:pathLst>
                        <a:path w="60" h="51">
                          <a:moveTo>
                            <a:pt x="10" y="20"/>
                          </a:moveTo>
                          <a:lnTo>
                            <a:pt x="12" y="15"/>
                          </a:lnTo>
                          <a:lnTo>
                            <a:pt x="17" y="10"/>
                          </a:lnTo>
                          <a:lnTo>
                            <a:pt x="24" y="6"/>
                          </a:lnTo>
                          <a:lnTo>
                            <a:pt x="31" y="6"/>
                          </a:lnTo>
                          <a:lnTo>
                            <a:pt x="38" y="6"/>
                          </a:lnTo>
                          <a:lnTo>
                            <a:pt x="44" y="10"/>
                          </a:lnTo>
                          <a:lnTo>
                            <a:pt x="49" y="20"/>
                          </a:lnTo>
                          <a:lnTo>
                            <a:pt x="10" y="20"/>
                          </a:lnTo>
                          <a:close/>
                          <a:moveTo>
                            <a:pt x="10" y="27"/>
                          </a:moveTo>
                          <a:lnTo>
                            <a:pt x="60" y="27"/>
                          </a:lnTo>
                          <a:lnTo>
                            <a:pt x="60" y="23"/>
                          </a:lnTo>
                          <a:lnTo>
                            <a:pt x="58" y="13"/>
                          </a:lnTo>
                          <a:lnTo>
                            <a:pt x="53" y="6"/>
                          </a:lnTo>
                          <a:lnTo>
                            <a:pt x="43" y="1"/>
                          </a:lnTo>
                          <a:lnTo>
                            <a:pt x="31" y="0"/>
                          </a:lnTo>
                          <a:lnTo>
                            <a:pt x="19" y="1"/>
                          </a:lnTo>
                          <a:lnTo>
                            <a:pt x="10" y="5"/>
                          </a:lnTo>
                          <a:lnTo>
                            <a:pt x="4" y="13"/>
                          </a:lnTo>
                          <a:lnTo>
                            <a:pt x="0" y="25"/>
                          </a:lnTo>
                          <a:lnTo>
                            <a:pt x="4" y="35"/>
                          </a:lnTo>
                          <a:lnTo>
                            <a:pt x="10" y="44"/>
                          </a:lnTo>
                          <a:lnTo>
                            <a:pt x="19" y="49"/>
                          </a:lnTo>
                          <a:lnTo>
                            <a:pt x="31" y="51"/>
                          </a:lnTo>
                          <a:lnTo>
                            <a:pt x="41" y="49"/>
                          </a:lnTo>
                          <a:lnTo>
                            <a:pt x="49" y="45"/>
                          </a:lnTo>
                          <a:lnTo>
                            <a:pt x="56" y="40"/>
                          </a:lnTo>
                          <a:lnTo>
                            <a:pt x="60" y="32"/>
                          </a:lnTo>
                          <a:lnTo>
                            <a:pt x="49" y="32"/>
                          </a:lnTo>
                          <a:lnTo>
                            <a:pt x="46" y="37"/>
                          </a:lnTo>
                          <a:lnTo>
                            <a:pt x="43" y="40"/>
                          </a:lnTo>
                          <a:lnTo>
                            <a:pt x="31" y="44"/>
                          </a:lnTo>
                          <a:lnTo>
                            <a:pt x="24" y="42"/>
                          </a:lnTo>
                          <a:lnTo>
                            <a:pt x="17" y="39"/>
                          </a:lnTo>
                          <a:lnTo>
                            <a:pt x="12" y="34"/>
                          </a:lnTo>
                          <a:lnTo>
                            <a:pt x="10" y="27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8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6021388" y="3244850"/>
                      <a:ext cx="73025" cy="31750"/>
                    </a:xfrm>
                    <a:custGeom>
                      <a:avLst/>
                      <a:gdLst>
                        <a:gd name="T0" fmla="*/ 2147483646 w 46"/>
                        <a:gd name="T1" fmla="*/ 2147483646 h 20"/>
                        <a:gd name="T2" fmla="*/ 2147483646 w 46"/>
                        <a:gd name="T3" fmla="*/ 2147483646 h 20"/>
                        <a:gd name="T4" fmla="*/ 2147483646 w 46"/>
                        <a:gd name="T5" fmla="*/ 2147483646 h 20"/>
                        <a:gd name="T6" fmla="*/ 2147483646 w 46"/>
                        <a:gd name="T7" fmla="*/ 2147483646 h 20"/>
                        <a:gd name="T8" fmla="*/ 2147483646 w 46"/>
                        <a:gd name="T9" fmla="*/ 2147483646 h 20"/>
                        <a:gd name="T10" fmla="*/ 2147483646 w 46"/>
                        <a:gd name="T11" fmla="*/ 2147483646 h 20"/>
                        <a:gd name="T12" fmla="*/ 2147483646 w 46"/>
                        <a:gd name="T13" fmla="*/ 2147483646 h 20"/>
                        <a:gd name="T14" fmla="*/ 2147483646 w 46"/>
                        <a:gd name="T15" fmla="*/ 2147483646 h 20"/>
                        <a:gd name="T16" fmla="*/ 2147483646 w 46"/>
                        <a:gd name="T17" fmla="*/ 2147483646 h 20"/>
                        <a:gd name="T18" fmla="*/ 2147483646 w 46"/>
                        <a:gd name="T19" fmla="*/ 2147483646 h 20"/>
                        <a:gd name="T20" fmla="*/ 2147483646 w 46"/>
                        <a:gd name="T21" fmla="*/ 2147483646 h 20"/>
                        <a:gd name="T22" fmla="*/ 2147483646 w 46"/>
                        <a:gd name="T23" fmla="*/ 2147483646 h 20"/>
                        <a:gd name="T24" fmla="*/ 2147483646 w 46"/>
                        <a:gd name="T25" fmla="*/ 2147483646 h 20"/>
                        <a:gd name="T26" fmla="*/ 2147483646 w 46"/>
                        <a:gd name="T27" fmla="*/ 2147483646 h 20"/>
                        <a:gd name="T28" fmla="*/ 2147483646 w 46"/>
                        <a:gd name="T29" fmla="*/ 2147483646 h 20"/>
                        <a:gd name="T30" fmla="*/ 2147483646 w 46"/>
                        <a:gd name="T31" fmla="*/ 2147483646 h 20"/>
                        <a:gd name="T32" fmla="*/ 2147483646 w 46"/>
                        <a:gd name="T33" fmla="*/ 2147483646 h 20"/>
                        <a:gd name="T34" fmla="*/ 2147483646 w 46"/>
                        <a:gd name="T35" fmla="*/ 2147483646 h 20"/>
                        <a:gd name="T36" fmla="*/ 2147483646 w 46"/>
                        <a:gd name="T37" fmla="*/ 2147483646 h 20"/>
                        <a:gd name="T38" fmla="*/ 2147483646 w 46"/>
                        <a:gd name="T39" fmla="*/ 2147483646 h 20"/>
                        <a:gd name="T40" fmla="*/ 2147483646 w 46"/>
                        <a:gd name="T41" fmla="*/ 2147483646 h 20"/>
                        <a:gd name="T42" fmla="*/ 2147483646 w 46"/>
                        <a:gd name="T43" fmla="*/ 2147483646 h 20"/>
                        <a:gd name="T44" fmla="*/ 2147483646 w 46"/>
                        <a:gd name="T45" fmla="*/ 2147483646 h 20"/>
                        <a:gd name="T46" fmla="*/ 2147483646 w 46"/>
                        <a:gd name="T47" fmla="*/ 2147483646 h 20"/>
                        <a:gd name="T48" fmla="*/ 2147483646 w 46"/>
                        <a:gd name="T49" fmla="*/ 2147483646 h 20"/>
                        <a:gd name="T50" fmla="*/ 2147483646 w 46"/>
                        <a:gd name="T51" fmla="*/ 2147483646 h 20"/>
                        <a:gd name="T52" fmla="*/ 2147483646 w 46"/>
                        <a:gd name="T53" fmla="*/ 2147483646 h 20"/>
                        <a:gd name="T54" fmla="*/ 0 w 46"/>
                        <a:gd name="T55" fmla="*/ 2147483646 h 20"/>
                        <a:gd name="T56" fmla="*/ 2147483646 w 46"/>
                        <a:gd name="T57" fmla="*/ 2147483646 h 20"/>
                        <a:gd name="T58" fmla="*/ 2147483646 w 46"/>
                        <a:gd name="T59" fmla="*/ 2147483646 h 20"/>
                        <a:gd name="T60" fmla="*/ 2147483646 w 46"/>
                        <a:gd name="T61" fmla="*/ 2147483646 h 20"/>
                        <a:gd name="T62" fmla="*/ 2147483646 w 46"/>
                        <a:gd name="T63" fmla="*/ 2147483646 h 20"/>
                        <a:gd name="T64" fmla="*/ 2147483646 w 46"/>
                        <a:gd name="T65" fmla="*/ 2147483646 h 20"/>
                        <a:gd name="T66" fmla="*/ 2147483646 w 46"/>
                        <a:gd name="T67" fmla="*/ 2147483646 h 20"/>
                        <a:gd name="T68" fmla="*/ 2147483646 w 46"/>
                        <a:gd name="T69" fmla="*/ 2147483646 h 20"/>
                        <a:gd name="T70" fmla="*/ 2147483646 w 46"/>
                        <a:gd name="T71" fmla="*/ 2147483646 h 20"/>
                        <a:gd name="T72" fmla="*/ 2147483646 w 46"/>
                        <a:gd name="T73" fmla="*/ 2147483646 h 20"/>
                        <a:gd name="T74" fmla="*/ 2147483646 w 46"/>
                        <a:gd name="T75" fmla="*/ 2147483646 h 20"/>
                        <a:gd name="T76" fmla="*/ 2147483646 w 46"/>
                        <a:gd name="T77" fmla="*/ 2147483646 h 20"/>
                        <a:gd name="T78" fmla="*/ 2147483646 w 46"/>
                        <a:gd name="T79" fmla="*/ 2147483646 h 20"/>
                        <a:gd name="T80" fmla="*/ 2147483646 w 46"/>
                        <a:gd name="T81" fmla="*/ 2147483646 h 20"/>
                        <a:gd name="T82" fmla="*/ 2147483646 w 46"/>
                        <a:gd name="T83" fmla="*/ 2147483646 h 20"/>
                        <a:gd name="T84" fmla="*/ 2147483646 w 46"/>
                        <a:gd name="T85" fmla="*/ 2147483646 h 20"/>
                        <a:gd name="T86" fmla="*/ 2147483646 w 46"/>
                        <a:gd name="T87" fmla="*/ 0 h 20"/>
                        <a:gd name="T88" fmla="*/ 2147483646 w 46"/>
                        <a:gd name="T89" fmla="*/ 2147483646 h 20"/>
                        <a:gd name="T90" fmla="*/ 2147483646 w 46"/>
                        <a:gd name="T91" fmla="*/ 2147483646 h 20"/>
                        <a:gd name="T92" fmla="*/ 2147483646 w 46"/>
                        <a:gd name="T93" fmla="*/ 2147483646 h 20"/>
                        <a:gd name="T94" fmla="*/ 2147483646 w 46"/>
                        <a:gd name="T95" fmla="*/ 2147483646 h 20"/>
                        <a:gd name="T96" fmla="*/ 2147483646 w 46"/>
                        <a:gd name="T97" fmla="*/ 2147483646 h 20"/>
                        <a:gd name="T98" fmla="*/ 2147483646 w 46"/>
                        <a:gd name="T99" fmla="*/ 2147483646 h 20"/>
                        <a:gd name="T100" fmla="*/ 2147483646 w 46"/>
                        <a:gd name="T101" fmla="*/ 2147483646 h 20"/>
                        <a:gd name="T102" fmla="*/ 2147483646 w 46"/>
                        <a:gd name="T103" fmla="*/ 2147483646 h 20"/>
                        <a:gd name="T104" fmla="*/ 2147483646 w 46"/>
                        <a:gd name="T105" fmla="*/ 2147483646 h 20"/>
                        <a:gd name="T106" fmla="*/ 2147483646 w 46"/>
                        <a:gd name="T107" fmla="*/ 2147483646 h 20"/>
                        <a:gd name="T108" fmla="*/ 2147483646 w 46"/>
                        <a:gd name="T109" fmla="*/ 2147483646 h 20"/>
                        <a:gd name="T110" fmla="*/ 2147483646 w 46"/>
                        <a:gd name="T111" fmla="*/ 2147483646 h 20"/>
                        <a:gd name="T112" fmla="*/ 0 w 46"/>
                        <a:gd name="T113" fmla="*/ 2147483646 h 20"/>
                        <a:gd name="T114" fmla="*/ 2147483646 w 46"/>
                        <a:gd name="T115" fmla="*/ 2147483646 h 20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</a:gdLst>
                      <a:ahLst/>
                      <a:cxnLst>
                        <a:cxn ang="T116">
                          <a:pos x="T0" y="T1"/>
                        </a:cxn>
                        <a:cxn ang="T117">
                          <a:pos x="T2" y="T3"/>
                        </a:cxn>
                        <a:cxn ang="T118">
                          <a:pos x="T4" y="T5"/>
                        </a:cxn>
                        <a:cxn ang="T119">
                          <a:pos x="T6" y="T7"/>
                        </a:cxn>
                        <a:cxn ang="T120">
                          <a:pos x="T8" y="T9"/>
                        </a:cxn>
                        <a:cxn ang="T121">
                          <a:pos x="T10" y="T11"/>
                        </a:cxn>
                        <a:cxn ang="T122">
                          <a:pos x="T12" y="T13"/>
                        </a:cxn>
                        <a:cxn ang="T123">
                          <a:pos x="T14" y="T15"/>
                        </a:cxn>
                        <a:cxn ang="T124">
                          <a:pos x="T16" y="T17"/>
                        </a:cxn>
                        <a:cxn ang="T125">
                          <a:pos x="T18" y="T19"/>
                        </a:cxn>
                        <a:cxn ang="T126">
                          <a:pos x="T20" y="T21"/>
                        </a:cxn>
                        <a:cxn ang="T127">
                          <a:pos x="T22" y="T23"/>
                        </a:cxn>
                        <a:cxn ang="T128">
                          <a:pos x="T24" y="T25"/>
                        </a:cxn>
                        <a:cxn ang="T129">
                          <a:pos x="T26" y="T27"/>
                        </a:cxn>
                        <a:cxn ang="T130">
                          <a:pos x="T28" y="T29"/>
                        </a:cxn>
                        <a:cxn ang="T131">
                          <a:pos x="T30" y="T31"/>
                        </a:cxn>
                        <a:cxn ang="T132">
                          <a:pos x="T32" y="T33"/>
                        </a:cxn>
                        <a:cxn ang="T133">
                          <a:pos x="T34" y="T35"/>
                        </a:cxn>
                        <a:cxn ang="T134">
                          <a:pos x="T36" y="T37"/>
                        </a:cxn>
                        <a:cxn ang="T135">
                          <a:pos x="T38" y="T39"/>
                        </a:cxn>
                        <a:cxn ang="T136">
                          <a:pos x="T40" y="T41"/>
                        </a:cxn>
                        <a:cxn ang="T137">
                          <a:pos x="T42" y="T43"/>
                        </a:cxn>
                        <a:cxn ang="T138">
                          <a:pos x="T44" y="T45"/>
                        </a:cxn>
                        <a:cxn ang="T139">
                          <a:pos x="T46" y="T47"/>
                        </a:cxn>
                        <a:cxn ang="T140">
                          <a:pos x="T48" y="T49"/>
                        </a:cxn>
                        <a:cxn ang="T141">
                          <a:pos x="T50" y="T51"/>
                        </a:cxn>
                        <a:cxn ang="T142">
                          <a:pos x="T52" y="T53"/>
                        </a:cxn>
                        <a:cxn ang="T143">
                          <a:pos x="T54" y="T55"/>
                        </a:cxn>
                        <a:cxn ang="T144">
                          <a:pos x="T56" y="T57"/>
                        </a:cxn>
                        <a:cxn ang="T145">
                          <a:pos x="T58" y="T59"/>
                        </a:cxn>
                        <a:cxn ang="T146">
                          <a:pos x="T60" y="T61"/>
                        </a:cxn>
                        <a:cxn ang="T147">
                          <a:pos x="T62" y="T63"/>
                        </a:cxn>
                        <a:cxn ang="T148">
                          <a:pos x="T64" y="T65"/>
                        </a:cxn>
                        <a:cxn ang="T149">
                          <a:pos x="T66" y="T67"/>
                        </a:cxn>
                        <a:cxn ang="T150">
                          <a:pos x="T68" y="T69"/>
                        </a:cxn>
                        <a:cxn ang="T151">
                          <a:pos x="T70" y="T71"/>
                        </a:cxn>
                        <a:cxn ang="T152">
                          <a:pos x="T72" y="T73"/>
                        </a:cxn>
                        <a:cxn ang="T153">
                          <a:pos x="T74" y="T75"/>
                        </a:cxn>
                        <a:cxn ang="T154">
                          <a:pos x="T76" y="T77"/>
                        </a:cxn>
                        <a:cxn ang="T155">
                          <a:pos x="T78" y="T79"/>
                        </a:cxn>
                        <a:cxn ang="T156">
                          <a:pos x="T80" y="T81"/>
                        </a:cxn>
                        <a:cxn ang="T157">
                          <a:pos x="T82" y="T83"/>
                        </a:cxn>
                        <a:cxn ang="T158">
                          <a:pos x="T84" y="T85"/>
                        </a:cxn>
                        <a:cxn ang="T159">
                          <a:pos x="T86" y="T87"/>
                        </a:cxn>
                        <a:cxn ang="T160">
                          <a:pos x="T88" y="T89"/>
                        </a:cxn>
                        <a:cxn ang="T161">
                          <a:pos x="T90" y="T91"/>
                        </a:cxn>
                        <a:cxn ang="T162">
                          <a:pos x="T92" y="T93"/>
                        </a:cxn>
                        <a:cxn ang="T163">
                          <a:pos x="T94" y="T95"/>
                        </a:cxn>
                        <a:cxn ang="T164">
                          <a:pos x="T96" y="T97"/>
                        </a:cxn>
                        <a:cxn ang="T165">
                          <a:pos x="T98" y="T99"/>
                        </a:cxn>
                        <a:cxn ang="T166">
                          <a:pos x="T100" y="T101"/>
                        </a:cxn>
                        <a:cxn ang="T167">
                          <a:pos x="T102" y="T103"/>
                        </a:cxn>
                        <a:cxn ang="T168">
                          <a:pos x="T104" y="T105"/>
                        </a:cxn>
                        <a:cxn ang="T169">
                          <a:pos x="T106" y="T107"/>
                        </a:cxn>
                        <a:cxn ang="T170">
                          <a:pos x="T108" y="T109"/>
                        </a:cxn>
                        <a:cxn ang="T171">
                          <a:pos x="T110" y="T111"/>
                        </a:cxn>
                        <a:cxn ang="T172">
                          <a:pos x="T112" y="T113"/>
                        </a:cxn>
                        <a:cxn ang="T173">
                          <a:pos x="T114" y="T115"/>
                        </a:cxn>
                      </a:cxnLst>
                      <a:rect l="0" t="0" r="r" b="b"/>
                      <a:pathLst>
                        <a:path w="46" h="20">
                          <a:moveTo>
                            <a:pt x="7" y="17"/>
                          </a:moveTo>
                          <a:lnTo>
                            <a:pt x="5" y="12"/>
                          </a:lnTo>
                          <a:lnTo>
                            <a:pt x="7" y="12"/>
                          </a:lnTo>
                          <a:lnTo>
                            <a:pt x="7" y="10"/>
                          </a:lnTo>
                          <a:lnTo>
                            <a:pt x="9" y="10"/>
                          </a:lnTo>
                          <a:lnTo>
                            <a:pt x="9" y="9"/>
                          </a:lnTo>
                          <a:lnTo>
                            <a:pt x="10" y="10"/>
                          </a:lnTo>
                          <a:lnTo>
                            <a:pt x="12" y="10"/>
                          </a:lnTo>
                          <a:lnTo>
                            <a:pt x="12" y="9"/>
                          </a:lnTo>
                          <a:lnTo>
                            <a:pt x="14" y="7"/>
                          </a:lnTo>
                          <a:lnTo>
                            <a:pt x="12" y="7"/>
                          </a:lnTo>
                          <a:lnTo>
                            <a:pt x="14" y="7"/>
                          </a:lnTo>
                          <a:lnTo>
                            <a:pt x="14" y="5"/>
                          </a:lnTo>
                          <a:lnTo>
                            <a:pt x="24" y="7"/>
                          </a:lnTo>
                          <a:lnTo>
                            <a:pt x="32" y="5"/>
                          </a:lnTo>
                          <a:lnTo>
                            <a:pt x="32" y="7"/>
                          </a:lnTo>
                          <a:lnTo>
                            <a:pt x="34" y="9"/>
                          </a:lnTo>
                          <a:lnTo>
                            <a:pt x="36" y="9"/>
                          </a:lnTo>
                          <a:lnTo>
                            <a:pt x="36" y="10"/>
                          </a:lnTo>
                          <a:lnTo>
                            <a:pt x="37" y="12"/>
                          </a:lnTo>
                          <a:lnTo>
                            <a:pt x="39" y="12"/>
                          </a:lnTo>
                          <a:lnTo>
                            <a:pt x="37" y="17"/>
                          </a:lnTo>
                          <a:lnTo>
                            <a:pt x="41" y="19"/>
                          </a:lnTo>
                          <a:lnTo>
                            <a:pt x="39" y="17"/>
                          </a:lnTo>
                          <a:lnTo>
                            <a:pt x="42" y="14"/>
                          </a:lnTo>
                          <a:lnTo>
                            <a:pt x="3" y="14"/>
                          </a:lnTo>
                          <a:lnTo>
                            <a:pt x="7" y="17"/>
                          </a:lnTo>
                          <a:lnTo>
                            <a:pt x="0" y="17"/>
                          </a:lnTo>
                          <a:lnTo>
                            <a:pt x="3" y="20"/>
                          </a:lnTo>
                          <a:lnTo>
                            <a:pt x="42" y="20"/>
                          </a:lnTo>
                          <a:lnTo>
                            <a:pt x="44" y="20"/>
                          </a:lnTo>
                          <a:lnTo>
                            <a:pt x="44" y="19"/>
                          </a:lnTo>
                          <a:lnTo>
                            <a:pt x="46" y="19"/>
                          </a:lnTo>
                          <a:lnTo>
                            <a:pt x="46" y="17"/>
                          </a:lnTo>
                          <a:lnTo>
                            <a:pt x="44" y="15"/>
                          </a:lnTo>
                          <a:lnTo>
                            <a:pt x="44" y="14"/>
                          </a:lnTo>
                          <a:lnTo>
                            <a:pt x="42" y="9"/>
                          </a:lnTo>
                          <a:lnTo>
                            <a:pt x="41" y="9"/>
                          </a:lnTo>
                          <a:lnTo>
                            <a:pt x="42" y="7"/>
                          </a:lnTo>
                          <a:lnTo>
                            <a:pt x="39" y="5"/>
                          </a:lnTo>
                          <a:lnTo>
                            <a:pt x="37" y="2"/>
                          </a:lnTo>
                          <a:lnTo>
                            <a:pt x="36" y="3"/>
                          </a:lnTo>
                          <a:lnTo>
                            <a:pt x="36" y="2"/>
                          </a:lnTo>
                          <a:lnTo>
                            <a:pt x="24" y="0"/>
                          </a:lnTo>
                          <a:lnTo>
                            <a:pt x="10" y="2"/>
                          </a:lnTo>
                          <a:lnTo>
                            <a:pt x="10" y="3"/>
                          </a:lnTo>
                          <a:lnTo>
                            <a:pt x="9" y="3"/>
                          </a:lnTo>
                          <a:lnTo>
                            <a:pt x="7" y="7"/>
                          </a:lnTo>
                          <a:lnTo>
                            <a:pt x="9" y="5"/>
                          </a:lnTo>
                          <a:lnTo>
                            <a:pt x="9" y="3"/>
                          </a:lnTo>
                          <a:lnTo>
                            <a:pt x="10" y="3"/>
                          </a:lnTo>
                          <a:lnTo>
                            <a:pt x="5" y="5"/>
                          </a:lnTo>
                          <a:lnTo>
                            <a:pt x="5" y="7"/>
                          </a:lnTo>
                          <a:lnTo>
                            <a:pt x="3" y="7"/>
                          </a:lnTo>
                          <a:lnTo>
                            <a:pt x="3" y="9"/>
                          </a:lnTo>
                          <a:lnTo>
                            <a:pt x="2" y="9"/>
                          </a:lnTo>
                          <a:lnTo>
                            <a:pt x="0" y="17"/>
                          </a:lnTo>
                          <a:lnTo>
                            <a:pt x="7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79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6005513" y="3233738"/>
                      <a:ext cx="104775" cy="88900"/>
                    </a:xfrm>
                    <a:custGeom>
                      <a:avLst/>
                      <a:gdLst>
                        <a:gd name="T0" fmla="*/ 2147483646 w 66"/>
                        <a:gd name="T1" fmla="*/ 2147483646 h 56"/>
                        <a:gd name="T2" fmla="*/ 2147483646 w 66"/>
                        <a:gd name="T3" fmla="*/ 2147483646 h 56"/>
                        <a:gd name="T4" fmla="*/ 2147483646 w 66"/>
                        <a:gd name="T5" fmla="*/ 2147483646 h 56"/>
                        <a:gd name="T6" fmla="*/ 2147483646 w 66"/>
                        <a:gd name="T7" fmla="*/ 2147483646 h 56"/>
                        <a:gd name="T8" fmla="*/ 2147483646 w 66"/>
                        <a:gd name="T9" fmla="*/ 2147483646 h 56"/>
                        <a:gd name="T10" fmla="*/ 2147483646 w 66"/>
                        <a:gd name="T11" fmla="*/ 2147483646 h 56"/>
                        <a:gd name="T12" fmla="*/ 2147483646 w 66"/>
                        <a:gd name="T13" fmla="*/ 2147483646 h 56"/>
                        <a:gd name="T14" fmla="*/ 2147483646 w 66"/>
                        <a:gd name="T15" fmla="*/ 2147483646 h 56"/>
                        <a:gd name="T16" fmla="*/ 2147483646 w 66"/>
                        <a:gd name="T17" fmla="*/ 2147483646 h 56"/>
                        <a:gd name="T18" fmla="*/ 0 w 66"/>
                        <a:gd name="T19" fmla="*/ 2147483646 h 56"/>
                        <a:gd name="T20" fmla="*/ 2147483646 w 66"/>
                        <a:gd name="T21" fmla="*/ 2147483646 h 56"/>
                        <a:gd name="T22" fmla="*/ 2147483646 w 66"/>
                        <a:gd name="T23" fmla="*/ 2147483646 h 56"/>
                        <a:gd name="T24" fmla="*/ 2147483646 w 66"/>
                        <a:gd name="T25" fmla="*/ 2147483646 h 56"/>
                        <a:gd name="T26" fmla="*/ 2147483646 w 66"/>
                        <a:gd name="T27" fmla="*/ 2147483646 h 56"/>
                        <a:gd name="T28" fmla="*/ 2147483646 w 66"/>
                        <a:gd name="T29" fmla="*/ 2147483646 h 56"/>
                        <a:gd name="T30" fmla="*/ 2147483646 w 66"/>
                        <a:gd name="T31" fmla="*/ 2147483646 h 56"/>
                        <a:gd name="T32" fmla="*/ 2147483646 w 66"/>
                        <a:gd name="T33" fmla="*/ 2147483646 h 56"/>
                        <a:gd name="T34" fmla="*/ 2147483646 w 66"/>
                        <a:gd name="T35" fmla="*/ 2147483646 h 56"/>
                        <a:gd name="T36" fmla="*/ 2147483646 w 66"/>
                        <a:gd name="T37" fmla="*/ 2147483646 h 56"/>
                        <a:gd name="T38" fmla="*/ 2147483646 w 66"/>
                        <a:gd name="T39" fmla="*/ 2147483646 h 56"/>
                        <a:gd name="T40" fmla="*/ 2147483646 w 66"/>
                        <a:gd name="T41" fmla="*/ 2147483646 h 56"/>
                        <a:gd name="T42" fmla="*/ 2147483646 w 66"/>
                        <a:gd name="T43" fmla="*/ 2147483646 h 56"/>
                        <a:gd name="T44" fmla="*/ 2147483646 w 66"/>
                        <a:gd name="T45" fmla="*/ 2147483646 h 56"/>
                        <a:gd name="T46" fmla="*/ 2147483646 w 66"/>
                        <a:gd name="T47" fmla="*/ 2147483646 h 56"/>
                        <a:gd name="T48" fmla="*/ 2147483646 w 66"/>
                        <a:gd name="T49" fmla="*/ 2147483646 h 56"/>
                        <a:gd name="T50" fmla="*/ 2147483646 w 66"/>
                        <a:gd name="T51" fmla="*/ 2147483646 h 56"/>
                        <a:gd name="T52" fmla="*/ 2147483646 w 66"/>
                        <a:gd name="T53" fmla="*/ 2147483646 h 56"/>
                        <a:gd name="T54" fmla="*/ 2147483646 w 66"/>
                        <a:gd name="T55" fmla="*/ 2147483646 h 56"/>
                        <a:gd name="T56" fmla="*/ 2147483646 w 66"/>
                        <a:gd name="T57" fmla="*/ 2147483646 h 56"/>
                        <a:gd name="T58" fmla="*/ 2147483646 w 66"/>
                        <a:gd name="T59" fmla="*/ 2147483646 h 56"/>
                        <a:gd name="T60" fmla="*/ 2147483646 w 66"/>
                        <a:gd name="T61" fmla="*/ 2147483646 h 56"/>
                        <a:gd name="T62" fmla="*/ 2147483646 w 66"/>
                        <a:gd name="T63" fmla="*/ 2147483646 h 56"/>
                        <a:gd name="T64" fmla="*/ 2147483646 w 66"/>
                        <a:gd name="T65" fmla="*/ 2147483646 h 56"/>
                        <a:gd name="T66" fmla="*/ 2147483646 w 66"/>
                        <a:gd name="T67" fmla="*/ 2147483646 h 56"/>
                        <a:gd name="T68" fmla="*/ 2147483646 w 66"/>
                        <a:gd name="T69" fmla="*/ 2147483646 h 56"/>
                        <a:gd name="T70" fmla="*/ 2147483646 w 66"/>
                        <a:gd name="T71" fmla="*/ 2147483646 h 56"/>
                        <a:gd name="T72" fmla="*/ 2147483646 w 66"/>
                        <a:gd name="T73" fmla="*/ 2147483646 h 56"/>
                        <a:gd name="T74" fmla="*/ 2147483646 w 66"/>
                        <a:gd name="T75" fmla="*/ 2147483646 h 56"/>
                        <a:gd name="T76" fmla="*/ 2147483646 w 66"/>
                        <a:gd name="T77" fmla="*/ 2147483646 h 56"/>
                        <a:gd name="T78" fmla="*/ 2147483646 w 66"/>
                        <a:gd name="T79" fmla="*/ 2147483646 h 56"/>
                        <a:gd name="T80" fmla="*/ 2147483646 w 66"/>
                        <a:gd name="T81" fmla="*/ 2147483646 h 56"/>
                        <a:gd name="T82" fmla="*/ 2147483646 w 66"/>
                        <a:gd name="T83" fmla="*/ 2147483646 h 56"/>
                        <a:gd name="T84" fmla="*/ 2147483646 w 66"/>
                        <a:gd name="T85" fmla="*/ 2147483646 h 56"/>
                        <a:gd name="T86" fmla="*/ 2147483646 w 66"/>
                        <a:gd name="T87" fmla="*/ 2147483646 h 56"/>
                        <a:gd name="T88" fmla="*/ 2147483646 w 66"/>
                        <a:gd name="T89" fmla="*/ 2147483646 h 56"/>
                        <a:gd name="T90" fmla="*/ 2147483646 w 66"/>
                        <a:gd name="T91" fmla="*/ 2147483646 h 56"/>
                        <a:gd name="T92" fmla="*/ 2147483646 w 66"/>
                        <a:gd name="T93" fmla="*/ 2147483646 h 56"/>
                        <a:gd name="T94" fmla="*/ 2147483646 w 66"/>
                        <a:gd name="T95" fmla="*/ 2147483646 h 56"/>
                        <a:gd name="T96" fmla="*/ 2147483646 w 66"/>
                        <a:gd name="T97" fmla="*/ 2147483646 h 56"/>
                        <a:gd name="T98" fmla="*/ 2147483646 w 66"/>
                        <a:gd name="T99" fmla="*/ 2147483646 h 56"/>
                        <a:gd name="T100" fmla="*/ 2147483646 w 66"/>
                        <a:gd name="T101" fmla="*/ 2147483646 h 56"/>
                        <a:gd name="T102" fmla="*/ 2147483646 w 66"/>
                        <a:gd name="T103" fmla="*/ 2147483646 h 56"/>
                        <a:gd name="T104" fmla="*/ 2147483646 w 66"/>
                        <a:gd name="T105" fmla="*/ 2147483646 h 56"/>
                        <a:gd name="T106" fmla="*/ 2147483646 w 66"/>
                        <a:gd name="T107" fmla="*/ 2147483646 h 56"/>
                        <a:gd name="T108" fmla="*/ 2147483646 w 66"/>
                        <a:gd name="T109" fmla="*/ 2147483646 h 56"/>
                        <a:gd name="T110" fmla="*/ 2147483646 w 66"/>
                        <a:gd name="T111" fmla="*/ 2147483646 h 56"/>
                        <a:gd name="T112" fmla="*/ 2147483646 w 66"/>
                        <a:gd name="T113" fmla="*/ 2147483646 h 56"/>
                        <a:gd name="T114" fmla="*/ 2147483646 w 66"/>
                        <a:gd name="T115" fmla="*/ 2147483646 h 56"/>
                        <a:gd name="T116" fmla="*/ 2147483646 w 66"/>
                        <a:gd name="T117" fmla="*/ 2147483646 h 56"/>
                        <a:gd name="T118" fmla="*/ 2147483646 w 66"/>
                        <a:gd name="T119" fmla="*/ 2147483646 h 5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</a:gdLst>
                      <a:ahLst/>
                      <a:cxnLst>
                        <a:cxn ang="T120">
                          <a:pos x="T0" y="T1"/>
                        </a:cxn>
                        <a:cxn ang="T121">
                          <a:pos x="T2" y="T3"/>
                        </a:cxn>
                        <a:cxn ang="T122">
                          <a:pos x="T4" y="T5"/>
                        </a:cxn>
                        <a:cxn ang="T123">
                          <a:pos x="T6" y="T7"/>
                        </a:cxn>
                        <a:cxn ang="T124">
                          <a:pos x="T8" y="T9"/>
                        </a:cxn>
                        <a:cxn ang="T125">
                          <a:pos x="T10" y="T11"/>
                        </a:cxn>
                        <a:cxn ang="T126">
                          <a:pos x="T12" y="T13"/>
                        </a:cxn>
                        <a:cxn ang="T127">
                          <a:pos x="T14" y="T15"/>
                        </a:cxn>
                        <a:cxn ang="T128">
                          <a:pos x="T16" y="T17"/>
                        </a:cxn>
                        <a:cxn ang="T129">
                          <a:pos x="T18" y="T19"/>
                        </a:cxn>
                        <a:cxn ang="T130">
                          <a:pos x="T20" y="T21"/>
                        </a:cxn>
                        <a:cxn ang="T131">
                          <a:pos x="T22" y="T23"/>
                        </a:cxn>
                        <a:cxn ang="T132">
                          <a:pos x="T24" y="T25"/>
                        </a:cxn>
                        <a:cxn ang="T133">
                          <a:pos x="T26" y="T27"/>
                        </a:cxn>
                        <a:cxn ang="T134">
                          <a:pos x="T28" y="T29"/>
                        </a:cxn>
                        <a:cxn ang="T135">
                          <a:pos x="T30" y="T31"/>
                        </a:cxn>
                        <a:cxn ang="T136">
                          <a:pos x="T32" y="T33"/>
                        </a:cxn>
                        <a:cxn ang="T137">
                          <a:pos x="T34" y="T35"/>
                        </a:cxn>
                        <a:cxn ang="T138">
                          <a:pos x="T36" y="T37"/>
                        </a:cxn>
                        <a:cxn ang="T139">
                          <a:pos x="T38" y="T39"/>
                        </a:cxn>
                        <a:cxn ang="T140">
                          <a:pos x="T40" y="T41"/>
                        </a:cxn>
                        <a:cxn ang="T141">
                          <a:pos x="T42" y="T43"/>
                        </a:cxn>
                        <a:cxn ang="T142">
                          <a:pos x="T44" y="T45"/>
                        </a:cxn>
                        <a:cxn ang="T143">
                          <a:pos x="T46" y="T47"/>
                        </a:cxn>
                        <a:cxn ang="T144">
                          <a:pos x="T48" y="T49"/>
                        </a:cxn>
                        <a:cxn ang="T145">
                          <a:pos x="T50" y="T51"/>
                        </a:cxn>
                        <a:cxn ang="T146">
                          <a:pos x="T52" y="T53"/>
                        </a:cxn>
                        <a:cxn ang="T147">
                          <a:pos x="T54" y="T55"/>
                        </a:cxn>
                        <a:cxn ang="T148">
                          <a:pos x="T56" y="T57"/>
                        </a:cxn>
                        <a:cxn ang="T149">
                          <a:pos x="T58" y="T59"/>
                        </a:cxn>
                        <a:cxn ang="T150">
                          <a:pos x="T60" y="T61"/>
                        </a:cxn>
                        <a:cxn ang="T151">
                          <a:pos x="T62" y="T63"/>
                        </a:cxn>
                        <a:cxn ang="T152">
                          <a:pos x="T64" y="T65"/>
                        </a:cxn>
                        <a:cxn ang="T153">
                          <a:pos x="T66" y="T67"/>
                        </a:cxn>
                        <a:cxn ang="T154">
                          <a:pos x="T68" y="T69"/>
                        </a:cxn>
                        <a:cxn ang="T155">
                          <a:pos x="T70" y="T71"/>
                        </a:cxn>
                        <a:cxn ang="T156">
                          <a:pos x="T72" y="T73"/>
                        </a:cxn>
                        <a:cxn ang="T157">
                          <a:pos x="T74" y="T75"/>
                        </a:cxn>
                        <a:cxn ang="T158">
                          <a:pos x="T76" y="T77"/>
                        </a:cxn>
                        <a:cxn ang="T159">
                          <a:pos x="T78" y="T79"/>
                        </a:cxn>
                        <a:cxn ang="T160">
                          <a:pos x="T80" y="T81"/>
                        </a:cxn>
                        <a:cxn ang="T161">
                          <a:pos x="T82" y="T83"/>
                        </a:cxn>
                        <a:cxn ang="T162">
                          <a:pos x="T84" y="T85"/>
                        </a:cxn>
                        <a:cxn ang="T163">
                          <a:pos x="T86" y="T87"/>
                        </a:cxn>
                        <a:cxn ang="T164">
                          <a:pos x="T88" y="T89"/>
                        </a:cxn>
                        <a:cxn ang="T165">
                          <a:pos x="T90" y="T91"/>
                        </a:cxn>
                        <a:cxn ang="T166">
                          <a:pos x="T92" y="T93"/>
                        </a:cxn>
                        <a:cxn ang="T167">
                          <a:pos x="T94" y="T95"/>
                        </a:cxn>
                        <a:cxn ang="T168">
                          <a:pos x="T96" y="T97"/>
                        </a:cxn>
                        <a:cxn ang="T169">
                          <a:pos x="T98" y="T99"/>
                        </a:cxn>
                        <a:cxn ang="T170">
                          <a:pos x="T100" y="T101"/>
                        </a:cxn>
                        <a:cxn ang="T171">
                          <a:pos x="T102" y="T103"/>
                        </a:cxn>
                        <a:cxn ang="T172">
                          <a:pos x="T104" y="T105"/>
                        </a:cxn>
                        <a:cxn ang="T173">
                          <a:pos x="T106" y="T107"/>
                        </a:cxn>
                        <a:cxn ang="T174">
                          <a:pos x="T108" y="T109"/>
                        </a:cxn>
                        <a:cxn ang="T175">
                          <a:pos x="T110" y="T111"/>
                        </a:cxn>
                        <a:cxn ang="T176">
                          <a:pos x="T112" y="T113"/>
                        </a:cxn>
                        <a:cxn ang="T177">
                          <a:pos x="T114" y="T115"/>
                        </a:cxn>
                        <a:cxn ang="T178">
                          <a:pos x="T116" y="T117"/>
                        </a:cxn>
                        <a:cxn ang="T179">
                          <a:pos x="T118" y="T119"/>
                        </a:cxn>
                      </a:cxnLst>
                      <a:rect l="0" t="0" r="r" b="b"/>
                      <a:pathLst>
                        <a:path w="66" h="56">
                          <a:moveTo>
                            <a:pt x="13" y="34"/>
                          </a:moveTo>
                          <a:lnTo>
                            <a:pt x="64" y="34"/>
                          </a:lnTo>
                          <a:lnTo>
                            <a:pt x="64" y="32"/>
                          </a:lnTo>
                          <a:lnTo>
                            <a:pt x="66" y="32"/>
                          </a:lnTo>
                          <a:lnTo>
                            <a:pt x="66" y="27"/>
                          </a:lnTo>
                          <a:lnTo>
                            <a:pt x="64" y="26"/>
                          </a:lnTo>
                          <a:lnTo>
                            <a:pt x="64" y="24"/>
                          </a:lnTo>
                          <a:lnTo>
                            <a:pt x="63" y="14"/>
                          </a:lnTo>
                          <a:lnTo>
                            <a:pt x="61" y="14"/>
                          </a:lnTo>
                          <a:lnTo>
                            <a:pt x="63" y="12"/>
                          </a:lnTo>
                          <a:lnTo>
                            <a:pt x="59" y="9"/>
                          </a:lnTo>
                          <a:lnTo>
                            <a:pt x="56" y="7"/>
                          </a:lnTo>
                          <a:lnTo>
                            <a:pt x="58" y="7"/>
                          </a:lnTo>
                          <a:lnTo>
                            <a:pt x="58" y="9"/>
                          </a:lnTo>
                          <a:lnTo>
                            <a:pt x="56" y="5"/>
                          </a:lnTo>
                          <a:lnTo>
                            <a:pt x="54" y="7"/>
                          </a:lnTo>
                          <a:lnTo>
                            <a:pt x="54" y="5"/>
                          </a:lnTo>
                          <a:lnTo>
                            <a:pt x="51" y="5"/>
                          </a:lnTo>
                          <a:lnTo>
                            <a:pt x="51" y="4"/>
                          </a:lnTo>
                          <a:lnTo>
                            <a:pt x="47" y="4"/>
                          </a:lnTo>
                          <a:lnTo>
                            <a:pt x="47" y="2"/>
                          </a:lnTo>
                          <a:lnTo>
                            <a:pt x="34" y="0"/>
                          </a:lnTo>
                          <a:lnTo>
                            <a:pt x="17" y="2"/>
                          </a:lnTo>
                          <a:lnTo>
                            <a:pt x="17" y="4"/>
                          </a:lnTo>
                          <a:lnTo>
                            <a:pt x="13" y="4"/>
                          </a:lnTo>
                          <a:lnTo>
                            <a:pt x="13" y="5"/>
                          </a:lnTo>
                          <a:lnTo>
                            <a:pt x="12" y="5"/>
                          </a:lnTo>
                          <a:lnTo>
                            <a:pt x="10" y="9"/>
                          </a:lnTo>
                          <a:lnTo>
                            <a:pt x="12" y="7"/>
                          </a:lnTo>
                          <a:lnTo>
                            <a:pt x="12" y="5"/>
                          </a:lnTo>
                          <a:lnTo>
                            <a:pt x="13" y="5"/>
                          </a:lnTo>
                          <a:lnTo>
                            <a:pt x="8" y="7"/>
                          </a:lnTo>
                          <a:lnTo>
                            <a:pt x="8" y="9"/>
                          </a:lnTo>
                          <a:lnTo>
                            <a:pt x="7" y="9"/>
                          </a:lnTo>
                          <a:lnTo>
                            <a:pt x="3" y="12"/>
                          </a:lnTo>
                          <a:lnTo>
                            <a:pt x="5" y="14"/>
                          </a:lnTo>
                          <a:lnTo>
                            <a:pt x="3" y="14"/>
                          </a:lnTo>
                          <a:lnTo>
                            <a:pt x="3" y="17"/>
                          </a:lnTo>
                          <a:lnTo>
                            <a:pt x="2" y="17"/>
                          </a:lnTo>
                          <a:lnTo>
                            <a:pt x="0" y="29"/>
                          </a:lnTo>
                          <a:lnTo>
                            <a:pt x="0" y="38"/>
                          </a:lnTo>
                          <a:lnTo>
                            <a:pt x="3" y="41"/>
                          </a:lnTo>
                          <a:lnTo>
                            <a:pt x="5" y="41"/>
                          </a:lnTo>
                          <a:lnTo>
                            <a:pt x="3" y="43"/>
                          </a:lnTo>
                          <a:lnTo>
                            <a:pt x="7" y="46"/>
                          </a:lnTo>
                          <a:lnTo>
                            <a:pt x="8" y="46"/>
                          </a:lnTo>
                          <a:lnTo>
                            <a:pt x="8" y="48"/>
                          </a:lnTo>
                          <a:lnTo>
                            <a:pt x="10" y="49"/>
                          </a:lnTo>
                          <a:lnTo>
                            <a:pt x="12" y="49"/>
                          </a:lnTo>
                          <a:lnTo>
                            <a:pt x="12" y="51"/>
                          </a:lnTo>
                          <a:lnTo>
                            <a:pt x="10" y="49"/>
                          </a:lnTo>
                          <a:lnTo>
                            <a:pt x="10" y="48"/>
                          </a:lnTo>
                          <a:lnTo>
                            <a:pt x="12" y="51"/>
                          </a:lnTo>
                          <a:lnTo>
                            <a:pt x="15" y="55"/>
                          </a:lnTo>
                          <a:lnTo>
                            <a:pt x="17" y="55"/>
                          </a:lnTo>
                          <a:lnTo>
                            <a:pt x="19" y="56"/>
                          </a:lnTo>
                          <a:lnTo>
                            <a:pt x="32" y="56"/>
                          </a:lnTo>
                          <a:lnTo>
                            <a:pt x="37" y="55"/>
                          </a:lnTo>
                          <a:lnTo>
                            <a:pt x="35" y="55"/>
                          </a:lnTo>
                          <a:lnTo>
                            <a:pt x="46" y="55"/>
                          </a:lnTo>
                          <a:lnTo>
                            <a:pt x="46" y="53"/>
                          </a:lnTo>
                          <a:lnTo>
                            <a:pt x="51" y="53"/>
                          </a:lnTo>
                          <a:lnTo>
                            <a:pt x="51" y="51"/>
                          </a:lnTo>
                          <a:lnTo>
                            <a:pt x="52" y="53"/>
                          </a:lnTo>
                          <a:lnTo>
                            <a:pt x="56" y="49"/>
                          </a:lnTo>
                          <a:lnTo>
                            <a:pt x="54" y="49"/>
                          </a:lnTo>
                          <a:lnTo>
                            <a:pt x="56" y="49"/>
                          </a:lnTo>
                          <a:lnTo>
                            <a:pt x="56" y="48"/>
                          </a:lnTo>
                          <a:lnTo>
                            <a:pt x="58" y="48"/>
                          </a:lnTo>
                          <a:lnTo>
                            <a:pt x="58" y="46"/>
                          </a:lnTo>
                          <a:lnTo>
                            <a:pt x="59" y="46"/>
                          </a:lnTo>
                          <a:lnTo>
                            <a:pt x="59" y="44"/>
                          </a:lnTo>
                          <a:lnTo>
                            <a:pt x="61" y="44"/>
                          </a:lnTo>
                          <a:lnTo>
                            <a:pt x="61" y="41"/>
                          </a:lnTo>
                          <a:lnTo>
                            <a:pt x="63" y="41"/>
                          </a:lnTo>
                          <a:lnTo>
                            <a:pt x="63" y="38"/>
                          </a:lnTo>
                          <a:lnTo>
                            <a:pt x="63" y="39"/>
                          </a:lnTo>
                          <a:lnTo>
                            <a:pt x="66" y="36"/>
                          </a:lnTo>
                          <a:lnTo>
                            <a:pt x="66" y="34"/>
                          </a:lnTo>
                          <a:lnTo>
                            <a:pt x="64" y="34"/>
                          </a:lnTo>
                          <a:lnTo>
                            <a:pt x="64" y="32"/>
                          </a:lnTo>
                          <a:lnTo>
                            <a:pt x="51" y="32"/>
                          </a:lnTo>
                          <a:lnTo>
                            <a:pt x="51" y="34"/>
                          </a:lnTo>
                          <a:lnTo>
                            <a:pt x="49" y="34"/>
                          </a:lnTo>
                          <a:lnTo>
                            <a:pt x="52" y="32"/>
                          </a:lnTo>
                          <a:lnTo>
                            <a:pt x="49" y="34"/>
                          </a:lnTo>
                          <a:lnTo>
                            <a:pt x="49" y="38"/>
                          </a:lnTo>
                          <a:lnTo>
                            <a:pt x="47" y="38"/>
                          </a:lnTo>
                          <a:lnTo>
                            <a:pt x="47" y="39"/>
                          </a:lnTo>
                          <a:lnTo>
                            <a:pt x="46" y="39"/>
                          </a:lnTo>
                          <a:lnTo>
                            <a:pt x="46" y="41"/>
                          </a:lnTo>
                          <a:lnTo>
                            <a:pt x="44" y="41"/>
                          </a:lnTo>
                          <a:lnTo>
                            <a:pt x="42" y="44"/>
                          </a:lnTo>
                          <a:lnTo>
                            <a:pt x="46" y="41"/>
                          </a:lnTo>
                          <a:lnTo>
                            <a:pt x="39" y="43"/>
                          </a:lnTo>
                          <a:lnTo>
                            <a:pt x="39" y="44"/>
                          </a:lnTo>
                          <a:lnTo>
                            <a:pt x="32" y="44"/>
                          </a:lnTo>
                          <a:lnTo>
                            <a:pt x="30" y="48"/>
                          </a:lnTo>
                          <a:lnTo>
                            <a:pt x="35" y="46"/>
                          </a:lnTo>
                          <a:lnTo>
                            <a:pt x="34" y="43"/>
                          </a:lnTo>
                          <a:lnTo>
                            <a:pt x="27" y="43"/>
                          </a:lnTo>
                          <a:lnTo>
                            <a:pt x="25" y="41"/>
                          </a:lnTo>
                          <a:lnTo>
                            <a:pt x="24" y="43"/>
                          </a:lnTo>
                          <a:lnTo>
                            <a:pt x="24" y="41"/>
                          </a:lnTo>
                          <a:lnTo>
                            <a:pt x="20" y="39"/>
                          </a:lnTo>
                          <a:lnTo>
                            <a:pt x="22" y="41"/>
                          </a:lnTo>
                          <a:lnTo>
                            <a:pt x="22" y="39"/>
                          </a:lnTo>
                          <a:lnTo>
                            <a:pt x="22" y="41"/>
                          </a:lnTo>
                          <a:lnTo>
                            <a:pt x="20" y="38"/>
                          </a:lnTo>
                          <a:lnTo>
                            <a:pt x="19" y="39"/>
                          </a:lnTo>
                          <a:lnTo>
                            <a:pt x="19" y="38"/>
                          </a:lnTo>
                          <a:lnTo>
                            <a:pt x="17" y="38"/>
                          </a:lnTo>
                          <a:lnTo>
                            <a:pt x="17" y="36"/>
                          </a:lnTo>
                          <a:lnTo>
                            <a:pt x="15" y="36"/>
                          </a:lnTo>
                          <a:lnTo>
                            <a:pt x="17" y="31"/>
                          </a:lnTo>
                          <a:lnTo>
                            <a:pt x="13" y="34"/>
                          </a:lnTo>
                          <a:lnTo>
                            <a:pt x="15" y="34"/>
                          </a:lnTo>
                          <a:lnTo>
                            <a:pt x="13" y="34"/>
                          </a:lnTo>
                          <a:lnTo>
                            <a:pt x="13" y="27"/>
                          </a:lnTo>
                          <a:lnTo>
                            <a:pt x="15" y="27"/>
                          </a:lnTo>
                          <a:lnTo>
                            <a:pt x="13" y="27"/>
                          </a:lnTo>
                          <a:lnTo>
                            <a:pt x="12" y="27"/>
                          </a:lnTo>
                          <a:lnTo>
                            <a:pt x="12" y="29"/>
                          </a:lnTo>
                          <a:lnTo>
                            <a:pt x="10" y="29"/>
                          </a:lnTo>
                          <a:lnTo>
                            <a:pt x="10" y="31"/>
                          </a:lnTo>
                          <a:lnTo>
                            <a:pt x="12" y="39"/>
                          </a:lnTo>
                          <a:lnTo>
                            <a:pt x="13" y="39"/>
                          </a:lnTo>
                          <a:lnTo>
                            <a:pt x="13" y="41"/>
                          </a:lnTo>
                          <a:lnTo>
                            <a:pt x="15" y="41"/>
                          </a:lnTo>
                          <a:lnTo>
                            <a:pt x="15" y="43"/>
                          </a:lnTo>
                          <a:lnTo>
                            <a:pt x="17" y="44"/>
                          </a:lnTo>
                          <a:lnTo>
                            <a:pt x="19" y="44"/>
                          </a:lnTo>
                          <a:lnTo>
                            <a:pt x="19" y="46"/>
                          </a:lnTo>
                          <a:lnTo>
                            <a:pt x="19" y="44"/>
                          </a:lnTo>
                          <a:lnTo>
                            <a:pt x="20" y="46"/>
                          </a:lnTo>
                          <a:lnTo>
                            <a:pt x="20" y="44"/>
                          </a:lnTo>
                          <a:lnTo>
                            <a:pt x="20" y="46"/>
                          </a:lnTo>
                          <a:lnTo>
                            <a:pt x="22" y="48"/>
                          </a:lnTo>
                          <a:lnTo>
                            <a:pt x="24" y="49"/>
                          </a:lnTo>
                          <a:lnTo>
                            <a:pt x="30" y="49"/>
                          </a:lnTo>
                          <a:lnTo>
                            <a:pt x="32" y="49"/>
                          </a:lnTo>
                          <a:lnTo>
                            <a:pt x="37" y="48"/>
                          </a:lnTo>
                          <a:lnTo>
                            <a:pt x="35" y="48"/>
                          </a:lnTo>
                          <a:lnTo>
                            <a:pt x="42" y="48"/>
                          </a:lnTo>
                          <a:lnTo>
                            <a:pt x="42" y="46"/>
                          </a:lnTo>
                          <a:lnTo>
                            <a:pt x="46" y="48"/>
                          </a:lnTo>
                          <a:lnTo>
                            <a:pt x="49" y="44"/>
                          </a:lnTo>
                          <a:lnTo>
                            <a:pt x="47" y="44"/>
                          </a:lnTo>
                          <a:lnTo>
                            <a:pt x="49" y="44"/>
                          </a:lnTo>
                          <a:lnTo>
                            <a:pt x="49" y="43"/>
                          </a:lnTo>
                          <a:lnTo>
                            <a:pt x="51" y="43"/>
                          </a:lnTo>
                          <a:lnTo>
                            <a:pt x="51" y="41"/>
                          </a:lnTo>
                          <a:lnTo>
                            <a:pt x="52" y="41"/>
                          </a:lnTo>
                          <a:lnTo>
                            <a:pt x="52" y="38"/>
                          </a:lnTo>
                          <a:lnTo>
                            <a:pt x="52" y="39"/>
                          </a:lnTo>
                          <a:lnTo>
                            <a:pt x="56" y="38"/>
                          </a:lnTo>
                          <a:lnTo>
                            <a:pt x="52" y="39"/>
                          </a:lnTo>
                          <a:lnTo>
                            <a:pt x="63" y="39"/>
                          </a:lnTo>
                          <a:lnTo>
                            <a:pt x="59" y="36"/>
                          </a:lnTo>
                          <a:lnTo>
                            <a:pt x="63" y="32"/>
                          </a:lnTo>
                          <a:lnTo>
                            <a:pt x="59" y="34"/>
                          </a:lnTo>
                          <a:lnTo>
                            <a:pt x="59" y="38"/>
                          </a:lnTo>
                          <a:lnTo>
                            <a:pt x="58" y="38"/>
                          </a:lnTo>
                          <a:lnTo>
                            <a:pt x="58" y="41"/>
                          </a:lnTo>
                          <a:lnTo>
                            <a:pt x="56" y="41"/>
                          </a:lnTo>
                          <a:lnTo>
                            <a:pt x="56" y="43"/>
                          </a:lnTo>
                          <a:lnTo>
                            <a:pt x="54" y="43"/>
                          </a:lnTo>
                          <a:lnTo>
                            <a:pt x="54" y="44"/>
                          </a:lnTo>
                          <a:lnTo>
                            <a:pt x="52" y="44"/>
                          </a:lnTo>
                          <a:lnTo>
                            <a:pt x="52" y="46"/>
                          </a:lnTo>
                          <a:lnTo>
                            <a:pt x="51" y="46"/>
                          </a:lnTo>
                          <a:lnTo>
                            <a:pt x="49" y="49"/>
                          </a:lnTo>
                          <a:lnTo>
                            <a:pt x="52" y="46"/>
                          </a:lnTo>
                          <a:lnTo>
                            <a:pt x="47" y="48"/>
                          </a:lnTo>
                          <a:lnTo>
                            <a:pt x="47" y="49"/>
                          </a:lnTo>
                          <a:lnTo>
                            <a:pt x="42" y="49"/>
                          </a:lnTo>
                          <a:lnTo>
                            <a:pt x="42" y="51"/>
                          </a:lnTo>
                          <a:lnTo>
                            <a:pt x="32" y="51"/>
                          </a:lnTo>
                          <a:lnTo>
                            <a:pt x="30" y="55"/>
                          </a:lnTo>
                          <a:lnTo>
                            <a:pt x="35" y="53"/>
                          </a:lnTo>
                          <a:lnTo>
                            <a:pt x="34" y="49"/>
                          </a:lnTo>
                          <a:lnTo>
                            <a:pt x="22" y="49"/>
                          </a:lnTo>
                          <a:lnTo>
                            <a:pt x="20" y="48"/>
                          </a:lnTo>
                          <a:lnTo>
                            <a:pt x="19" y="48"/>
                          </a:lnTo>
                          <a:lnTo>
                            <a:pt x="17" y="46"/>
                          </a:lnTo>
                          <a:lnTo>
                            <a:pt x="15" y="48"/>
                          </a:lnTo>
                          <a:lnTo>
                            <a:pt x="17" y="48"/>
                          </a:lnTo>
                          <a:lnTo>
                            <a:pt x="17" y="46"/>
                          </a:lnTo>
                          <a:lnTo>
                            <a:pt x="15" y="44"/>
                          </a:lnTo>
                          <a:lnTo>
                            <a:pt x="15" y="46"/>
                          </a:lnTo>
                          <a:lnTo>
                            <a:pt x="13" y="43"/>
                          </a:lnTo>
                          <a:lnTo>
                            <a:pt x="12" y="44"/>
                          </a:lnTo>
                          <a:lnTo>
                            <a:pt x="12" y="43"/>
                          </a:lnTo>
                          <a:lnTo>
                            <a:pt x="10" y="43"/>
                          </a:lnTo>
                          <a:lnTo>
                            <a:pt x="12" y="41"/>
                          </a:lnTo>
                          <a:lnTo>
                            <a:pt x="10" y="39"/>
                          </a:lnTo>
                          <a:lnTo>
                            <a:pt x="8" y="38"/>
                          </a:lnTo>
                          <a:lnTo>
                            <a:pt x="7" y="38"/>
                          </a:lnTo>
                          <a:lnTo>
                            <a:pt x="8" y="36"/>
                          </a:lnTo>
                          <a:lnTo>
                            <a:pt x="7" y="34"/>
                          </a:lnTo>
                          <a:lnTo>
                            <a:pt x="7" y="29"/>
                          </a:lnTo>
                          <a:lnTo>
                            <a:pt x="5" y="21"/>
                          </a:lnTo>
                          <a:lnTo>
                            <a:pt x="7" y="21"/>
                          </a:lnTo>
                          <a:lnTo>
                            <a:pt x="7" y="17"/>
                          </a:lnTo>
                          <a:lnTo>
                            <a:pt x="8" y="17"/>
                          </a:lnTo>
                          <a:lnTo>
                            <a:pt x="10" y="16"/>
                          </a:lnTo>
                          <a:lnTo>
                            <a:pt x="12" y="14"/>
                          </a:lnTo>
                          <a:lnTo>
                            <a:pt x="10" y="12"/>
                          </a:lnTo>
                          <a:lnTo>
                            <a:pt x="12" y="12"/>
                          </a:lnTo>
                          <a:lnTo>
                            <a:pt x="12" y="10"/>
                          </a:lnTo>
                          <a:lnTo>
                            <a:pt x="13" y="12"/>
                          </a:lnTo>
                          <a:lnTo>
                            <a:pt x="15" y="12"/>
                          </a:lnTo>
                          <a:lnTo>
                            <a:pt x="15" y="10"/>
                          </a:lnTo>
                          <a:lnTo>
                            <a:pt x="17" y="9"/>
                          </a:lnTo>
                          <a:lnTo>
                            <a:pt x="15" y="9"/>
                          </a:lnTo>
                          <a:lnTo>
                            <a:pt x="17" y="9"/>
                          </a:lnTo>
                          <a:lnTo>
                            <a:pt x="17" y="7"/>
                          </a:lnTo>
                          <a:lnTo>
                            <a:pt x="20" y="7"/>
                          </a:lnTo>
                          <a:lnTo>
                            <a:pt x="20" y="5"/>
                          </a:lnTo>
                          <a:lnTo>
                            <a:pt x="34" y="7"/>
                          </a:lnTo>
                          <a:lnTo>
                            <a:pt x="44" y="5"/>
                          </a:lnTo>
                          <a:lnTo>
                            <a:pt x="44" y="7"/>
                          </a:lnTo>
                          <a:lnTo>
                            <a:pt x="47" y="7"/>
                          </a:lnTo>
                          <a:lnTo>
                            <a:pt x="47" y="9"/>
                          </a:lnTo>
                          <a:lnTo>
                            <a:pt x="51" y="9"/>
                          </a:lnTo>
                          <a:lnTo>
                            <a:pt x="51" y="10"/>
                          </a:lnTo>
                          <a:lnTo>
                            <a:pt x="52" y="12"/>
                          </a:lnTo>
                          <a:lnTo>
                            <a:pt x="54" y="12"/>
                          </a:lnTo>
                          <a:lnTo>
                            <a:pt x="54" y="14"/>
                          </a:lnTo>
                          <a:lnTo>
                            <a:pt x="56" y="14"/>
                          </a:lnTo>
                          <a:lnTo>
                            <a:pt x="56" y="12"/>
                          </a:lnTo>
                          <a:lnTo>
                            <a:pt x="54" y="14"/>
                          </a:lnTo>
                          <a:lnTo>
                            <a:pt x="56" y="16"/>
                          </a:lnTo>
                          <a:lnTo>
                            <a:pt x="58" y="17"/>
                          </a:lnTo>
                          <a:lnTo>
                            <a:pt x="59" y="17"/>
                          </a:lnTo>
                          <a:lnTo>
                            <a:pt x="58" y="27"/>
                          </a:lnTo>
                          <a:lnTo>
                            <a:pt x="61" y="29"/>
                          </a:lnTo>
                          <a:lnTo>
                            <a:pt x="59" y="27"/>
                          </a:lnTo>
                          <a:lnTo>
                            <a:pt x="59" y="31"/>
                          </a:lnTo>
                          <a:lnTo>
                            <a:pt x="63" y="27"/>
                          </a:lnTo>
                          <a:lnTo>
                            <a:pt x="13" y="27"/>
                          </a:lnTo>
                          <a:lnTo>
                            <a:pt x="13" y="3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0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6129338" y="3240088"/>
                      <a:ext cx="47625" cy="77788"/>
                    </a:xfrm>
                    <a:custGeom>
                      <a:avLst/>
                      <a:gdLst>
                        <a:gd name="T0" fmla="*/ 0 w 30"/>
                        <a:gd name="T1" fmla="*/ 2147483646 h 49"/>
                        <a:gd name="T2" fmla="*/ 2147483646 w 30"/>
                        <a:gd name="T3" fmla="*/ 2147483646 h 49"/>
                        <a:gd name="T4" fmla="*/ 2147483646 w 30"/>
                        <a:gd name="T5" fmla="*/ 2147483646 h 49"/>
                        <a:gd name="T6" fmla="*/ 2147483646 w 30"/>
                        <a:gd name="T7" fmla="*/ 2147483646 h 49"/>
                        <a:gd name="T8" fmla="*/ 2147483646 w 30"/>
                        <a:gd name="T9" fmla="*/ 2147483646 h 49"/>
                        <a:gd name="T10" fmla="*/ 2147483646 w 30"/>
                        <a:gd name="T11" fmla="*/ 2147483646 h 49"/>
                        <a:gd name="T12" fmla="*/ 2147483646 w 30"/>
                        <a:gd name="T13" fmla="*/ 2147483646 h 49"/>
                        <a:gd name="T14" fmla="*/ 2147483646 w 30"/>
                        <a:gd name="T15" fmla="*/ 2147483646 h 49"/>
                        <a:gd name="T16" fmla="*/ 2147483646 w 30"/>
                        <a:gd name="T17" fmla="*/ 0 h 49"/>
                        <a:gd name="T18" fmla="*/ 2147483646 w 30"/>
                        <a:gd name="T19" fmla="*/ 0 h 49"/>
                        <a:gd name="T20" fmla="*/ 2147483646 w 30"/>
                        <a:gd name="T21" fmla="*/ 2147483646 h 49"/>
                        <a:gd name="T22" fmla="*/ 2147483646 w 30"/>
                        <a:gd name="T23" fmla="*/ 2147483646 h 49"/>
                        <a:gd name="T24" fmla="*/ 2147483646 w 30"/>
                        <a:gd name="T25" fmla="*/ 2147483646 h 49"/>
                        <a:gd name="T26" fmla="*/ 2147483646 w 30"/>
                        <a:gd name="T27" fmla="*/ 0 h 49"/>
                        <a:gd name="T28" fmla="*/ 0 w 30"/>
                        <a:gd name="T29" fmla="*/ 0 h 49"/>
                        <a:gd name="T30" fmla="*/ 0 w 30"/>
                        <a:gd name="T31" fmla="*/ 2147483646 h 49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</a:gdLst>
                      <a:ahLst/>
                      <a:cxnLst>
                        <a:cxn ang="T32">
                          <a:pos x="T0" y="T1"/>
                        </a:cxn>
                        <a:cxn ang="T33">
                          <a:pos x="T2" y="T3"/>
                        </a:cxn>
                        <a:cxn ang="T34">
                          <a:pos x="T4" y="T5"/>
                        </a:cxn>
                        <a:cxn ang="T35">
                          <a:pos x="T6" y="T7"/>
                        </a:cxn>
                        <a:cxn ang="T36">
                          <a:pos x="T8" y="T9"/>
                        </a:cxn>
                        <a:cxn ang="T37">
                          <a:pos x="T10" y="T11"/>
                        </a:cxn>
                        <a:cxn ang="T38">
                          <a:pos x="T12" y="T13"/>
                        </a:cxn>
                        <a:cxn ang="T39">
                          <a:pos x="T14" y="T15"/>
                        </a:cxn>
                        <a:cxn ang="T40">
                          <a:pos x="T16" y="T17"/>
                        </a:cxn>
                        <a:cxn ang="T41">
                          <a:pos x="T18" y="T19"/>
                        </a:cxn>
                        <a:cxn ang="T42">
                          <a:pos x="T20" y="T21"/>
                        </a:cxn>
                        <a:cxn ang="T43">
                          <a:pos x="T22" y="T23"/>
                        </a:cxn>
                        <a:cxn ang="T44">
                          <a:pos x="T24" y="T25"/>
                        </a:cxn>
                        <a:cxn ang="T45">
                          <a:pos x="T26" y="T27"/>
                        </a:cxn>
                        <a:cxn ang="T46">
                          <a:pos x="T28" y="T29"/>
                        </a:cxn>
                        <a:cxn ang="T47">
                          <a:pos x="T30" y="T31"/>
                        </a:cxn>
                      </a:cxnLst>
                      <a:rect l="0" t="0" r="r" b="b"/>
                      <a:pathLst>
                        <a:path w="30" h="49">
                          <a:moveTo>
                            <a:pt x="0" y="49"/>
                          </a:moveTo>
                          <a:lnTo>
                            <a:pt x="10" y="49"/>
                          </a:lnTo>
                          <a:lnTo>
                            <a:pt x="10" y="22"/>
                          </a:lnTo>
                          <a:lnTo>
                            <a:pt x="12" y="15"/>
                          </a:lnTo>
                          <a:lnTo>
                            <a:pt x="15" y="10"/>
                          </a:lnTo>
                          <a:lnTo>
                            <a:pt x="20" y="8"/>
                          </a:lnTo>
                          <a:lnTo>
                            <a:pt x="29" y="6"/>
                          </a:lnTo>
                          <a:lnTo>
                            <a:pt x="30" y="6"/>
                          </a:lnTo>
                          <a:lnTo>
                            <a:pt x="30" y="0"/>
                          </a:lnTo>
                          <a:lnTo>
                            <a:pt x="29" y="0"/>
                          </a:lnTo>
                          <a:lnTo>
                            <a:pt x="17" y="1"/>
                          </a:lnTo>
                          <a:lnTo>
                            <a:pt x="12" y="5"/>
                          </a:lnTo>
                          <a:lnTo>
                            <a:pt x="10" y="8"/>
                          </a:lnTo>
                          <a:lnTo>
                            <a:pt x="10" y="0"/>
                          </a:lnTo>
                          <a:lnTo>
                            <a:pt x="0" y="0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81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6122988" y="3233738"/>
                      <a:ext cx="60325" cy="88900"/>
                    </a:xfrm>
                    <a:custGeom>
                      <a:avLst/>
                      <a:gdLst>
                        <a:gd name="T0" fmla="*/ 2147483646 w 38"/>
                        <a:gd name="T1" fmla="*/ 2147483646 h 56"/>
                        <a:gd name="T2" fmla="*/ 2147483646 w 38"/>
                        <a:gd name="T3" fmla="*/ 2147483646 h 56"/>
                        <a:gd name="T4" fmla="*/ 2147483646 w 38"/>
                        <a:gd name="T5" fmla="*/ 2147483646 h 56"/>
                        <a:gd name="T6" fmla="*/ 2147483646 w 38"/>
                        <a:gd name="T7" fmla="*/ 2147483646 h 56"/>
                        <a:gd name="T8" fmla="*/ 2147483646 w 38"/>
                        <a:gd name="T9" fmla="*/ 2147483646 h 56"/>
                        <a:gd name="T10" fmla="*/ 2147483646 w 38"/>
                        <a:gd name="T11" fmla="*/ 2147483646 h 56"/>
                        <a:gd name="T12" fmla="*/ 2147483646 w 38"/>
                        <a:gd name="T13" fmla="*/ 2147483646 h 56"/>
                        <a:gd name="T14" fmla="*/ 2147483646 w 38"/>
                        <a:gd name="T15" fmla="*/ 2147483646 h 56"/>
                        <a:gd name="T16" fmla="*/ 2147483646 w 38"/>
                        <a:gd name="T17" fmla="*/ 2147483646 h 56"/>
                        <a:gd name="T18" fmla="*/ 2147483646 w 38"/>
                        <a:gd name="T19" fmla="*/ 0 h 56"/>
                        <a:gd name="T20" fmla="*/ 2147483646 w 38"/>
                        <a:gd name="T21" fmla="*/ 2147483646 h 56"/>
                        <a:gd name="T22" fmla="*/ 2147483646 w 38"/>
                        <a:gd name="T23" fmla="*/ 2147483646 h 56"/>
                        <a:gd name="T24" fmla="*/ 2147483646 w 38"/>
                        <a:gd name="T25" fmla="*/ 2147483646 h 56"/>
                        <a:gd name="T26" fmla="*/ 2147483646 w 38"/>
                        <a:gd name="T27" fmla="*/ 2147483646 h 56"/>
                        <a:gd name="T28" fmla="*/ 2147483646 w 38"/>
                        <a:gd name="T29" fmla="*/ 2147483646 h 56"/>
                        <a:gd name="T30" fmla="*/ 2147483646 w 38"/>
                        <a:gd name="T31" fmla="*/ 2147483646 h 56"/>
                        <a:gd name="T32" fmla="*/ 2147483646 w 38"/>
                        <a:gd name="T33" fmla="*/ 0 h 56"/>
                        <a:gd name="T34" fmla="*/ 0 w 38"/>
                        <a:gd name="T35" fmla="*/ 2147483646 h 56"/>
                        <a:gd name="T36" fmla="*/ 2147483646 w 38"/>
                        <a:gd name="T37" fmla="*/ 2147483646 h 56"/>
                        <a:gd name="T38" fmla="*/ 2147483646 w 38"/>
                        <a:gd name="T39" fmla="*/ 2147483646 h 56"/>
                        <a:gd name="T40" fmla="*/ 2147483646 w 38"/>
                        <a:gd name="T41" fmla="*/ 2147483646 h 56"/>
                        <a:gd name="T42" fmla="*/ 2147483646 w 38"/>
                        <a:gd name="T43" fmla="*/ 2147483646 h 56"/>
                        <a:gd name="T44" fmla="*/ 2147483646 w 38"/>
                        <a:gd name="T45" fmla="*/ 2147483646 h 56"/>
                        <a:gd name="T46" fmla="*/ 2147483646 w 38"/>
                        <a:gd name="T47" fmla="*/ 2147483646 h 56"/>
                        <a:gd name="T48" fmla="*/ 2147483646 w 38"/>
                        <a:gd name="T49" fmla="*/ 2147483646 h 56"/>
                        <a:gd name="T50" fmla="*/ 2147483646 w 38"/>
                        <a:gd name="T51" fmla="*/ 2147483646 h 56"/>
                        <a:gd name="T52" fmla="*/ 2147483646 w 38"/>
                        <a:gd name="T53" fmla="*/ 2147483646 h 56"/>
                        <a:gd name="T54" fmla="*/ 2147483646 w 38"/>
                        <a:gd name="T55" fmla="*/ 2147483646 h 56"/>
                        <a:gd name="T56" fmla="*/ 2147483646 w 38"/>
                        <a:gd name="T57" fmla="*/ 2147483646 h 56"/>
                        <a:gd name="T58" fmla="*/ 2147483646 w 38"/>
                        <a:gd name="T59" fmla="*/ 2147483646 h 56"/>
                        <a:gd name="T60" fmla="*/ 2147483646 w 38"/>
                        <a:gd name="T61" fmla="*/ 2147483646 h 56"/>
                        <a:gd name="T62" fmla="*/ 2147483646 w 38"/>
                        <a:gd name="T63" fmla="*/ 0 h 56"/>
                        <a:gd name="T64" fmla="*/ 2147483646 w 38"/>
                        <a:gd name="T65" fmla="*/ 2147483646 h 56"/>
                        <a:gd name="T66" fmla="*/ 2147483646 w 38"/>
                        <a:gd name="T67" fmla="*/ 2147483646 h 56"/>
                        <a:gd name="T68" fmla="*/ 2147483646 w 38"/>
                        <a:gd name="T69" fmla="*/ 2147483646 h 56"/>
                        <a:gd name="T70" fmla="*/ 2147483646 w 38"/>
                        <a:gd name="T71" fmla="*/ 2147483646 h 56"/>
                        <a:gd name="T72" fmla="*/ 2147483646 w 38"/>
                        <a:gd name="T73" fmla="*/ 2147483646 h 56"/>
                        <a:gd name="T74" fmla="*/ 2147483646 w 38"/>
                        <a:gd name="T75" fmla="*/ 2147483646 h 56"/>
                        <a:gd name="T76" fmla="*/ 2147483646 w 38"/>
                        <a:gd name="T77" fmla="*/ 2147483646 h 56"/>
                        <a:gd name="T78" fmla="*/ 2147483646 w 38"/>
                        <a:gd name="T79" fmla="*/ 2147483646 h 56"/>
                        <a:gd name="T80" fmla="*/ 2147483646 w 38"/>
                        <a:gd name="T81" fmla="*/ 2147483646 h 56"/>
                        <a:gd name="T82" fmla="*/ 2147483646 w 38"/>
                        <a:gd name="T83" fmla="*/ 2147483646 h 56"/>
                        <a:gd name="T84" fmla="*/ 2147483646 w 38"/>
                        <a:gd name="T85" fmla="*/ 2147483646 h 5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</a:gdLst>
                      <a:ahLst/>
                      <a:cxnLst>
                        <a:cxn ang="T86">
                          <a:pos x="T0" y="T1"/>
                        </a:cxn>
                        <a:cxn ang="T87">
                          <a:pos x="T2" y="T3"/>
                        </a:cxn>
                        <a:cxn ang="T88">
                          <a:pos x="T4" y="T5"/>
                        </a:cxn>
                        <a:cxn ang="T89">
                          <a:pos x="T6" y="T7"/>
                        </a:cxn>
                        <a:cxn ang="T90">
                          <a:pos x="T8" y="T9"/>
                        </a:cxn>
                        <a:cxn ang="T91">
                          <a:pos x="T10" y="T11"/>
                        </a:cxn>
                        <a:cxn ang="T92">
                          <a:pos x="T12" y="T13"/>
                        </a:cxn>
                        <a:cxn ang="T93">
                          <a:pos x="T14" y="T15"/>
                        </a:cxn>
                        <a:cxn ang="T94">
                          <a:pos x="T16" y="T17"/>
                        </a:cxn>
                        <a:cxn ang="T95">
                          <a:pos x="T18" y="T19"/>
                        </a:cxn>
                        <a:cxn ang="T96">
                          <a:pos x="T20" y="T21"/>
                        </a:cxn>
                        <a:cxn ang="T97">
                          <a:pos x="T22" y="T23"/>
                        </a:cxn>
                        <a:cxn ang="T98">
                          <a:pos x="T24" y="T25"/>
                        </a:cxn>
                        <a:cxn ang="T99">
                          <a:pos x="T26" y="T27"/>
                        </a:cxn>
                        <a:cxn ang="T100">
                          <a:pos x="T28" y="T29"/>
                        </a:cxn>
                        <a:cxn ang="T101">
                          <a:pos x="T30" y="T31"/>
                        </a:cxn>
                        <a:cxn ang="T102">
                          <a:pos x="T32" y="T33"/>
                        </a:cxn>
                        <a:cxn ang="T103">
                          <a:pos x="T34" y="T35"/>
                        </a:cxn>
                        <a:cxn ang="T104">
                          <a:pos x="T36" y="T37"/>
                        </a:cxn>
                        <a:cxn ang="T105">
                          <a:pos x="T38" y="T39"/>
                        </a:cxn>
                        <a:cxn ang="T106">
                          <a:pos x="T40" y="T41"/>
                        </a:cxn>
                        <a:cxn ang="T107">
                          <a:pos x="T42" y="T43"/>
                        </a:cxn>
                        <a:cxn ang="T108">
                          <a:pos x="T44" y="T45"/>
                        </a:cxn>
                        <a:cxn ang="T109">
                          <a:pos x="T46" y="T47"/>
                        </a:cxn>
                        <a:cxn ang="T110">
                          <a:pos x="T48" y="T49"/>
                        </a:cxn>
                        <a:cxn ang="T111">
                          <a:pos x="T50" y="T51"/>
                        </a:cxn>
                        <a:cxn ang="T112">
                          <a:pos x="T52" y="T53"/>
                        </a:cxn>
                        <a:cxn ang="T113">
                          <a:pos x="T54" y="T55"/>
                        </a:cxn>
                        <a:cxn ang="T114">
                          <a:pos x="T56" y="T57"/>
                        </a:cxn>
                        <a:cxn ang="T115">
                          <a:pos x="T58" y="T59"/>
                        </a:cxn>
                        <a:cxn ang="T116">
                          <a:pos x="T60" y="T61"/>
                        </a:cxn>
                        <a:cxn ang="T117">
                          <a:pos x="T62" y="T63"/>
                        </a:cxn>
                        <a:cxn ang="T118">
                          <a:pos x="T64" y="T65"/>
                        </a:cxn>
                        <a:cxn ang="T119">
                          <a:pos x="T66" y="T67"/>
                        </a:cxn>
                        <a:cxn ang="T120">
                          <a:pos x="T68" y="T69"/>
                        </a:cxn>
                        <a:cxn ang="T121">
                          <a:pos x="T70" y="T71"/>
                        </a:cxn>
                        <a:cxn ang="T122">
                          <a:pos x="T72" y="T73"/>
                        </a:cxn>
                        <a:cxn ang="T123">
                          <a:pos x="T74" y="T75"/>
                        </a:cxn>
                        <a:cxn ang="T124">
                          <a:pos x="T76" y="T77"/>
                        </a:cxn>
                        <a:cxn ang="T125">
                          <a:pos x="T78" y="T79"/>
                        </a:cxn>
                        <a:cxn ang="T126">
                          <a:pos x="T80" y="T81"/>
                        </a:cxn>
                        <a:cxn ang="T127">
                          <a:pos x="T82" y="T83"/>
                        </a:cxn>
                        <a:cxn ang="T128">
                          <a:pos x="T84" y="T85"/>
                        </a:cxn>
                      </a:cxnLst>
                      <a:rect l="0" t="0" r="r" b="b"/>
                      <a:pathLst>
                        <a:path w="38" h="56">
                          <a:moveTo>
                            <a:pt x="4" y="56"/>
                          </a:moveTo>
                          <a:lnTo>
                            <a:pt x="16" y="56"/>
                          </a:lnTo>
                          <a:lnTo>
                            <a:pt x="16" y="55"/>
                          </a:lnTo>
                          <a:lnTo>
                            <a:pt x="17" y="55"/>
                          </a:lnTo>
                          <a:lnTo>
                            <a:pt x="17" y="26"/>
                          </a:lnTo>
                          <a:lnTo>
                            <a:pt x="16" y="19"/>
                          </a:lnTo>
                          <a:lnTo>
                            <a:pt x="17" y="19"/>
                          </a:lnTo>
                          <a:lnTo>
                            <a:pt x="21" y="16"/>
                          </a:lnTo>
                          <a:lnTo>
                            <a:pt x="21" y="17"/>
                          </a:lnTo>
                          <a:lnTo>
                            <a:pt x="23" y="14"/>
                          </a:lnTo>
                          <a:lnTo>
                            <a:pt x="21" y="14"/>
                          </a:lnTo>
                          <a:lnTo>
                            <a:pt x="24" y="14"/>
                          </a:lnTo>
                          <a:lnTo>
                            <a:pt x="24" y="12"/>
                          </a:lnTo>
                          <a:lnTo>
                            <a:pt x="33" y="14"/>
                          </a:lnTo>
                          <a:lnTo>
                            <a:pt x="36" y="14"/>
                          </a:lnTo>
                          <a:lnTo>
                            <a:pt x="36" y="12"/>
                          </a:lnTo>
                          <a:lnTo>
                            <a:pt x="38" y="12"/>
                          </a:lnTo>
                          <a:lnTo>
                            <a:pt x="38" y="4"/>
                          </a:lnTo>
                          <a:lnTo>
                            <a:pt x="34" y="7"/>
                          </a:lnTo>
                          <a:lnTo>
                            <a:pt x="34" y="0"/>
                          </a:lnTo>
                          <a:lnTo>
                            <a:pt x="33" y="0"/>
                          </a:lnTo>
                          <a:lnTo>
                            <a:pt x="19" y="2"/>
                          </a:lnTo>
                          <a:lnTo>
                            <a:pt x="17" y="5"/>
                          </a:lnTo>
                          <a:lnTo>
                            <a:pt x="19" y="2"/>
                          </a:lnTo>
                          <a:lnTo>
                            <a:pt x="21" y="2"/>
                          </a:lnTo>
                          <a:lnTo>
                            <a:pt x="14" y="4"/>
                          </a:lnTo>
                          <a:lnTo>
                            <a:pt x="14" y="5"/>
                          </a:lnTo>
                          <a:lnTo>
                            <a:pt x="12" y="5"/>
                          </a:lnTo>
                          <a:lnTo>
                            <a:pt x="11" y="12"/>
                          </a:lnTo>
                          <a:lnTo>
                            <a:pt x="17" y="12"/>
                          </a:lnTo>
                          <a:lnTo>
                            <a:pt x="17" y="2"/>
                          </a:lnTo>
                          <a:lnTo>
                            <a:pt x="16" y="2"/>
                          </a:lnTo>
                          <a:lnTo>
                            <a:pt x="16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3"/>
                          </a:lnTo>
                          <a:lnTo>
                            <a:pt x="4" y="56"/>
                          </a:lnTo>
                          <a:lnTo>
                            <a:pt x="4" y="49"/>
                          </a:lnTo>
                          <a:lnTo>
                            <a:pt x="7" y="53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4" y="7"/>
                          </a:lnTo>
                          <a:lnTo>
                            <a:pt x="11" y="4"/>
                          </a:lnTo>
                          <a:lnTo>
                            <a:pt x="11" y="12"/>
                          </a:lnTo>
                          <a:lnTo>
                            <a:pt x="11" y="14"/>
                          </a:lnTo>
                          <a:lnTo>
                            <a:pt x="12" y="14"/>
                          </a:lnTo>
                          <a:lnTo>
                            <a:pt x="12" y="16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7" y="14"/>
                          </a:lnTo>
                          <a:lnTo>
                            <a:pt x="17" y="12"/>
                          </a:lnTo>
                          <a:lnTo>
                            <a:pt x="16" y="9"/>
                          </a:lnTo>
                          <a:lnTo>
                            <a:pt x="17" y="9"/>
                          </a:lnTo>
                          <a:lnTo>
                            <a:pt x="17" y="7"/>
                          </a:lnTo>
                          <a:lnTo>
                            <a:pt x="21" y="9"/>
                          </a:lnTo>
                          <a:lnTo>
                            <a:pt x="23" y="9"/>
                          </a:lnTo>
                          <a:lnTo>
                            <a:pt x="24" y="5"/>
                          </a:lnTo>
                          <a:lnTo>
                            <a:pt x="23" y="5"/>
                          </a:lnTo>
                          <a:lnTo>
                            <a:pt x="33" y="7"/>
                          </a:lnTo>
                          <a:lnTo>
                            <a:pt x="34" y="7"/>
                          </a:lnTo>
                          <a:lnTo>
                            <a:pt x="34" y="0"/>
                          </a:lnTo>
                          <a:lnTo>
                            <a:pt x="33" y="0"/>
                          </a:lnTo>
                          <a:lnTo>
                            <a:pt x="33" y="2"/>
                          </a:lnTo>
                          <a:lnTo>
                            <a:pt x="31" y="2"/>
                          </a:lnTo>
                          <a:lnTo>
                            <a:pt x="31" y="4"/>
                          </a:lnTo>
                          <a:lnTo>
                            <a:pt x="31" y="10"/>
                          </a:lnTo>
                          <a:lnTo>
                            <a:pt x="34" y="7"/>
                          </a:lnTo>
                          <a:lnTo>
                            <a:pt x="33" y="7"/>
                          </a:lnTo>
                          <a:lnTo>
                            <a:pt x="21" y="9"/>
                          </a:lnTo>
                          <a:lnTo>
                            <a:pt x="21" y="10"/>
                          </a:lnTo>
                          <a:lnTo>
                            <a:pt x="17" y="10"/>
                          </a:lnTo>
                          <a:lnTo>
                            <a:pt x="16" y="14"/>
                          </a:lnTo>
                          <a:lnTo>
                            <a:pt x="17" y="10"/>
                          </a:lnTo>
                          <a:lnTo>
                            <a:pt x="17" y="12"/>
                          </a:lnTo>
                          <a:lnTo>
                            <a:pt x="19" y="10"/>
                          </a:lnTo>
                          <a:lnTo>
                            <a:pt x="16" y="10"/>
                          </a:lnTo>
                          <a:lnTo>
                            <a:pt x="12" y="14"/>
                          </a:lnTo>
                          <a:lnTo>
                            <a:pt x="14" y="16"/>
                          </a:lnTo>
                          <a:lnTo>
                            <a:pt x="12" y="16"/>
                          </a:lnTo>
                          <a:lnTo>
                            <a:pt x="11" y="26"/>
                          </a:lnTo>
                          <a:lnTo>
                            <a:pt x="11" y="53"/>
                          </a:lnTo>
                          <a:lnTo>
                            <a:pt x="14" y="49"/>
                          </a:lnTo>
                          <a:lnTo>
                            <a:pt x="4" y="49"/>
                          </a:lnTo>
                          <a:lnTo>
                            <a:pt x="4" y="5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</p:grpSp>
              <p:cxnSp>
                <p:nvCxnSpPr>
                  <p:cNvPr id="118" name="꺾인 연결선 117"/>
                  <p:cNvCxnSpPr>
                    <a:stCxn id="5216" idx="3"/>
                    <a:endCxn id="5284" idx="1"/>
                  </p:cNvCxnSpPr>
                  <p:nvPr/>
                </p:nvCxnSpPr>
                <p:spPr bwMode="auto">
                  <a:xfrm flipV="1">
                    <a:off x="5423561" y="2339464"/>
                    <a:ext cx="522287" cy="1682750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화살표 연결선 120"/>
                  <p:cNvCxnSpPr/>
                  <p:nvPr/>
                </p:nvCxnSpPr>
                <p:spPr bwMode="auto">
                  <a:xfrm flipH="1">
                    <a:off x="7595261" y="2888739"/>
                    <a:ext cx="33813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41" name="TextBox 2868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547240" y="2540778"/>
                    <a:ext cx="591829" cy="400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ko-KR" sz="2000" dirty="0">
                        <a:latin typeface="휴먼옛체" panose="02030504000101010101" pitchFamily="18" charset="-127"/>
                        <a:ea typeface="HY헤드라인M" panose="02030600000101010101" pitchFamily="18" charset="-127"/>
                      </a:rPr>
                      <a:t>A/C</a:t>
                    </a:r>
                    <a:endParaRPr lang="ko-KR" altLang="en-US" sz="2000" dirty="0">
                      <a:latin typeface="휴먼옛체" panose="02030504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" name="직사각형 4"/>
                  <p:cNvSpPr/>
                  <p:nvPr/>
                </p:nvSpPr>
                <p:spPr>
                  <a:xfrm>
                    <a:off x="3978936" y="1400208"/>
                    <a:ext cx="511442" cy="120678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2" name="Freeform 9"/>
                  <p:cNvSpPr>
                    <a:spLocks/>
                  </p:cNvSpPr>
                  <p:nvPr/>
                </p:nvSpPr>
                <p:spPr bwMode="auto">
                  <a:xfrm>
                    <a:off x="3068940" y="1551266"/>
                    <a:ext cx="763312" cy="1087836"/>
                  </a:xfrm>
                  <a:custGeom>
                    <a:avLst/>
                    <a:gdLst>
                      <a:gd name="T0" fmla="*/ 2147483646 w 197"/>
                      <a:gd name="T1" fmla="*/ 2147483646 h 685"/>
                      <a:gd name="T2" fmla="*/ 0 w 197"/>
                      <a:gd name="T3" fmla="*/ 2147483646 h 685"/>
                      <a:gd name="T4" fmla="*/ 0 w 197"/>
                      <a:gd name="T5" fmla="*/ 0 h 685"/>
                      <a:gd name="T6" fmla="*/ 2147483646 w 197"/>
                      <a:gd name="T7" fmla="*/ 0 h 685"/>
                      <a:gd name="T8" fmla="*/ 2147483646 w 197"/>
                      <a:gd name="T9" fmla="*/ 2147483646 h 685"/>
                      <a:gd name="T10" fmla="*/ 2147483646 w 197"/>
                      <a:gd name="T11" fmla="*/ 2147483646 h 685"/>
                      <a:gd name="T12" fmla="*/ 2147483646 w 197"/>
                      <a:gd name="T13" fmla="*/ 2147483646 h 68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7" h="685">
                        <a:moveTo>
                          <a:pt x="48" y="685"/>
                        </a:moveTo>
                        <a:lnTo>
                          <a:pt x="0" y="241"/>
                        </a:lnTo>
                        <a:lnTo>
                          <a:pt x="0" y="0"/>
                        </a:lnTo>
                        <a:lnTo>
                          <a:pt x="197" y="0"/>
                        </a:lnTo>
                        <a:lnTo>
                          <a:pt x="197" y="241"/>
                        </a:lnTo>
                        <a:lnTo>
                          <a:pt x="129" y="685"/>
                        </a:lnTo>
                        <a:lnTo>
                          <a:pt x="48" y="685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216" name="그룹 215"/>
                  <p:cNvGrpSpPr/>
                  <p:nvPr/>
                </p:nvGrpSpPr>
                <p:grpSpPr>
                  <a:xfrm>
                    <a:off x="4010892" y="2921678"/>
                    <a:ext cx="545212" cy="283858"/>
                    <a:chOff x="4218659" y="3368214"/>
                    <a:chExt cx="552572" cy="312852"/>
                  </a:xfrm>
                </p:grpSpPr>
                <p:sp>
                  <p:nvSpPr>
                    <p:cNvPr id="217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384095"/>
                      <a:ext cx="301625" cy="2731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218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218659" y="3368214"/>
                      <a:ext cx="455734" cy="312852"/>
                    </a:xfrm>
                    <a:custGeom>
                      <a:avLst/>
                      <a:gdLst>
                        <a:gd name="T0" fmla="*/ 0 w 215"/>
                        <a:gd name="T1" fmla="*/ 0 h 197"/>
                        <a:gd name="T2" fmla="*/ 0 w 215"/>
                        <a:gd name="T3" fmla="*/ 2147483646 h 197"/>
                        <a:gd name="T4" fmla="*/ 2147483646 w 215"/>
                        <a:gd name="T5" fmla="*/ 2147483646 h 197"/>
                        <a:gd name="T6" fmla="*/ 2147483646 w 215"/>
                        <a:gd name="T7" fmla="*/ 0 h 197"/>
                        <a:gd name="T8" fmla="*/ 0 w 215"/>
                        <a:gd name="T9" fmla="*/ 0 h 197"/>
                        <a:gd name="T10" fmla="*/ 2147483646 w 215"/>
                        <a:gd name="T11" fmla="*/ 2147483646 h 197"/>
                        <a:gd name="T12" fmla="*/ 2147483646 w 215"/>
                        <a:gd name="T13" fmla="*/ 2147483646 h 197"/>
                        <a:gd name="T14" fmla="*/ 2147483646 w 215"/>
                        <a:gd name="T15" fmla="*/ 2147483646 h 197"/>
                        <a:gd name="T16" fmla="*/ 2147483646 w 215"/>
                        <a:gd name="T17" fmla="*/ 2147483646 h 197"/>
                        <a:gd name="T18" fmla="*/ 2147483646 w 215"/>
                        <a:gd name="T19" fmla="*/ 2147483646 h 197"/>
                        <a:gd name="T20" fmla="*/ 2147483646 w 215"/>
                        <a:gd name="T21" fmla="*/ 2147483646 h 197"/>
                        <a:gd name="T22" fmla="*/ 2147483646 w 215"/>
                        <a:gd name="T23" fmla="*/ 2147483646 h 197"/>
                        <a:gd name="T24" fmla="*/ 2147483646 w 215"/>
                        <a:gd name="T25" fmla="*/ 2147483646 h 197"/>
                        <a:gd name="T26" fmla="*/ 2147483646 w 215"/>
                        <a:gd name="T27" fmla="*/ 2147483646 h 197"/>
                        <a:gd name="T28" fmla="*/ 0 w 215"/>
                        <a:gd name="T29" fmla="*/ 0 h 19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15" h="197">
                          <a:moveTo>
                            <a:pt x="0" y="0"/>
                          </a:moveTo>
                          <a:lnTo>
                            <a:pt x="0" y="197"/>
                          </a:lnTo>
                          <a:lnTo>
                            <a:pt x="215" y="197"/>
                          </a:lnTo>
                          <a:lnTo>
                            <a:pt x="215" y="0"/>
                          </a:lnTo>
                          <a:lnTo>
                            <a:pt x="0" y="0"/>
                          </a:lnTo>
                          <a:lnTo>
                            <a:pt x="10" y="21"/>
                          </a:lnTo>
                          <a:lnTo>
                            <a:pt x="205" y="21"/>
                          </a:lnTo>
                          <a:lnTo>
                            <a:pt x="195" y="10"/>
                          </a:lnTo>
                          <a:lnTo>
                            <a:pt x="195" y="187"/>
                          </a:lnTo>
                          <a:lnTo>
                            <a:pt x="205" y="177"/>
                          </a:lnTo>
                          <a:lnTo>
                            <a:pt x="10" y="177"/>
                          </a:lnTo>
                          <a:lnTo>
                            <a:pt x="20" y="187"/>
                          </a:lnTo>
                          <a:lnTo>
                            <a:pt x="20" y="10"/>
                          </a:lnTo>
                          <a:lnTo>
                            <a:pt x="10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2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406328"/>
                      <a:ext cx="506413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Econ.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223" name="그룹 222"/>
                  <p:cNvGrpSpPr/>
                  <p:nvPr/>
                </p:nvGrpSpPr>
                <p:grpSpPr>
                  <a:xfrm>
                    <a:off x="4010892" y="2628381"/>
                    <a:ext cx="522288" cy="295544"/>
                    <a:chOff x="4248943" y="3368214"/>
                    <a:chExt cx="522288" cy="339850"/>
                  </a:xfrm>
                </p:grpSpPr>
                <p:sp>
                  <p:nvSpPr>
                    <p:cNvPr id="224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384095"/>
                      <a:ext cx="301625" cy="2731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225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248943" y="3368214"/>
                      <a:ext cx="448054" cy="312852"/>
                    </a:xfrm>
                    <a:custGeom>
                      <a:avLst/>
                      <a:gdLst>
                        <a:gd name="T0" fmla="*/ 0 w 215"/>
                        <a:gd name="T1" fmla="*/ 0 h 197"/>
                        <a:gd name="T2" fmla="*/ 0 w 215"/>
                        <a:gd name="T3" fmla="*/ 2147483646 h 197"/>
                        <a:gd name="T4" fmla="*/ 2147483646 w 215"/>
                        <a:gd name="T5" fmla="*/ 2147483646 h 197"/>
                        <a:gd name="T6" fmla="*/ 2147483646 w 215"/>
                        <a:gd name="T7" fmla="*/ 0 h 197"/>
                        <a:gd name="T8" fmla="*/ 0 w 215"/>
                        <a:gd name="T9" fmla="*/ 0 h 197"/>
                        <a:gd name="T10" fmla="*/ 2147483646 w 215"/>
                        <a:gd name="T11" fmla="*/ 2147483646 h 197"/>
                        <a:gd name="T12" fmla="*/ 2147483646 w 215"/>
                        <a:gd name="T13" fmla="*/ 2147483646 h 197"/>
                        <a:gd name="T14" fmla="*/ 2147483646 w 215"/>
                        <a:gd name="T15" fmla="*/ 2147483646 h 197"/>
                        <a:gd name="T16" fmla="*/ 2147483646 w 215"/>
                        <a:gd name="T17" fmla="*/ 2147483646 h 197"/>
                        <a:gd name="T18" fmla="*/ 2147483646 w 215"/>
                        <a:gd name="T19" fmla="*/ 2147483646 h 197"/>
                        <a:gd name="T20" fmla="*/ 2147483646 w 215"/>
                        <a:gd name="T21" fmla="*/ 2147483646 h 197"/>
                        <a:gd name="T22" fmla="*/ 2147483646 w 215"/>
                        <a:gd name="T23" fmla="*/ 2147483646 h 197"/>
                        <a:gd name="T24" fmla="*/ 2147483646 w 215"/>
                        <a:gd name="T25" fmla="*/ 2147483646 h 197"/>
                        <a:gd name="T26" fmla="*/ 2147483646 w 215"/>
                        <a:gd name="T27" fmla="*/ 2147483646 h 197"/>
                        <a:gd name="T28" fmla="*/ 0 w 215"/>
                        <a:gd name="T29" fmla="*/ 0 h 19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15" h="197">
                          <a:moveTo>
                            <a:pt x="0" y="0"/>
                          </a:moveTo>
                          <a:lnTo>
                            <a:pt x="0" y="197"/>
                          </a:lnTo>
                          <a:lnTo>
                            <a:pt x="215" y="197"/>
                          </a:lnTo>
                          <a:lnTo>
                            <a:pt x="215" y="0"/>
                          </a:lnTo>
                          <a:lnTo>
                            <a:pt x="0" y="0"/>
                          </a:lnTo>
                          <a:lnTo>
                            <a:pt x="10" y="21"/>
                          </a:lnTo>
                          <a:lnTo>
                            <a:pt x="205" y="21"/>
                          </a:lnTo>
                          <a:lnTo>
                            <a:pt x="195" y="10"/>
                          </a:lnTo>
                          <a:lnTo>
                            <a:pt x="195" y="187"/>
                          </a:lnTo>
                          <a:lnTo>
                            <a:pt x="205" y="177"/>
                          </a:lnTo>
                          <a:lnTo>
                            <a:pt x="10" y="177"/>
                          </a:lnTo>
                          <a:lnTo>
                            <a:pt x="20" y="187"/>
                          </a:lnTo>
                          <a:lnTo>
                            <a:pt x="20" y="10"/>
                          </a:lnTo>
                          <a:lnTo>
                            <a:pt x="10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8" name="Line 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574380" y="3619131"/>
                      <a:ext cx="0" cy="88933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9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406328"/>
                      <a:ext cx="506413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Econ.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238" name="그룹 237"/>
                  <p:cNvGrpSpPr/>
                  <p:nvPr/>
                </p:nvGrpSpPr>
                <p:grpSpPr>
                  <a:xfrm>
                    <a:off x="4010689" y="3996727"/>
                    <a:ext cx="525460" cy="200099"/>
                    <a:chOff x="4248943" y="3785879"/>
                    <a:chExt cx="430213" cy="200099"/>
                  </a:xfrm>
                </p:grpSpPr>
                <p:sp>
                  <p:nvSpPr>
                    <p:cNvPr id="239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816053"/>
                      <a:ext cx="342900" cy="14610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240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4248943" y="3800172"/>
                      <a:ext cx="379413" cy="185806"/>
                    </a:xfrm>
                    <a:custGeom>
                      <a:avLst/>
                      <a:gdLst>
                        <a:gd name="T0" fmla="*/ 0 w 239"/>
                        <a:gd name="T1" fmla="*/ 0 h 117"/>
                        <a:gd name="T2" fmla="*/ 0 w 239"/>
                        <a:gd name="T3" fmla="*/ 2147483646 h 117"/>
                        <a:gd name="T4" fmla="*/ 2147483646 w 239"/>
                        <a:gd name="T5" fmla="*/ 2147483646 h 117"/>
                        <a:gd name="T6" fmla="*/ 2147483646 w 239"/>
                        <a:gd name="T7" fmla="*/ 0 h 117"/>
                        <a:gd name="T8" fmla="*/ 0 w 239"/>
                        <a:gd name="T9" fmla="*/ 0 h 117"/>
                        <a:gd name="T10" fmla="*/ 2147483646 w 239"/>
                        <a:gd name="T11" fmla="*/ 2147483646 h 117"/>
                        <a:gd name="T12" fmla="*/ 2147483646 w 239"/>
                        <a:gd name="T13" fmla="*/ 2147483646 h 117"/>
                        <a:gd name="T14" fmla="*/ 2147483646 w 239"/>
                        <a:gd name="T15" fmla="*/ 2147483646 h 117"/>
                        <a:gd name="T16" fmla="*/ 2147483646 w 239"/>
                        <a:gd name="T17" fmla="*/ 2147483646 h 117"/>
                        <a:gd name="T18" fmla="*/ 2147483646 w 239"/>
                        <a:gd name="T19" fmla="*/ 2147483646 h 117"/>
                        <a:gd name="T20" fmla="*/ 2147483646 w 239"/>
                        <a:gd name="T21" fmla="*/ 2147483646 h 117"/>
                        <a:gd name="T22" fmla="*/ 2147483646 w 239"/>
                        <a:gd name="T23" fmla="*/ 2147483646 h 117"/>
                        <a:gd name="T24" fmla="*/ 2147483646 w 239"/>
                        <a:gd name="T25" fmla="*/ 2147483646 h 117"/>
                        <a:gd name="T26" fmla="*/ 2147483646 w 239"/>
                        <a:gd name="T27" fmla="*/ 2147483646 h 117"/>
                        <a:gd name="T28" fmla="*/ 0 w 239"/>
                        <a:gd name="T29" fmla="*/ 0 h 1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39" h="117">
                          <a:moveTo>
                            <a:pt x="0" y="0"/>
                          </a:moveTo>
                          <a:lnTo>
                            <a:pt x="0" y="117"/>
                          </a:lnTo>
                          <a:lnTo>
                            <a:pt x="239" y="117"/>
                          </a:lnTo>
                          <a:lnTo>
                            <a:pt x="239" y="0"/>
                          </a:lnTo>
                          <a:lnTo>
                            <a:pt x="0" y="0"/>
                          </a:lnTo>
                          <a:lnTo>
                            <a:pt x="10" y="20"/>
                          </a:lnTo>
                          <a:lnTo>
                            <a:pt x="229" y="20"/>
                          </a:lnTo>
                          <a:lnTo>
                            <a:pt x="219" y="10"/>
                          </a:lnTo>
                          <a:lnTo>
                            <a:pt x="219" y="107"/>
                          </a:lnTo>
                          <a:lnTo>
                            <a:pt x="229" y="97"/>
                          </a:lnTo>
                          <a:lnTo>
                            <a:pt x="10" y="97"/>
                          </a:lnTo>
                          <a:lnTo>
                            <a:pt x="20" y="107"/>
                          </a:lnTo>
                          <a:lnTo>
                            <a:pt x="20" y="10"/>
                          </a:lnTo>
                          <a:lnTo>
                            <a:pt x="10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41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1968" y="3785879"/>
                      <a:ext cx="3571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A/H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grpSp>
                <p:nvGrpSpPr>
                  <p:cNvPr id="242" name="그룹 241"/>
                  <p:cNvGrpSpPr/>
                  <p:nvPr/>
                </p:nvGrpSpPr>
                <p:grpSpPr>
                  <a:xfrm>
                    <a:off x="4017925" y="4156779"/>
                    <a:ext cx="527748" cy="200099"/>
                    <a:chOff x="4248943" y="3785879"/>
                    <a:chExt cx="430213" cy="200099"/>
                  </a:xfrm>
                </p:grpSpPr>
                <p:sp>
                  <p:nvSpPr>
                    <p:cNvPr id="243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64818" y="3816053"/>
                      <a:ext cx="342900" cy="146103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algn="ctr">
                        <a:spcBef>
                          <a:spcPct val="50000"/>
                        </a:spcBef>
                        <a:buFontTx/>
                        <a:buNone/>
                      </a:pPr>
                      <a:endParaRPr lang="ko-KR" altLang="en-US" sz="2000">
                        <a:latin typeface="휴먼옛체" panose="02030504000101010101" pitchFamily="18" charset="-127"/>
                        <a:ea typeface="HY헤드라인M" panose="02030600000101010101" pitchFamily="18" charset="-127"/>
                      </a:endParaRPr>
                    </a:p>
                  </p:txBody>
                </p:sp>
                <p:sp>
                  <p:nvSpPr>
                    <p:cNvPr id="244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4248943" y="3800172"/>
                      <a:ext cx="379413" cy="185806"/>
                    </a:xfrm>
                    <a:custGeom>
                      <a:avLst/>
                      <a:gdLst>
                        <a:gd name="T0" fmla="*/ 0 w 239"/>
                        <a:gd name="T1" fmla="*/ 0 h 117"/>
                        <a:gd name="T2" fmla="*/ 0 w 239"/>
                        <a:gd name="T3" fmla="*/ 2147483646 h 117"/>
                        <a:gd name="T4" fmla="*/ 2147483646 w 239"/>
                        <a:gd name="T5" fmla="*/ 2147483646 h 117"/>
                        <a:gd name="T6" fmla="*/ 2147483646 w 239"/>
                        <a:gd name="T7" fmla="*/ 0 h 117"/>
                        <a:gd name="T8" fmla="*/ 0 w 239"/>
                        <a:gd name="T9" fmla="*/ 0 h 117"/>
                        <a:gd name="T10" fmla="*/ 2147483646 w 239"/>
                        <a:gd name="T11" fmla="*/ 2147483646 h 117"/>
                        <a:gd name="T12" fmla="*/ 2147483646 w 239"/>
                        <a:gd name="T13" fmla="*/ 2147483646 h 117"/>
                        <a:gd name="T14" fmla="*/ 2147483646 w 239"/>
                        <a:gd name="T15" fmla="*/ 2147483646 h 117"/>
                        <a:gd name="T16" fmla="*/ 2147483646 w 239"/>
                        <a:gd name="T17" fmla="*/ 2147483646 h 117"/>
                        <a:gd name="T18" fmla="*/ 2147483646 w 239"/>
                        <a:gd name="T19" fmla="*/ 2147483646 h 117"/>
                        <a:gd name="T20" fmla="*/ 2147483646 w 239"/>
                        <a:gd name="T21" fmla="*/ 2147483646 h 117"/>
                        <a:gd name="T22" fmla="*/ 2147483646 w 239"/>
                        <a:gd name="T23" fmla="*/ 2147483646 h 117"/>
                        <a:gd name="T24" fmla="*/ 2147483646 w 239"/>
                        <a:gd name="T25" fmla="*/ 2147483646 h 117"/>
                        <a:gd name="T26" fmla="*/ 2147483646 w 239"/>
                        <a:gd name="T27" fmla="*/ 2147483646 h 117"/>
                        <a:gd name="T28" fmla="*/ 0 w 239"/>
                        <a:gd name="T29" fmla="*/ 0 h 11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239" h="117">
                          <a:moveTo>
                            <a:pt x="0" y="0"/>
                          </a:moveTo>
                          <a:lnTo>
                            <a:pt x="0" y="117"/>
                          </a:lnTo>
                          <a:lnTo>
                            <a:pt x="239" y="117"/>
                          </a:lnTo>
                          <a:lnTo>
                            <a:pt x="239" y="0"/>
                          </a:lnTo>
                          <a:lnTo>
                            <a:pt x="0" y="0"/>
                          </a:lnTo>
                          <a:lnTo>
                            <a:pt x="10" y="20"/>
                          </a:lnTo>
                          <a:lnTo>
                            <a:pt x="229" y="20"/>
                          </a:lnTo>
                          <a:lnTo>
                            <a:pt x="219" y="10"/>
                          </a:lnTo>
                          <a:lnTo>
                            <a:pt x="219" y="107"/>
                          </a:lnTo>
                          <a:lnTo>
                            <a:pt x="229" y="97"/>
                          </a:lnTo>
                          <a:lnTo>
                            <a:pt x="10" y="97"/>
                          </a:lnTo>
                          <a:lnTo>
                            <a:pt x="20" y="107"/>
                          </a:lnTo>
                          <a:lnTo>
                            <a:pt x="20" y="10"/>
                          </a:lnTo>
                          <a:lnTo>
                            <a:pt x="10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45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1968" y="3785879"/>
                      <a:ext cx="357188" cy="1746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>
                      <a:lvl1pPr latinLnBrk="1">
                        <a:spcBef>
                          <a:spcPct val="20000"/>
                        </a:spcBef>
                        <a:buChar char="•"/>
                        <a:defRPr kumimoji="1" sz="32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latinLnBrk="0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kumimoji="0" lang="ko-KR" altLang="ko-KR" sz="1200" b="1" dirty="0">
                          <a:solidFill>
                            <a:srgbClr val="000000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A/H</a:t>
                      </a:r>
                      <a:endParaRPr kumimoji="0" lang="ko-KR" altLang="ko-KR" sz="1800" dirty="0">
                        <a:latin typeface="Arial" panose="020B0604020202020204" pitchFamily="34" charset="0"/>
                        <a:ea typeface="HY헤드라인M" panose="02030600000101010101" pitchFamily="18" charset="-127"/>
                      </a:endParaRPr>
                    </a:p>
                  </p:txBody>
                </p:sp>
              </p:grpSp>
              <p:sp>
                <p:nvSpPr>
                  <p:cNvPr id="24" name="자유형 23"/>
                  <p:cNvSpPr/>
                  <p:nvPr/>
                </p:nvSpPr>
                <p:spPr>
                  <a:xfrm>
                    <a:off x="3860668" y="4317123"/>
                    <a:ext cx="533400" cy="733425"/>
                  </a:xfrm>
                  <a:custGeom>
                    <a:avLst/>
                    <a:gdLst>
                      <a:gd name="connsiteX0" fmla="*/ 533400 w 533400"/>
                      <a:gd name="connsiteY0" fmla="*/ 728662 h 733425"/>
                      <a:gd name="connsiteX1" fmla="*/ 0 w 533400"/>
                      <a:gd name="connsiteY1" fmla="*/ 733425 h 733425"/>
                      <a:gd name="connsiteX2" fmla="*/ 0 w 533400"/>
                      <a:gd name="connsiteY2" fmla="*/ 4762 h 733425"/>
                      <a:gd name="connsiteX3" fmla="*/ 176213 w 533400"/>
                      <a:gd name="connsiteY3" fmla="*/ 0 h 733425"/>
                      <a:gd name="connsiteX4" fmla="*/ 176213 w 533400"/>
                      <a:gd name="connsiteY4" fmla="*/ 0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733425">
                        <a:moveTo>
                          <a:pt x="533400" y="728662"/>
                        </a:moveTo>
                        <a:lnTo>
                          <a:pt x="0" y="733425"/>
                        </a:lnTo>
                        <a:lnTo>
                          <a:pt x="0" y="4762"/>
                        </a:lnTo>
                        <a:lnTo>
                          <a:pt x="176213" y="0"/>
                        </a:lnTo>
                        <a:lnTo>
                          <a:pt x="176213" y="0"/>
                        </a:lnTo>
                      </a:path>
                    </a:pathLst>
                  </a:custGeom>
                  <a:noFill/>
                  <a:ln w="38100">
                    <a:solidFill>
                      <a:srgbClr val="92D05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모서리가 둥근 직사각형 24"/>
                  <p:cNvSpPr/>
                  <p:nvPr/>
                </p:nvSpPr>
                <p:spPr>
                  <a:xfrm>
                    <a:off x="2265134" y="4985184"/>
                    <a:ext cx="408077" cy="94467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8" name="모서리가 둥근 직사각형 257"/>
                  <p:cNvSpPr/>
                  <p:nvPr/>
                </p:nvSpPr>
                <p:spPr>
                  <a:xfrm>
                    <a:off x="2277835" y="5090406"/>
                    <a:ext cx="376326" cy="56763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자유형 31"/>
                  <p:cNvSpPr/>
                  <p:nvPr/>
                </p:nvSpPr>
                <p:spPr>
                  <a:xfrm>
                    <a:off x="2433408" y="3836110"/>
                    <a:ext cx="1612998" cy="1473598"/>
                  </a:xfrm>
                  <a:custGeom>
                    <a:avLst/>
                    <a:gdLst>
                      <a:gd name="connsiteX0" fmla="*/ 1990725 w 1990725"/>
                      <a:gd name="connsiteY0" fmla="*/ 0 h 1500188"/>
                      <a:gd name="connsiteX1" fmla="*/ 1114425 w 1990725"/>
                      <a:gd name="connsiteY1" fmla="*/ 4763 h 1500188"/>
                      <a:gd name="connsiteX2" fmla="*/ 1119187 w 1990725"/>
                      <a:gd name="connsiteY2" fmla="*/ 1500188 h 1500188"/>
                      <a:gd name="connsiteX3" fmla="*/ 9525 w 1990725"/>
                      <a:gd name="connsiteY3" fmla="*/ 1495425 h 1500188"/>
                      <a:gd name="connsiteX4" fmla="*/ 0 w 1990725"/>
                      <a:gd name="connsiteY4" fmla="*/ 1276350 h 1500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90725" h="1500188">
                        <a:moveTo>
                          <a:pt x="1990725" y="0"/>
                        </a:moveTo>
                        <a:lnTo>
                          <a:pt x="1114425" y="4763"/>
                        </a:lnTo>
                        <a:cubicBezTo>
                          <a:pt x="1116012" y="503238"/>
                          <a:pt x="1117600" y="1001713"/>
                          <a:pt x="1119187" y="1500188"/>
                        </a:cubicBezTo>
                        <a:lnTo>
                          <a:pt x="9525" y="1495425"/>
                        </a:lnTo>
                        <a:lnTo>
                          <a:pt x="0" y="1276350"/>
                        </a:lnTo>
                      </a:path>
                    </a:pathLst>
                  </a:custGeom>
                  <a:noFill/>
                  <a:ln w="38100">
                    <a:solidFill>
                      <a:srgbClr val="92D050"/>
                    </a:solidFill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3800639" y="1560278"/>
                    <a:ext cx="218280" cy="36956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5" name="꺾인 연결선 34"/>
                  <p:cNvCxnSpPr/>
                  <p:nvPr/>
                </p:nvCxnSpPr>
                <p:spPr>
                  <a:xfrm flipV="1">
                    <a:off x="4447699" y="1613472"/>
                    <a:ext cx="512312" cy="10959"/>
                  </a:xfrm>
                  <a:prstGeom prst="bentConnector3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직사각형 36"/>
                  <p:cNvSpPr/>
                  <p:nvPr/>
                </p:nvSpPr>
                <p:spPr>
                  <a:xfrm>
                    <a:off x="2087354" y="1538163"/>
                    <a:ext cx="45719" cy="336838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직사각형 37"/>
                  <p:cNvSpPr/>
                  <p:nvPr/>
                </p:nvSpPr>
                <p:spPr>
                  <a:xfrm>
                    <a:off x="2120761" y="4850969"/>
                    <a:ext cx="52297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45" name="꺾인 연결선 44"/>
                  <p:cNvCxnSpPr>
                    <a:stCxn id="5286" idx="3"/>
                    <a:endCxn id="5246" idx="3"/>
                  </p:cNvCxnSpPr>
                  <p:nvPr/>
                </p:nvCxnSpPr>
                <p:spPr>
                  <a:xfrm>
                    <a:off x="7420827" y="2321488"/>
                    <a:ext cx="20444" cy="1477709"/>
                  </a:xfrm>
                  <a:prstGeom prst="bentConnector3">
                    <a:avLst>
                      <a:gd name="adj1" fmla="val 1218176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꺾인 연결선 46"/>
                  <p:cNvCxnSpPr>
                    <a:stCxn id="5244" idx="1"/>
                  </p:cNvCxnSpPr>
                  <p:nvPr/>
                </p:nvCxnSpPr>
                <p:spPr>
                  <a:xfrm rot="10800000" flipH="1" flipV="1">
                    <a:off x="5966484" y="3816666"/>
                    <a:ext cx="1606890" cy="1591696"/>
                  </a:xfrm>
                  <a:prstGeom prst="bentConnector3">
                    <a:avLst>
                      <a:gd name="adj1" fmla="val -14226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모서리가 둥근 직사각형 48"/>
                  <p:cNvSpPr/>
                  <p:nvPr/>
                </p:nvSpPr>
                <p:spPr>
                  <a:xfrm>
                    <a:off x="4010689" y="3557945"/>
                    <a:ext cx="461557" cy="205946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SCR</a:t>
                    </a:r>
                  </a:p>
                </p:txBody>
              </p:sp>
              <p:cxnSp>
                <p:nvCxnSpPr>
                  <p:cNvPr id="51" name="꺾인 연결선 50"/>
                  <p:cNvCxnSpPr>
                    <a:stCxn id="5215" idx="0"/>
                  </p:cNvCxnSpPr>
                  <p:nvPr/>
                </p:nvCxnSpPr>
                <p:spPr>
                  <a:xfrm rot="16200000" flipH="1">
                    <a:off x="3195093" y="360644"/>
                    <a:ext cx="96200" cy="1982928"/>
                  </a:xfrm>
                  <a:prstGeom prst="bentConnector4">
                    <a:avLst>
                      <a:gd name="adj1" fmla="val -237630"/>
                      <a:gd name="adj2" fmla="val 99962"/>
                    </a:avLst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07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2628373" y="2543465"/>
                    <a:ext cx="708025" cy="1889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latinLnBrk="0">
                      <a:spcBef>
                        <a:spcPct val="0"/>
                      </a:spcBef>
                      <a:buFontTx/>
                      <a:buNone/>
                    </a:pPr>
                    <a:r>
                      <a:rPr kumimoji="0" lang="ko-KR" altLang="ko-KR" sz="1200" b="1" dirty="0">
                        <a:solidFill>
                          <a:srgbClr val="000000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Cyclone</a:t>
                    </a:r>
                    <a:endParaRPr kumimoji="0" lang="ko-KR" altLang="ko-KR" sz="1800" dirty="0">
                      <a:latin typeface="Arial" panose="020B0604020202020204" pitchFamily="34" charset="0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220" name="직사각형 219"/>
                  <p:cNvSpPr/>
                  <p:nvPr/>
                </p:nvSpPr>
                <p:spPr>
                  <a:xfrm>
                    <a:off x="3150465" y="1604860"/>
                    <a:ext cx="600261" cy="696728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1" name="직사각형 220"/>
                  <p:cNvSpPr/>
                  <p:nvPr/>
                </p:nvSpPr>
                <p:spPr>
                  <a:xfrm>
                    <a:off x="1661208" y="4316527"/>
                    <a:ext cx="235402" cy="383574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7" name="꺾인 연결선 6"/>
                  <p:cNvCxnSpPr/>
                  <p:nvPr/>
                </p:nvCxnSpPr>
                <p:spPr>
                  <a:xfrm flipV="1">
                    <a:off x="1570480" y="4707127"/>
                    <a:ext cx="278171" cy="125586"/>
                  </a:xfrm>
                  <a:prstGeom prst="bentConnector3">
                    <a:avLst>
                      <a:gd name="adj1" fmla="val 97814"/>
                    </a:avLst>
                  </a:prstGeom>
                  <a:ln w="28575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꺾인 연결선 7"/>
                  <p:cNvCxnSpPr>
                    <a:stCxn id="225" idx="0"/>
                    <a:endCxn id="5164" idx="0"/>
                  </p:cNvCxnSpPr>
                  <p:nvPr/>
                </p:nvCxnSpPr>
                <p:spPr>
                  <a:xfrm flipH="1" flipV="1">
                    <a:off x="2172333" y="1196292"/>
                    <a:ext cx="1838559" cy="1432089"/>
                  </a:xfrm>
                  <a:prstGeom prst="bentConnector4">
                    <a:avLst>
                      <a:gd name="adj1" fmla="val -36803"/>
                      <a:gd name="adj2" fmla="val 115963"/>
                    </a:avLst>
                  </a:prstGeom>
                  <a:ln w="28575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52338" y="4283993"/>
                    <a:ext cx="12682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Feed</a:t>
                    </a:r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Water</a:t>
                    </a:r>
                    <a:endParaRPr lang="ko-KR" altLang="en-US" dirty="0"/>
                  </a:p>
                </p:txBody>
              </p:sp>
              <p:cxnSp>
                <p:nvCxnSpPr>
                  <p:cNvPr id="10" name="꺾인 연결선 9"/>
                  <p:cNvCxnSpPr/>
                  <p:nvPr/>
                </p:nvCxnSpPr>
                <p:spPr>
                  <a:xfrm rot="10800000">
                    <a:off x="2673211" y="4500004"/>
                    <a:ext cx="1680832" cy="334269"/>
                  </a:xfrm>
                  <a:prstGeom prst="bentConnector3">
                    <a:avLst>
                      <a:gd name="adj1" fmla="val 50000"/>
                    </a:avLst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직선 연결선 19"/>
                  <p:cNvCxnSpPr/>
                  <p:nvPr/>
                </p:nvCxnSpPr>
                <p:spPr>
                  <a:xfrm flipV="1">
                    <a:off x="4336329" y="4683836"/>
                    <a:ext cx="0" cy="150436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27" name="Freeform 148"/>
                  <p:cNvSpPr>
                    <a:spLocks/>
                  </p:cNvSpPr>
                  <p:nvPr/>
                </p:nvSpPr>
                <p:spPr bwMode="auto">
                  <a:xfrm>
                    <a:off x="1887398" y="3577328"/>
                    <a:ext cx="629786" cy="1110702"/>
                  </a:xfrm>
                  <a:custGeom>
                    <a:avLst/>
                    <a:gdLst>
                      <a:gd name="T0" fmla="*/ 2147483646 w 212"/>
                      <a:gd name="T1" fmla="*/ 2147483646 h 586"/>
                      <a:gd name="T2" fmla="*/ 2147483646 w 212"/>
                      <a:gd name="T3" fmla="*/ 2147483646 h 586"/>
                      <a:gd name="T4" fmla="*/ 2147483646 w 212"/>
                      <a:gd name="T5" fmla="*/ 2147483646 h 586"/>
                      <a:gd name="T6" fmla="*/ 2147483646 w 212"/>
                      <a:gd name="T7" fmla="*/ 0 h 586"/>
                      <a:gd name="T8" fmla="*/ 2147483646 w 212"/>
                      <a:gd name="T9" fmla="*/ 0 h 586"/>
                      <a:gd name="T10" fmla="*/ 0 w 212"/>
                      <a:gd name="T11" fmla="*/ 2147483646 h 586"/>
                      <a:gd name="T12" fmla="*/ 0 w 212"/>
                      <a:gd name="T13" fmla="*/ 2147483646 h 586"/>
                      <a:gd name="T14" fmla="*/ 2147483646 w 212"/>
                      <a:gd name="T15" fmla="*/ 2147483646 h 586"/>
                      <a:gd name="T16" fmla="*/ 2147483646 w 212"/>
                      <a:gd name="T17" fmla="*/ 2147483646 h 586"/>
                      <a:gd name="T18" fmla="*/ 2147483646 w 212"/>
                      <a:gd name="T19" fmla="*/ 2147483646 h 586"/>
                      <a:gd name="T20" fmla="*/ 2147483646 w 212"/>
                      <a:gd name="T21" fmla="*/ 2147483646 h 586"/>
                      <a:gd name="T22" fmla="*/ 2147483646 w 212"/>
                      <a:gd name="T23" fmla="*/ 2147483646 h 586"/>
                      <a:gd name="T24" fmla="*/ 2147483646 w 212"/>
                      <a:gd name="T25" fmla="*/ 2147483646 h 586"/>
                      <a:gd name="T26" fmla="*/ 2147483646 w 212"/>
                      <a:gd name="T27" fmla="*/ 2147483646 h 586"/>
                      <a:gd name="T28" fmla="*/ 2147483646 w 212"/>
                      <a:gd name="T29" fmla="*/ 2147483646 h 586"/>
                      <a:gd name="T30" fmla="*/ 2147483646 w 212"/>
                      <a:gd name="T31" fmla="*/ 2147483646 h 586"/>
                      <a:gd name="T32" fmla="*/ 2147483646 w 212"/>
                      <a:gd name="T33" fmla="*/ 2147483646 h 58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0" t="0" r="r" b="b"/>
                    <a:pathLst>
                      <a:path w="212" h="586">
                        <a:moveTo>
                          <a:pt x="10" y="5"/>
                        </a:moveTo>
                        <a:lnTo>
                          <a:pt x="10" y="4"/>
                        </a:lnTo>
                        <a:lnTo>
                          <a:pt x="8" y="2"/>
                        </a:lnTo>
                        <a:lnTo>
                          <a:pt x="8" y="0"/>
                        </a:lnTo>
                        <a:lnTo>
                          <a:pt x="3" y="0"/>
                        </a:lnTo>
                        <a:lnTo>
                          <a:pt x="0" y="4"/>
                        </a:lnTo>
                        <a:lnTo>
                          <a:pt x="0" y="236"/>
                        </a:lnTo>
                        <a:lnTo>
                          <a:pt x="201" y="584"/>
                        </a:lnTo>
                        <a:lnTo>
                          <a:pt x="203" y="584"/>
                        </a:lnTo>
                        <a:lnTo>
                          <a:pt x="205" y="586"/>
                        </a:lnTo>
                        <a:lnTo>
                          <a:pt x="210" y="586"/>
                        </a:lnTo>
                        <a:lnTo>
                          <a:pt x="210" y="584"/>
                        </a:lnTo>
                        <a:lnTo>
                          <a:pt x="212" y="583"/>
                        </a:lnTo>
                        <a:lnTo>
                          <a:pt x="212" y="578"/>
                        </a:lnTo>
                        <a:lnTo>
                          <a:pt x="10" y="230"/>
                        </a:lnTo>
                        <a:lnTo>
                          <a:pt x="10" y="233"/>
                        </a:lnTo>
                        <a:lnTo>
                          <a:pt x="10" y="5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9525">
                    <a:solidFill>
                      <a:schemeClr val="accent6">
                        <a:lumMod val="60000"/>
                        <a:lumOff val="4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/>
                  </a:p>
                </p:txBody>
              </p:sp>
            </p:grpSp>
            <p:cxnSp>
              <p:nvCxnSpPr>
                <p:cNvPr id="6" name="꺾인 연결선 5"/>
                <p:cNvCxnSpPr>
                  <a:stCxn id="221" idx="0"/>
                  <a:endCxn id="5200" idx="1"/>
                </p:cNvCxnSpPr>
                <p:nvPr/>
              </p:nvCxnSpPr>
              <p:spPr>
                <a:xfrm rot="5400000" flipH="1" flipV="1">
                  <a:off x="2435195" y="2926561"/>
                  <a:ext cx="971907" cy="2257436"/>
                </a:xfrm>
                <a:prstGeom prst="bentConnector2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Freeform 31"/>
                <p:cNvSpPr>
                  <a:spLocks/>
                </p:cNvSpPr>
                <p:nvPr/>
              </p:nvSpPr>
              <p:spPr bwMode="auto">
                <a:xfrm>
                  <a:off x="1265611" y="4900339"/>
                  <a:ext cx="257175" cy="309676"/>
                </a:xfrm>
                <a:custGeom>
                  <a:avLst/>
                  <a:gdLst>
                    <a:gd name="T0" fmla="*/ 2147483646 w 162"/>
                    <a:gd name="T1" fmla="*/ 2147483646 h 195"/>
                    <a:gd name="T2" fmla="*/ 2147483646 w 162"/>
                    <a:gd name="T3" fmla="*/ 2147483646 h 195"/>
                    <a:gd name="T4" fmla="*/ 2147483646 w 162"/>
                    <a:gd name="T5" fmla="*/ 2147483646 h 195"/>
                    <a:gd name="T6" fmla="*/ 2147483646 w 162"/>
                    <a:gd name="T7" fmla="*/ 2147483646 h 195"/>
                    <a:gd name="T8" fmla="*/ 2147483646 w 162"/>
                    <a:gd name="T9" fmla="*/ 2147483646 h 195"/>
                    <a:gd name="T10" fmla="*/ 2147483646 w 162"/>
                    <a:gd name="T11" fmla="*/ 2147483646 h 195"/>
                    <a:gd name="T12" fmla="*/ 2147483646 w 162"/>
                    <a:gd name="T13" fmla="*/ 2147483646 h 195"/>
                    <a:gd name="T14" fmla="*/ 2147483646 w 162"/>
                    <a:gd name="T15" fmla="*/ 2147483646 h 195"/>
                    <a:gd name="T16" fmla="*/ 0 w 162"/>
                    <a:gd name="T17" fmla="*/ 2147483646 h 195"/>
                    <a:gd name="T18" fmla="*/ 2147483646 w 162"/>
                    <a:gd name="T19" fmla="*/ 2147483646 h 195"/>
                    <a:gd name="T20" fmla="*/ 2147483646 w 162"/>
                    <a:gd name="T21" fmla="*/ 2147483646 h 195"/>
                    <a:gd name="T22" fmla="*/ 2147483646 w 162"/>
                    <a:gd name="T23" fmla="*/ 2147483646 h 195"/>
                    <a:gd name="T24" fmla="*/ 2147483646 w 162"/>
                    <a:gd name="T25" fmla="*/ 2147483646 h 195"/>
                    <a:gd name="T26" fmla="*/ 2147483646 w 162"/>
                    <a:gd name="T27" fmla="*/ 2147483646 h 195"/>
                    <a:gd name="T28" fmla="*/ 2147483646 w 162"/>
                    <a:gd name="T29" fmla="*/ 2147483646 h 195"/>
                    <a:gd name="T30" fmla="*/ 2147483646 w 162"/>
                    <a:gd name="T31" fmla="*/ 2147483646 h 195"/>
                    <a:gd name="T32" fmla="*/ 2147483646 w 162"/>
                    <a:gd name="T33" fmla="*/ 0 h 195"/>
                    <a:gd name="T34" fmla="*/ 2147483646 w 162"/>
                    <a:gd name="T35" fmla="*/ 2147483646 h 195"/>
                    <a:gd name="T36" fmla="*/ 2147483646 w 162"/>
                    <a:gd name="T37" fmla="*/ 2147483646 h 195"/>
                    <a:gd name="T38" fmla="*/ 2147483646 w 162"/>
                    <a:gd name="T39" fmla="*/ 2147483646 h 195"/>
                    <a:gd name="T40" fmla="*/ 2147483646 w 162"/>
                    <a:gd name="T41" fmla="*/ 2147483646 h 195"/>
                    <a:gd name="T42" fmla="*/ 2147483646 w 162"/>
                    <a:gd name="T43" fmla="*/ 2147483646 h 195"/>
                    <a:gd name="T44" fmla="*/ 2147483646 w 162"/>
                    <a:gd name="T45" fmla="*/ 2147483646 h 195"/>
                    <a:gd name="T46" fmla="*/ 2147483646 w 162"/>
                    <a:gd name="T47" fmla="*/ 2147483646 h 195"/>
                    <a:gd name="T48" fmla="*/ 2147483646 w 162"/>
                    <a:gd name="T49" fmla="*/ 2147483646 h 195"/>
                    <a:gd name="T50" fmla="*/ 2147483646 w 162"/>
                    <a:gd name="T51" fmla="*/ 2147483646 h 195"/>
                    <a:gd name="T52" fmla="*/ 2147483646 w 162"/>
                    <a:gd name="T53" fmla="*/ 2147483646 h 195"/>
                    <a:gd name="T54" fmla="*/ 2147483646 w 162"/>
                    <a:gd name="T55" fmla="*/ 2147483646 h 195"/>
                    <a:gd name="T56" fmla="*/ 2147483646 w 162"/>
                    <a:gd name="T57" fmla="*/ 2147483646 h 195"/>
                    <a:gd name="T58" fmla="*/ 2147483646 w 162"/>
                    <a:gd name="T59" fmla="*/ 2147483646 h 195"/>
                    <a:gd name="T60" fmla="*/ 2147483646 w 162"/>
                    <a:gd name="T61" fmla="*/ 2147483646 h 195"/>
                    <a:gd name="T62" fmla="*/ 2147483646 w 162"/>
                    <a:gd name="T63" fmla="*/ 2147483646 h 195"/>
                    <a:gd name="T64" fmla="*/ 2147483646 w 162"/>
                    <a:gd name="T65" fmla="*/ 2147483646 h 1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2" h="195">
                      <a:moveTo>
                        <a:pt x="81" y="195"/>
                      </a:moveTo>
                      <a:lnTo>
                        <a:pt x="64" y="193"/>
                      </a:lnTo>
                      <a:lnTo>
                        <a:pt x="51" y="188"/>
                      </a:lnTo>
                      <a:lnTo>
                        <a:pt x="35" y="178"/>
                      </a:lnTo>
                      <a:lnTo>
                        <a:pt x="23" y="168"/>
                      </a:lnTo>
                      <a:lnTo>
                        <a:pt x="13" y="152"/>
                      </a:lnTo>
                      <a:lnTo>
                        <a:pt x="6" y="135"/>
                      </a:lnTo>
                      <a:lnTo>
                        <a:pt x="1" y="118"/>
                      </a:lnTo>
                      <a:lnTo>
                        <a:pt x="0" y="98"/>
                      </a:lnTo>
                      <a:lnTo>
                        <a:pt x="1" y="78"/>
                      </a:lnTo>
                      <a:lnTo>
                        <a:pt x="6" y="59"/>
                      </a:lnTo>
                      <a:lnTo>
                        <a:pt x="13" y="44"/>
                      </a:lnTo>
                      <a:lnTo>
                        <a:pt x="23" y="28"/>
                      </a:lnTo>
                      <a:lnTo>
                        <a:pt x="35" y="17"/>
                      </a:lnTo>
                      <a:lnTo>
                        <a:pt x="51" y="8"/>
                      </a:lnTo>
                      <a:lnTo>
                        <a:pt x="64" y="1"/>
                      </a:lnTo>
                      <a:lnTo>
                        <a:pt x="81" y="0"/>
                      </a:lnTo>
                      <a:lnTo>
                        <a:pt x="98" y="1"/>
                      </a:lnTo>
                      <a:lnTo>
                        <a:pt x="113" y="8"/>
                      </a:lnTo>
                      <a:lnTo>
                        <a:pt x="127" y="17"/>
                      </a:lnTo>
                      <a:lnTo>
                        <a:pt x="139" y="28"/>
                      </a:lnTo>
                      <a:lnTo>
                        <a:pt x="149" y="44"/>
                      </a:lnTo>
                      <a:lnTo>
                        <a:pt x="156" y="59"/>
                      </a:lnTo>
                      <a:lnTo>
                        <a:pt x="161" y="78"/>
                      </a:lnTo>
                      <a:lnTo>
                        <a:pt x="162" y="98"/>
                      </a:lnTo>
                      <a:lnTo>
                        <a:pt x="161" y="118"/>
                      </a:lnTo>
                      <a:lnTo>
                        <a:pt x="156" y="135"/>
                      </a:lnTo>
                      <a:lnTo>
                        <a:pt x="149" y="152"/>
                      </a:lnTo>
                      <a:lnTo>
                        <a:pt x="139" y="168"/>
                      </a:lnTo>
                      <a:lnTo>
                        <a:pt x="127" y="178"/>
                      </a:lnTo>
                      <a:lnTo>
                        <a:pt x="113" y="188"/>
                      </a:lnTo>
                      <a:lnTo>
                        <a:pt x="98" y="193"/>
                      </a:lnTo>
                      <a:lnTo>
                        <a:pt x="81" y="195"/>
                      </a:lnTo>
                      <a:close/>
                    </a:path>
                  </a:pathLst>
                </a:custGeom>
                <a:solidFill>
                  <a:srgbClr val="FF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6" name="Freeform 33"/>
                <p:cNvSpPr>
                  <a:spLocks/>
                </p:cNvSpPr>
                <p:nvPr/>
              </p:nvSpPr>
              <p:spPr bwMode="auto">
                <a:xfrm>
                  <a:off x="1281797" y="5172027"/>
                  <a:ext cx="234950" cy="103226"/>
                </a:xfrm>
                <a:custGeom>
                  <a:avLst/>
                  <a:gdLst>
                    <a:gd name="T0" fmla="*/ 2147483646 w 148"/>
                    <a:gd name="T1" fmla="*/ 0 h 65"/>
                    <a:gd name="T2" fmla="*/ 0 w 148"/>
                    <a:gd name="T3" fmla="*/ 2147483646 h 65"/>
                    <a:gd name="T4" fmla="*/ 2147483646 w 148"/>
                    <a:gd name="T5" fmla="*/ 2147483646 h 65"/>
                    <a:gd name="T6" fmla="*/ 2147483646 w 148"/>
                    <a:gd name="T7" fmla="*/ 0 h 65"/>
                    <a:gd name="T8" fmla="*/ 2147483646 w 148"/>
                    <a:gd name="T9" fmla="*/ 0 h 6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8" h="65">
                      <a:moveTo>
                        <a:pt x="28" y="0"/>
                      </a:moveTo>
                      <a:lnTo>
                        <a:pt x="0" y="65"/>
                      </a:lnTo>
                      <a:lnTo>
                        <a:pt x="148" y="65"/>
                      </a:lnTo>
                      <a:lnTo>
                        <a:pt x="121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27" name="Rectangle 5"/>
                <p:cNvSpPr>
                  <a:spLocks noChangeArrowheads="1"/>
                </p:cNvSpPr>
                <p:nvPr/>
              </p:nvSpPr>
              <p:spPr bwMode="auto">
                <a:xfrm>
                  <a:off x="1413507" y="4971182"/>
                  <a:ext cx="203200" cy="139411"/>
                </a:xfrm>
                <a:prstGeom prst="rect">
                  <a:avLst/>
                </a:prstGeom>
                <a:solidFill>
                  <a:srgbClr val="FF8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latinLnBrk="1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latinLnBrk="1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latinLnBrk="1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latinLnBrk="1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latinLnBrk="1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FontTx/>
                    <a:buNone/>
                  </a:pPr>
                  <a:endParaRPr lang="ko-KR" altLang="en-US" sz="2000">
                    <a:latin typeface="휴먼옛체" panose="02030504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  <p:sp>
            <p:nvSpPr>
              <p:cNvPr id="230" name="Rectangle 138"/>
              <p:cNvSpPr>
                <a:spLocks noChangeArrowheads="1"/>
              </p:cNvSpPr>
              <p:nvPr/>
            </p:nvSpPr>
            <p:spPr bwMode="auto">
              <a:xfrm>
                <a:off x="529736" y="3900455"/>
                <a:ext cx="510897" cy="279078"/>
              </a:xfrm>
              <a:prstGeom prst="rect">
                <a:avLst/>
              </a:pr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latinLnBrk="1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ko-KR" altLang="en-US" sz="2000" dirty="0">
                  <a:latin typeface="휴먼옛체" panose="02030504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31" name="Freeform 145"/>
              <p:cNvSpPr>
                <a:spLocks/>
              </p:cNvSpPr>
              <p:nvPr/>
            </p:nvSpPr>
            <p:spPr bwMode="auto">
              <a:xfrm>
                <a:off x="525787" y="4173181"/>
                <a:ext cx="518794" cy="166214"/>
              </a:xfrm>
              <a:custGeom>
                <a:avLst/>
                <a:gdLst>
                  <a:gd name="T0" fmla="*/ 0 w 514"/>
                  <a:gd name="T1" fmla="*/ 0 h 110"/>
                  <a:gd name="T2" fmla="*/ 2147483646 w 514"/>
                  <a:gd name="T3" fmla="*/ 2147483646 h 110"/>
                  <a:gd name="T4" fmla="*/ 2147483646 w 514"/>
                  <a:gd name="T5" fmla="*/ 2147483646 h 110"/>
                  <a:gd name="T6" fmla="*/ 2147483646 w 514"/>
                  <a:gd name="T7" fmla="*/ 0 h 110"/>
                  <a:gd name="T8" fmla="*/ 0 w 514"/>
                  <a:gd name="T9" fmla="*/ 0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4" h="110">
                    <a:moveTo>
                      <a:pt x="0" y="0"/>
                    </a:moveTo>
                    <a:lnTo>
                      <a:pt x="86" y="110"/>
                    </a:lnTo>
                    <a:lnTo>
                      <a:pt x="427" y="110"/>
                    </a:lnTo>
                    <a:lnTo>
                      <a:pt x="5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2" name="Freeform 144"/>
              <p:cNvSpPr>
                <a:spLocks/>
              </p:cNvSpPr>
              <p:nvPr/>
            </p:nvSpPr>
            <p:spPr bwMode="auto">
              <a:xfrm>
                <a:off x="663353" y="4350201"/>
                <a:ext cx="909414" cy="80088"/>
              </a:xfrm>
              <a:custGeom>
                <a:avLst/>
                <a:gdLst>
                  <a:gd name="T0" fmla="*/ 2147483646 w 759"/>
                  <a:gd name="T1" fmla="*/ 2147483646 h 100"/>
                  <a:gd name="T2" fmla="*/ 2147483646 w 759"/>
                  <a:gd name="T3" fmla="*/ 2147483646 h 100"/>
                  <a:gd name="T4" fmla="*/ 2147483646 w 759"/>
                  <a:gd name="T5" fmla="*/ 2147483646 h 100"/>
                  <a:gd name="T6" fmla="*/ 2147483646 w 759"/>
                  <a:gd name="T7" fmla="*/ 2147483646 h 100"/>
                  <a:gd name="T8" fmla="*/ 2147483646 w 759"/>
                  <a:gd name="T9" fmla="*/ 2147483646 h 100"/>
                  <a:gd name="T10" fmla="*/ 2147483646 w 759"/>
                  <a:gd name="T11" fmla="*/ 2147483646 h 100"/>
                  <a:gd name="T12" fmla="*/ 2147483646 w 759"/>
                  <a:gd name="T13" fmla="*/ 2147483646 h 100"/>
                  <a:gd name="T14" fmla="*/ 2147483646 w 759"/>
                  <a:gd name="T15" fmla="*/ 2147483646 h 100"/>
                  <a:gd name="T16" fmla="*/ 2147483646 w 759"/>
                  <a:gd name="T17" fmla="*/ 2147483646 h 100"/>
                  <a:gd name="T18" fmla="*/ 2147483646 w 759"/>
                  <a:gd name="T19" fmla="*/ 2147483646 h 100"/>
                  <a:gd name="T20" fmla="*/ 2147483646 w 759"/>
                  <a:gd name="T21" fmla="*/ 2147483646 h 100"/>
                  <a:gd name="T22" fmla="*/ 2147483646 w 759"/>
                  <a:gd name="T23" fmla="*/ 2147483646 h 100"/>
                  <a:gd name="T24" fmla="*/ 2147483646 w 759"/>
                  <a:gd name="T25" fmla="*/ 2147483646 h 100"/>
                  <a:gd name="T26" fmla="*/ 2147483646 w 759"/>
                  <a:gd name="T27" fmla="*/ 2147483646 h 100"/>
                  <a:gd name="T28" fmla="*/ 2147483646 w 759"/>
                  <a:gd name="T29" fmla="*/ 2147483646 h 100"/>
                  <a:gd name="T30" fmla="*/ 2147483646 w 759"/>
                  <a:gd name="T31" fmla="*/ 2147483646 h 100"/>
                  <a:gd name="T32" fmla="*/ 2147483646 w 759"/>
                  <a:gd name="T33" fmla="*/ 2147483646 h 100"/>
                  <a:gd name="T34" fmla="*/ 2147483646 w 759"/>
                  <a:gd name="T35" fmla="*/ 2147483646 h 100"/>
                  <a:gd name="T36" fmla="*/ 2147483646 w 759"/>
                  <a:gd name="T37" fmla="*/ 2147483646 h 100"/>
                  <a:gd name="T38" fmla="*/ 2147483646 w 759"/>
                  <a:gd name="T39" fmla="*/ 2147483646 h 100"/>
                  <a:gd name="T40" fmla="*/ 2147483646 w 759"/>
                  <a:gd name="T41" fmla="*/ 0 h 100"/>
                  <a:gd name="T42" fmla="*/ 2147483646 w 759"/>
                  <a:gd name="T43" fmla="*/ 2147483646 h 100"/>
                  <a:gd name="T44" fmla="*/ 2147483646 w 759"/>
                  <a:gd name="T45" fmla="*/ 2147483646 h 100"/>
                  <a:gd name="T46" fmla="*/ 2147483646 w 759"/>
                  <a:gd name="T47" fmla="*/ 0 h 100"/>
                  <a:gd name="T48" fmla="*/ 2147483646 w 759"/>
                  <a:gd name="T49" fmla="*/ 2147483646 h 100"/>
                  <a:gd name="T50" fmla="*/ 2147483646 w 759"/>
                  <a:gd name="T51" fmla="*/ 2147483646 h 100"/>
                  <a:gd name="T52" fmla="*/ 2147483646 w 759"/>
                  <a:gd name="T53" fmla="*/ 2147483646 h 100"/>
                  <a:gd name="T54" fmla="*/ 2147483646 w 759"/>
                  <a:gd name="T55" fmla="*/ 2147483646 h 100"/>
                  <a:gd name="T56" fmla="*/ 2147483646 w 759"/>
                  <a:gd name="T57" fmla="*/ 2147483646 h 100"/>
                  <a:gd name="T58" fmla="*/ 2147483646 w 759"/>
                  <a:gd name="T59" fmla="*/ 2147483646 h 100"/>
                  <a:gd name="T60" fmla="*/ 2147483646 w 759"/>
                  <a:gd name="T61" fmla="*/ 2147483646 h 100"/>
                  <a:gd name="T62" fmla="*/ 2147483646 w 759"/>
                  <a:gd name="T63" fmla="*/ 2147483646 h 100"/>
                  <a:gd name="T64" fmla="*/ 2147483646 w 759"/>
                  <a:gd name="T65" fmla="*/ 2147483646 h 100"/>
                  <a:gd name="T66" fmla="*/ 2147483646 w 759"/>
                  <a:gd name="T67" fmla="*/ 2147483646 h 100"/>
                  <a:gd name="T68" fmla="*/ 2147483646 w 759"/>
                  <a:gd name="T69" fmla="*/ 2147483646 h 100"/>
                  <a:gd name="T70" fmla="*/ 2147483646 w 759"/>
                  <a:gd name="T71" fmla="*/ 2147483646 h 100"/>
                  <a:gd name="T72" fmla="*/ 0 w 759"/>
                  <a:gd name="T73" fmla="*/ 2147483646 h 100"/>
                  <a:gd name="T74" fmla="*/ 2147483646 w 759"/>
                  <a:gd name="T75" fmla="*/ 2147483646 h 10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759" h="100">
                    <a:moveTo>
                      <a:pt x="7" y="95"/>
                    </a:moveTo>
                    <a:lnTo>
                      <a:pt x="73" y="12"/>
                    </a:lnTo>
                    <a:lnTo>
                      <a:pt x="66" y="12"/>
                    </a:lnTo>
                    <a:lnTo>
                      <a:pt x="135" y="98"/>
                    </a:lnTo>
                    <a:lnTo>
                      <a:pt x="205" y="12"/>
                    </a:lnTo>
                    <a:lnTo>
                      <a:pt x="198" y="12"/>
                    </a:lnTo>
                    <a:lnTo>
                      <a:pt x="268" y="98"/>
                    </a:lnTo>
                    <a:lnTo>
                      <a:pt x="339" y="12"/>
                    </a:lnTo>
                    <a:lnTo>
                      <a:pt x="332" y="12"/>
                    </a:lnTo>
                    <a:lnTo>
                      <a:pt x="402" y="98"/>
                    </a:lnTo>
                    <a:lnTo>
                      <a:pt x="471" y="12"/>
                    </a:lnTo>
                    <a:lnTo>
                      <a:pt x="464" y="12"/>
                    </a:lnTo>
                    <a:lnTo>
                      <a:pt x="534" y="98"/>
                    </a:lnTo>
                    <a:lnTo>
                      <a:pt x="603" y="12"/>
                    </a:lnTo>
                    <a:lnTo>
                      <a:pt x="595" y="10"/>
                    </a:lnTo>
                    <a:lnTo>
                      <a:pt x="644" y="100"/>
                    </a:lnTo>
                    <a:lnTo>
                      <a:pt x="713" y="12"/>
                    </a:lnTo>
                    <a:lnTo>
                      <a:pt x="705" y="10"/>
                    </a:lnTo>
                    <a:lnTo>
                      <a:pt x="749" y="93"/>
                    </a:lnTo>
                    <a:lnTo>
                      <a:pt x="759" y="90"/>
                    </a:lnTo>
                    <a:lnTo>
                      <a:pt x="710" y="0"/>
                    </a:lnTo>
                    <a:lnTo>
                      <a:pt x="641" y="88"/>
                    </a:lnTo>
                    <a:lnTo>
                      <a:pt x="649" y="90"/>
                    </a:lnTo>
                    <a:lnTo>
                      <a:pt x="600" y="0"/>
                    </a:lnTo>
                    <a:lnTo>
                      <a:pt x="530" y="88"/>
                    </a:lnTo>
                    <a:lnTo>
                      <a:pt x="537" y="88"/>
                    </a:lnTo>
                    <a:lnTo>
                      <a:pt x="468" y="1"/>
                    </a:lnTo>
                    <a:lnTo>
                      <a:pt x="398" y="88"/>
                    </a:lnTo>
                    <a:lnTo>
                      <a:pt x="405" y="88"/>
                    </a:lnTo>
                    <a:lnTo>
                      <a:pt x="335" y="1"/>
                    </a:lnTo>
                    <a:lnTo>
                      <a:pt x="264" y="88"/>
                    </a:lnTo>
                    <a:lnTo>
                      <a:pt x="271" y="88"/>
                    </a:lnTo>
                    <a:lnTo>
                      <a:pt x="202" y="1"/>
                    </a:lnTo>
                    <a:lnTo>
                      <a:pt x="132" y="88"/>
                    </a:lnTo>
                    <a:lnTo>
                      <a:pt x="139" y="88"/>
                    </a:lnTo>
                    <a:lnTo>
                      <a:pt x="69" y="1"/>
                    </a:lnTo>
                    <a:lnTo>
                      <a:pt x="0" y="88"/>
                    </a:lnTo>
                    <a:lnTo>
                      <a:pt x="7" y="9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1562733" y="4411658"/>
                <a:ext cx="162435" cy="8495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419577" y="3912096"/>
              <a:ext cx="961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Additive</a:t>
              </a:r>
              <a:endParaRPr lang="ko-KR" altLang="en-US" dirty="0"/>
            </a:p>
          </p:txBody>
        </p:sp>
      </p:grpSp>
      <p:cxnSp>
        <p:nvCxnSpPr>
          <p:cNvPr id="17" name="직선 연결선 16"/>
          <p:cNvCxnSpPr>
            <a:stCxn id="15" idx="3"/>
          </p:cNvCxnSpPr>
          <p:nvPr/>
        </p:nvCxnSpPr>
        <p:spPr>
          <a:xfrm>
            <a:off x="1655067" y="4731149"/>
            <a:ext cx="144901" cy="271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834308"/>
      </p:ext>
    </p:extLst>
  </p:cSld>
  <p:clrMapOvr>
    <a:masterClrMapping/>
  </p:clrMapOvr>
  <p:transition advTm="60112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Distributor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47664" y="2492896"/>
            <a:ext cx="5796753" cy="2880320"/>
            <a:chOff x="971600" y="1988840"/>
            <a:chExt cx="5796753" cy="2880320"/>
          </a:xfrm>
        </p:grpSpPr>
        <p:grpSp>
          <p:nvGrpSpPr>
            <p:cNvPr id="8" name="그룹 7"/>
            <p:cNvGrpSpPr/>
            <p:nvPr/>
          </p:nvGrpSpPr>
          <p:grpSpPr>
            <a:xfrm>
              <a:off x="971600" y="1988840"/>
              <a:ext cx="2880320" cy="2880320"/>
              <a:chOff x="971600" y="1988840"/>
              <a:chExt cx="2880320" cy="2880320"/>
            </a:xfrm>
          </p:grpSpPr>
          <p:sp>
            <p:nvSpPr>
              <p:cNvPr id="3" name="직사각형 2"/>
              <p:cNvSpPr/>
              <p:nvPr/>
            </p:nvSpPr>
            <p:spPr bwMode="auto">
              <a:xfrm>
                <a:off x="971600" y="1988840"/>
                <a:ext cx="2880320" cy="288032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 bwMode="auto">
              <a:xfrm>
                <a:off x="1331640" y="2348880"/>
                <a:ext cx="2160240" cy="216024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 bwMode="auto">
              <a:xfrm>
                <a:off x="1691680" y="2708920"/>
                <a:ext cx="1440160" cy="144016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 bwMode="auto">
              <a:xfrm>
                <a:off x="2005227" y="3068960"/>
                <a:ext cx="813066" cy="79745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 bwMode="auto">
              <a:xfrm>
                <a:off x="2195736" y="3251661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888033" y="1988840"/>
              <a:ext cx="2880320" cy="2880320"/>
              <a:chOff x="971600" y="1988840"/>
              <a:chExt cx="2880320" cy="2880320"/>
            </a:xfrm>
          </p:grpSpPr>
          <p:sp>
            <p:nvSpPr>
              <p:cNvPr id="10" name="직사각형 9"/>
              <p:cNvSpPr/>
              <p:nvPr/>
            </p:nvSpPr>
            <p:spPr bwMode="auto">
              <a:xfrm>
                <a:off x="971600" y="1988840"/>
                <a:ext cx="2880320" cy="288032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>
                <a:off x="1331640" y="2348880"/>
                <a:ext cx="2160240" cy="216024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 bwMode="auto">
              <a:xfrm>
                <a:off x="1691680" y="2708920"/>
                <a:ext cx="1440160" cy="144016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 bwMode="auto">
              <a:xfrm>
                <a:off x="2005227" y="3068960"/>
                <a:ext cx="813066" cy="79745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 bwMode="auto">
              <a:xfrm>
                <a:off x="2195736" y="3251661"/>
                <a:ext cx="432048" cy="432048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884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1907704" y="764704"/>
            <a:ext cx="5151950" cy="5056679"/>
            <a:chOff x="1994515" y="1268760"/>
            <a:chExt cx="5151950" cy="5056679"/>
          </a:xfrm>
        </p:grpSpPr>
        <p:grpSp>
          <p:nvGrpSpPr>
            <p:cNvPr id="25" name="그룹 24"/>
            <p:cNvGrpSpPr/>
            <p:nvPr/>
          </p:nvGrpSpPr>
          <p:grpSpPr>
            <a:xfrm>
              <a:off x="2051720" y="1268760"/>
              <a:ext cx="5094745" cy="5056679"/>
              <a:chOff x="1691680" y="1268760"/>
              <a:chExt cx="5094745" cy="5056679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691680" y="2708920"/>
                <a:ext cx="2160240" cy="1440160"/>
                <a:chOff x="1691680" y="2708920"/>
                <a:chExt cx="2160240" cy="1440160"/>
              </a:xfrm>
            </p:grpSpPr>
            <p:cxnSp>
              <p:nvCxnSpPr>
                <p:cNvPr id="9" name="꺾인 연결선 8"/>
                <p:cNvCxnSpPr/>
                <p:nvPr/>
              </p:nvCxnSpPr>
              <p:spPr bwMode="auto">
                <a:xfrm>
                  <a:off x="1691680" y="2708920"/>
                  <a:ext cx="1440160" cy="720080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" name="꺾인 연결선 13"/>
                <p:cNvCxnSpPr/>
                <p:nvPr/>
              </p:nvCxnSpPr>
              <p:spPr bwMode="auto">
                <a:xfrm>
                  <a:off x="2411760" y="3429000"/>
                  <a:ext cx="1440160" cy="720080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6" name="그룹 15"/>
              <p:cNvGrpSpPr/>
              <p:nvPr/>
            </p:nvGrpSpPr>
            <p:grpSpPr>
              <a:xfrm flipH="1">
                <a:off x="4554256" y="2711422"/>
                <a:ext cx="2160240" cy="1440160"/>
                <a:chOff x="1691680" y="2708920"/>
                <a:chExt cx="2160240" cy="1440160"/>
              </a:xfrm>
            </p:grpSpPr>
            <p:cxnSp>
              <p:nvCxnSpPr>
                <p:cNvPr id="17" name="꺾인 연결선 16"/>
                <p:cNvCxnSpPr/>
                <p:nvPr/>
              </p:nvCxnSpPr>
              <p:spPr bwMode="auto">
                <a:xfrm>
                  <a:off x="1691680" y="2708920"/>
                  <a:ext cx="1440160" cy="720080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꺾인 연결선 17"/>
                <p:cNvCxnSpPr/>
                <p:nvPr/>
              </p:nvCxnSpPr>
              <p:spPr bwMode="auto">
                <a:xfrm>
                  <a:off x="2411760" y="3429000"/>
                  <a:ext cx="1440160" cy="720080"/>
                </a:xfrm>
                <a:prstGeom prst="bentConnector3">
                  <a:avLst>
                    <a:gd name="adj1" fmla="val 50000"/>
                  </a:avLst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자유형 18"/>
              <p:cNvSpPr/>
              <p:nvPr/>
            </p:nvSpPr>
            <p:spPr bwMode="auto">
              <a:xfrm>
                <a:off x="1698171" y="1924594"/>
                <a:ext cx="5088254" cy="200297"/>
              </a:xfrm>
              <a:custGeom>
                <a:avLst/>
                <a:gdLst>
                  <a:gd name="connsiteX0" fmla="*/ 0 w 5088254"/>
                  <a:gd name="connsiteY0" fmla="*/ 43543 h 200297"/>
                  <a:gd name="connsiteX1" fmla="*/ 43543 w 5088254"/>
                  <a:gd name="connsiteY1" fmla="*/ 52252 h 200297"/>
                  <a:gd name="connsiteX2" fmla="*/ 278675 w 5088254"/>
                  <a:gd name="connsiteY2" fmla="*/ 69669 h 200297"/>
                  <a:gd name="connsiteX3" fmla="*/ 348343 w 5088254"/>
                  <a:gd name="connsiteY3" fmla="*/ 69669 h 200297"/>
                  <a:gd name="connsiteX4" fmla="*/ 365760 w 5088254"/>
                  <a:gd name="connsiteY4" fmla="*/ 43543 h 200297"/>
                  <a:gd name="connsiteX5" fmla="*/ 391886 w 5088254"/>
                  <a:gd name="connsiteY5" fmla="*/ 34835 h 200297"/>
                  <a:gd name="connsiteX6" fmla="*/ 618309 w 5088254"/>
                  <a:gd name="connsiteY6" fmla="*/ 43543 h 200297"/>
                  <a:gd name="connsiteX7" fmla="*/ 966652 w 5088254"/>
                  <a:gd name="connsiteY7" fmla="*/ 52252 h 200297"/>
                  <a:gd name="connsiteX8" fmla="*/ 984069 w 5088254"/>
                  <a:gd name="connsiteY8" fmla="*/ 78377 h 200297"/>
                  <a:gd name="connsiteX9" fmla="*/ 1010195 w 5088254"/>
                  <a:gd name="connsiteY9" fmla="*/ 87086 h 200297"/>
                  <a:gd name="connsiteX10" fmla="*/ 1036320 w 5088254"/>
                  <a:gd name="connsiteY10" fmla="*/ 113212 h 200297"/>
                  <a:gd name="connsiteX11" fmla="*/ 1123406 w 5088254"/>
                  <a:gd name="connsiteY11" fmla="*/ 78377 h 200297"/>
                  <a:gd name="connsiteX12" fmla="*/ 1193075 w 5088254"/>
                  <a:gd name="connsiteY12" fmla="*/ 52252 h 200297"/>
                  <a:gd name="connsiteX13" fmla="*/ 1227909 w 5088254"/>
                  <a:gd name="connsiteY13" fmla="*/ 43543 h 200297"/>
                  <a:gd name="connsiteX14" fmla="*/ 1254035 w 5088254"/>
                  <a:gd name="connsiteY14" fmla="*/ 34835 h 200297"/>
                  <a:gd name="connsiteX15" fmla="*/ 1645920 w 5088254"/>
                  <a:gd name="connsiteY15" fmla="*/ 43543 h 200297"/>
                  <a:gd name="connsiteX16" fmla="*/ 1654629 w 5088254"/>
                  <a:gd name="connsiteY16" fmla="*/ 69669 h 200297"/>
                  <a:gd name="connsiteX17" fmla="*/ 1689463 w 5088254"/>
                  <a:gd name="connsiteY17" fmla="*/ 156755 h 200297"/>
                  <a:gd name="connsiteX18" fmla="*/ 1741715 w 5088254"/>
                  <a:gd name="connsiteY18" fmla="*/ 200297 h 200297"/>
                  <a:gd name="connsiteX19" fmla="*/ 1793966 w 5088254"/>
                  <a:gd name="connsiteY19" fmla="*/ 182880 h 200297"/>
                  <a:gd name="connsiteX20" fmla="*/ 1820092 w 5088254"/>
                  <a:gd name="connsiteY20" fmla="*/ 165463 h 200297"/>
                  <a:gd name="connsiteX21" fmla="*/ 1872343 w 5088254"/>
                  <a:gd name="connsiteY21" fmla="*/ 148046 h 200297"/>
                  <a:gd name="connsiteX22" fmla="*/ 1933303 w 5088254"/>
                  <a:gd name="connsiteY22" fmla="*/ 121920 h 200297"/>
                  <a:gd name="connsiteX23" fmla="*/ 2098766 w 5088254"/>
                  <a:gd name="connsiteY23" fmla="*/ 78377 h 200297"/>
                  <a:gd name="connsiteX24" fmla="*/ 2159726 w 5088254"/>
                  <a:gd name="connsiteY24" fmla="*/ 60960 h 200297"/>
                  <a:gd name="connsiteX25" fmla="*/ 2211978 w 5088254"/>
                  <a:gd name="connsiteY25" fmla="*/ 52252 h 200297"/>
                  <a:gd name="connsiteX26" fmla="*/ 2264229 w 5088254"/>
                  <a:gd name="connsiteY26" fmla="*/ 34835 h 200297"/>
                  <a:gd name="connsiteX27" fmla="*/ 2342606 w 5088254"/>
                  <a:gd name="connsiteY27" fmla="*/ 17417 h 200297"/>
                  <a:gd name="connsiteX28" fmla="*/ 2394858 w 5088254"/>
                  <a:gd name="connsiteY28" fmla="*/ 0 h 200297"/>
                  <a:gd name="connsiteX29" fmla="*/ 2481943 w 5088254"/>
                  <a:gd name="connsiteY29" fmla="*/ 8709 h 200297"/>
                  <a:gd name="connsiteX30" fmla="*/ 2508069 w 5088254"/>
                  <a:gd name="connsiteY30" fmla="*/ 17417 h 200297"/>
                  <a:gd name="connsiteX31" fmla="*/ 2569029 w 5088254"/>
                  <a:gd name="connsiteY31" fmla="*/ 43543 h 200297"/>
                  <a:gd name="connsiteX32" fmla="*/ 2690949 w 5088254"/>
                  <a:gd name="connsiteY32" fmla="*/ 69669 h 200297"/>
                  <a:gd name="connsiteX33" fmla="*/ 2717075 w 5088254"/>
                  <a:gd name="connsiteY33" fmla="*/ 78377 h 200297"/>
                  <a:gd name="connsiteX34" fmla="*/ 2734492 w 5088254"/>
                  <a:gd name="connsiteY34" fmla="*/ 95795 h 200297"/>
                  <a:gd name="connsiteX35" fmla="*/ 2760618 w 5088254"/>
                  <a:gd name="connsiteY35" fmla="*/ 104503 h 200297"/>
                  <a:gd name="connsiteX36" fmla="*/ 3021875 w 5088254"/>
                  <a:gd name="connsiteY36" fmla="*/ 95795 h 200297"/>
                  <a:gd name="connsiteX37" fmla="*/ 3030583 w 5088254"/>
                  <a:gd name="connsiteY37" fmla="*/ 69669 h 200297"/>
                  <a:gd name="connsiteX38" fmla="*/ 3056709 w 5088254"/>
                  <a:gd name="connsiteY38" fmla="*/ 60960 h 200297"/>
                  <a:gd name="connsiteX39" fmla="*/ 3108960 w 5088254"/>
                  <a:gd name="connsiteY39" fmla="*/ 78377 h 200297"/>
                  <a:gd name="connsiteX40" fmla="*/ 3187338 w 5088254"/>
                  <a:gd name="connsiteY40" fmla="*/ 95795 h 200297"/>
                  <a:gd name="connsiteX41" fmla="*/ 3352800 w 5088254"/>
                  <a:gd name="connsiteY41" fmla="*/ 87086 h 200297"/>
                  <a:gd name="connsiteX42" fmla="*/ 3370218 w 5088254"/>
                  <a:gd name="connsiteY42" fmla="*/ 69669 h 200297"/>
                  <a:gd name="connsiteX43" fmla="*/ 3396343 w 5088254"/>
                  <a:gd name="connsiteY43" fmla="*/ 87086 h 200297"/>
                  <a:gd name="connsiteX44" fmla="*/ 3448595 w 5088254"/>
                  <a:gd name="connsiteY44" fmla="*/ 104503 h 200297"/>
                  <a:gd name="connsiteX45" fmla="*/ 3466012 w 5088254"/>
                  <a:gd name="connsiteY45" fmla="*/ 78377 h 200297"/>
                  <a:gd name="connsiteX46" fmla="*/ 3518263 w 5088254"/>
                  <a:gd name="connsiteY46" fmla="*/ 60960 h 200297"/>
                  <a:gd name="connsiteX47" fmla="*/ 3788229 w 5088254"/>
                  <a:gd name="connsiteY47" fmla="*/ 69669 h 200297"/>
                  <a:gd name="connsiteX48" fmla="*/ 3814355 w 5088254"/>
                  <a:gd name="connsiteY48" fmla="*/ 78377 h 200297"/>
                  <a:gd name="connsiteX49" fmla="*/ 3962400 w 5088254"/>
                  <a:gd name="connsiteY49" fmla="*/ 87086 h 200297"/>
                  <a:gd name="connsiteX50" fmla="*/ 3979818 w 5088254"/>
                  <a:gd name="connsiteY50" fmla="*/ 104503 h 200297"/>
                  <a:gd name="connsiteX51" fmla="*/ 4032069 w 5088254"/>
                  <a:gd name="connsiteY51" fmla="*/ 139337 h 200297"/>
                  <a:gd name="connsiteX52" fmla="*/ 4084320 w 5088254"/>
                  <a:gd name="connsiteY52" fmla="*/ 130629 h 200297"/>
                  <a:gd name="connsiteX53" fmla="*/ 4110446 w 5088254"/>
                  <a:gd name="connsiteY53" fmla="*/ 121920 h 200297"/>
                  <a:gd name="connsiteX54" fmla="*/ 4145280 w 5088254"/>
                  <a:gd name="connsiteY54" fmla="*/ 113212 h 200297"/>
                  <a:gd name="connsiteX55" fmla="*/ 4206240 w 5088254"/>
                  <a:gd name="connsiteY55" fmla="*/ 95795 h 200297"/>
                  <a:gd name="connsiteX56" fmla="*/ 4293326 w 5088254"/>
                  <a:gd name="connsiteY56" fmla="*/ 87086 h 200297"/>
                  <a:gd name="connsiteX57" fmla="*/ 4371703 w 5088254"/>
                  <a:gd name="connsiteY57" fmla="*/ 95795 h 200297"/>
                  <a:gd name="connsiteX58" fmla="*/ 4397829 w 5088254"/>
                  <a:gd name="connsiteY58" fmla="*/ 104503 h 200297"/>
                  <a:gd name="connsiteX59" fmla="*/ 4441372 w 5088254"/>
                  <a:gd name="connsiteY59" fmla="*/ 113212 h 200297"/>
                  <a:gd name="connsiteX60" fmla="*/ 4554583 w 5088254"/>
                  <a:gd name="connsiteY60" fmla="*/ 95795 h 200297"/>
                  <a:gd name="connsiteX61" fmla="*/ 4580709 w 5088254"/>
                  <a:gd name="connsiteY61" fmla="*/ 87086 h 200297"/>
                  <a:gd name="connsiteX62" fmla="*/ 4641669 w 5088254"/>
                  <a:gd name="connsiteY62" fmla="*/ 95795 h 200297"/>
                  <a:gd name="connsiteX63" fmla="*/ 4676503 w 5088254"/>
                  <a:gd name="connsiteY63" fmla="*/ 104503 h 200297"/>
                  <a:gd name="connsiteX64" fmla="*/ 4737463 w 5088254"/>
                  <a:gd name="connsiteY64" fmla="*/ 95795 h 200297"/>
                  <a:gd name="connsiteX65" fmla="*/ 4807132 w 5088254"/>
                  <a:gd name="connsiteY65" fmla="*/ 78377 h 200297"/>
                  <a:gd name="connsiteX66" fmla="*/ 4902926 w 5088254"/>
                  <a:gd name="connsiteY66" fmla="*/ 52252 h 200297"/>
                  <a:gd name="connsiteX67" fmla="*/ 5016138 w 5088254"/>
                  <a:gd name="connsiteY67" fmla="*/ 26126 h 200297"/>
                  <a:gd name="connsiteX68" fmla="*/ 5085806 w 5088254"/>
                  <a:gd name="connsiteY68" fmla="*/ 8709 h 200297"/>
                  <a:gd name="connsiteX69" fmla="*/ 5050972 w 5088254"/>
                  <a:gd name="connsiteY69" fmla="*/ 17417 h 200297"/>
                  <a:gd name="connsiteX70" fmla="*/ 5033555 w 5088254"/>
                  <a:gd name="connsiteY70" fmla="*/ 17417 h 20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088254" h="200297">
                    <a:moveTo>
                      <a:pt x="0" y="43543"/>
                    </a:moveTo>
                    <a:cubicBezTo>
                      <a:pt x="14514" y="46446"/>
                      <a:pt x="28890" y="50159"/>
                      <a:pt x="43543" y="52252"/>
                    </a:cubicBezTo>
                    <a:cubicBezTo>
                      <a:pt x="126507" y="64104"/>
                      <a:pt x="190090" y="64747"/>
                      <a:pt x="278675" y="69669"/>
                    </a:cubicBezTo>
                    <a:cubicBezTo>
                      <a:pt x="305464" y="78598"/>
                      <a:pt x="317371" y="87367"/>
                      <a:pt x="348343" y="69669"/>
                    </a:cubicBezTo>
                    <a:cubicBezTo>
                      <a:pt x="357430" y="64476"/>
                      <a:pt x="357587" y="50081"/>
                      <a:pt x="365760" y="43543"/>
                    </a:cubicBezTo>
                    <a:cubicBezTo>
                      <a:pt x="372928" y="37809"/>
                      <a:pt x="383177" y="37738"/>
                      <a:pt x="391886" y="34835"/>
                    </a:cubicBezTo>
                    <a:lnTo>
                      <a:pt x="618309" y="43543"/>
                    </a:lnTo>
                    <a:cubicBezTo>
                      <a:pt x="734406" y="47061"/>
                      <a:pt x="851025" y="41240"/>
                      <a:pt x="966652" y="52252"/>
                    </a:cubicBezTo>
                    <a:cubicBezTo>
                      <a:pt x="977071" y="53244"/>
                      <a:pt x="975896" y="71839"/>
                      <a:pt x="984069" y="78377"/>
                    </a:cubicBezTo>
                    <a:cubicBezTo>
                      <a:pt x="991237" y="84112"/>
                      <a:pt x="1001486" y="84183"/>
                      <a:pt x="1010195" y="87086"/>
                    </a:cubicBezTo>
                    <a:cubicBezTo>
                      <a:pt x="1018903" y="95795"/>
                      <a:pt x="1024080" y="111852"/>
                      <a:pt x="1036320" y="113212"/>
                    </a:cubicBezTo>
                    <a:cubicBezTo>
                      <a:pt x="1057965" y="115617"/>
                      <a:pt x="1102502" y="87087"/>
                      <a:pt x="1123406" y="78377"/>
                    </a:cubicBezTo>
                    <a:cubicBezTo>
                      <a:pt x="1146300" y="68838"/>
                      <a:pt x="1169546" y="60095"/>
                      <a:pt x="1193075" y="52252"/>
                    </a:cubicBezTo>
                    <a:cubicBezTo>
                      <a:pt x="1204430" y="48467"/>
                      <a:pt x="1216401" y="46831"/>
                      <a:pt x="1227909" y="43543"/>
                    </a:cubicBezTo>
                    <a:cubicBezTo>
                      <a:pt x="1236735" y="41021"/>
                      <a:pt x="1245326" y="37738"/>
                      <a:pt x="1254035" y="34835"/>
                    </a:cubicBezTo>
                    <a:cubicBezTo>
                      <a:pt x="1384663" y="37738"/>
                      <a:pt x="1515751" y="32224"/>
                      <a:pt x="1645920" y="43543"/>
                    </a:cubicBezTo>
                    <a:cubicBezTo>
                      <a:pt x="1655065" y="44338"/>
                      <a:pt x="1651334" y="61101"/>
                      <a:pt x="1654629" y="69669"/>
                    </a:cubicBezTo>
                    <a:cubicBezTo>
                      <a:pt x="1665852" y="98850"/>
                      <a:pt x="1667355" y="134648"/>
                      <a:pt x="1689463" y="156755"/>
                    </a:cubicBezTo>
                    <a:cubicBezTo>
                      <a:pt x="1722990" y="190281"/>
                      <a:pt x="1705342" y="176049"/>
                      <a:pt x="1741715" y="200297"/>
                    </a:cubicBezTo>
                    <a:cubicBezTo>
                      <a:pt x="1759132" y="194491"/>
                      <a:pt x="1778690" y="193064"/>
                      <a:pt x="1793966" y="182880"/>
                    </a:cubicBezTo>
                    <a:cubicBezTo>
                      <a:pt x="1802675" y="177074"/>
                      <a:pt x="1810528" y="169714"/>
                      <a:pt x="1820092" y="165463"/>
                    </a:cubicBezTo>
                    <a:cubicBezTo>
                      <a:pt x="1836869" y="158007"/>
                      <a:pt x="1855468" y="155278"/>
                      <a:pt x="1872343" y="148046"/>
                    </a:cubicBezTo>
                    <a:cubicBezTo>
                      <a:pt x="1892663" y="139337"/>
                      <a:pt x="1912456" y="129278"/>
                      <a:pt x="1933303" y="121920"/>
                    </a:cubicBezTo>
                    <a:cubicBezTo>
                      <a:pt x="2021025" y="90960"/>
                      <a:pt x="2012880" y="99849"/>
                      <a:pt x="2098766" y="78377"/>
                    </a:cubicBezTo>
                    <a:cubicBezTo>
                      <a:pt x="2165133" y="61785"/>
                      <a:pt x="2078324" y="77240"/>
                      <a:pt x="2159726" y="60960"/>
                    </a:cubicBezTo>
                    <a:cubicBezTo>
                      <a:pt x="2177041" y="57497"/>
                      <a:pt x="2194561" y="55155"/>
                      <a:pt x="2211978" y="52252"/>
                    </a:cubicBezTo>
                    <a:cubicBezTo>
                      <a:pt x="2229395" y="46446"/>
                      <a:pt x="2246226" y="38436"/>
                      <a:pt x="2264229" y="34835"/>
                    </a:cubicBezTo>
                    <a:cubicBezTo>
                      <a:pt x="2289094" y="29862"/>
                      <a:pt x="2318005" y="24797"/>
                      <a:pt x="2342606" y="17417"/>
                    </a:cubicBezTo>
                    <a:cubicBezTo>
                      <a:pt x="2360191" y="12141"/>
                      <a:pt x="2394858" y="0"/>
                      <a:pt x="2394858" y="0"/>
                    </a:cubicBezTo>
                    <a:cubicBezTo>
                      <a:pt x="2423886" y="2903"/>
                      <a:pt x="2453109" y="4273"/>
                      <a:pt x="2481943" y="8709"/>
                    </a:cubicBezTo>
                    <a:cubicBezTo>
                      <a:pt x="2491016" y="10105"/>
                      <a:pt x="2499546" y="14008"/>
                      <a:pt x="2508069" y="17417"/>
                    </a:cubicBezTo>
                    <a:cubicBezTo>
                      <a:pt x="2528595" y="25627"/>
                      <a:pt x="2548056" y="36552"/>
                      <a:pt x="2569029" y="43543"/>
                    </a:cubicBezTo>
                    <a:cubicBezTo>
                      <a:pt x="2642139" y="67913"/>
                      <a:pt x="2625183" y="55055"/>
                      <a:pt x="2690949" y="69669"/>
                    </a:cubicBezTo>
                    <a:cubicBezTo>
                      <a:pt x="2699910" y="71660"/>
                      <a:pt x="2708366" y="75474"/>
                      <a:pt x="2717075" y="78377"/>
                    </a:cubicBezTo>
                    <a:cubicBezTo>
                      <a:pt x="2722881" y="84183"/>
                      <a:pt x="2727451" y="91571"/>
                      <a:pt x="2734492" y="95795"/>
                    </a:cubicBezTo>
                    <a:cubicBezTo>
                      <a:pt x="2742363" y="100518"/>
                      <a:pt x="2751438" y="104503"/>
                      <a:pt x="2760618" y="104503"/>
                    </a:cubicBezTo>
                    <a:cubicBezTo>
                      <a:pt x="2847752" y="104503"/>
                      <a:pt x="2934789" y="98698"/>
                      <a:pt x="3021875" y="95795"/>
                    </a:cubicBezTo>
                    <a:cubicBezTo>
                      <a:pt x="3024778" y="87086"/>
                      <a:pt x="3024092" y="76160"/>
                      <a:pt x="3030583" y="69669"/>
                    </a:cubicBezTo>
                    <a:cubicBezTo>
                      <a:pt x="3037074" y="63178"/>
                      <a:pt x="3047585" y="59946"/>
                      <a:pt x="3056709" y="60960"/>
                    </a:cubicBezTo>
                    <a:cubicBezTo>
                      <a:pt x="3074956" y="62987"/>
                      <a:pt x="3091543" y="72571"/>
                      <a:pt x="3108960" y="78377"/>
                    </a:cubicBezTo>
                    <a:cubicBezTo>
                      <a:pt x="3151840" y="92670"/>
                      <a:pt x="3126027" y="85576"/>
                      <a:pt x="3187338" y="95795"/>
                    </a:cubicBezTo>
                    <a:cubicBezTo>
                      <a:pt x="3242492" y="92892"/>
                      <a:pt x="3298125" y="94897"/>
                      <a:pt x="3352800" y="87086"/>
                    </a:cubicBezTo>
                    <a:cubicBezTo>
                      <a:pt x="3360928" y="85925"/>
                      <a:pt x="3362007" y="69669"/>
                      <a:pt x="3370218" y="69669"/>
                    </a:cubicBezTo>
                    <a:cubicBezTo>
                      <a:pt x="3380684" y="69669"/>
                      <a:pt x="3386779" y="82835"/>
                      <a:pt x="3396343" y="87086"/>
                    </a:cubicBezTo>
                    <a:cubicBezTo>
                      <a:pt x="3413120" y="94542"/>
                      <a:pt x="3448595" y="104503"/>
                      <a:pt x="3448595" y="104503"/>
                    </a:cubicBezTo>
                    <a:cubicBezTo>
                      <a:pt x="3454401" y="95794"/>
                      <a:pt x="3457136" y="83924"/>
                      <a:pt x="3466012" y="78377"/>
                    </a:cubicBezTo>
                    <a:cubicBezTo>
                      <a:pt x="3481580" y="68647"/>
                      <a:pt x="3518263" y="60960"/>
                      <a:pt x="3518263" y="60960"/>
                    </a:cubicBezTo>
                    <a:cubicBezTo>
                      <a:pt x="3608252" y="63863"/>
                      <a:pt x="3698349" y="64382"/>
                      <a:pt x="3788229" y="69669"/>
                    </a:cubicBezTo>
                    <a:cubicBezTo>
                      <a:pt x="3797393" y="70208"/>
                      <a:pt x="3805221" y="77464"/>
                      <a:pt x="3814355" y="78377"/>
                    </a:cubicBezTo>
                    <a:cubicBezTo>
                      <a:pt x="3863543" y="83296"/>
                      <a:pt x="3913052" y="84183"/>
                      <a:pt x="3962400" y="87086"/>
                    </a:cubicBezTo>
                    <a:cubicBezTo>
                      <a:pt x="3968206" y="92892"/>
                      <a:pt x="3973249" y="99577"/>
                      <a:pt x="3979818" y="104503"/>
                    </a:cubicBezTo>
                    <a:cubicBezTo>
                      <a:pt x="3996564" y="117062"/>
                      <a:pt x="4032069" y="139337"/>
                      <a:pt x="4032069" y="139337"/>
                    </a:cubicBezTo>
                    <a:cubicBezTo>
                      <a:pt x="4049486" y="136434"/>
                      <a:pt x="4067083" y="134459"/>
                      <a:pt x="4084320" y="130629"/>
                    </a:cubicBezTo>
                    <a:cubicBezTo>
                      <a:pt x="4093281" y="128638"/>
                      <a:pt x="4101619" y="124442"/>
                      <a:pt x="4110446" y="121920"/>
                    </a:cubicBezTo>
                    <a:cubicBezTo>
                      <a:pt x="4121954" y="118632"/>
                      <a:pt x="4133733" y="116361"/>
                      <a:pt x="4145280" y="113212"/>
                    </a:cubicBezTo>
                    <a:cubicBezTo>
                      <a:pt x="4165668" y="107652"/>
                      <a:pt x="4185428" y="99468"/>
                      <a:pt x="4206240" y="95795"/>
                    </a:cubicBezTo>
                    <a:cubicBezTo>
                      <a:pt x="4234970" y="90725"/>
                      <a:pt x="4264297" y="89989"/>
                      <a:pt x="4293326" y="87086"/>
                    </a:cubicBezTo>
                    <a:cubicBezTo>
                      <a:pt x="4319452" y="89989"/>
                      <a:pt x="4345774" y="91474"/>
                      <a:pt x="4371703" y="95795"/>
                    </a:cubicBezTo>
                    <a:cubicBezTo>
                      <a:pt x="4380758" y="97304"/>
                      <a:pt x="4388923" y="102277"/>
                      <a:pt x="4397829" y="104503"/>
                    </a:cubicBezTo>
                    <a:cubicBezTo>
                      <a:pt x="4412189" y="108093"/>
                      <a:pt x="4426858" y="110309"/>
                      <a:pt x="4441372" y="113212"/>
                    </a:cubicBezTo>
                    <a:cubicBezTo>
                      <a:pt x="4460802" y="110436"/>
                      <a:pt x="4532846" y="100625"/>
                      <a:pt x="4554583" y="95795"/>
                    </a:cubicBezTo>
                    <a:cubicBezTo>
                      <a:pt x="4563544" y="93804"/>
                      <a:pt x="4572000" y="89989"/>
                      <a:pt x="4580709" y="87086"/>
                    </a:cubicBezTo>
                    <a:cubicBezTo>
                      <a:pt x="4601029" y="89989"/>
                      <a:pt x="4621474" y="92123"/>
                      <a:pt x="4641669" y="95795"/>
                    </a:cubicBezTo>
                    <a:cubicBezTo>
                      <a:pt x="4653445" y="97936"/>
                      <a:pt x="4664534" y="104503"/>
                      <a:pt x="4676503" y="104503"/>
                    </a:cubicBezTo>
                    <a:cubicBezTo>
                      <a:pt x="4697029" y="104503"/>
                      <a:pt x="4717143" y="98698"/>
                      <a:pt x="4737463" y="95795"/>
                    </a:cubicBezTo>
                    <a:cubicBezTo>
                      <a:pt x="4797176" y="75890"/>
                      <a:pt x="4723073" y="99392"/>
                      <a:pt x="4807132" y="78377"/>
                    </a:cubicBezTo>
                    <a:cubicBezTo>
                      <a:pt x="4839241" y="70350"/>
                      <a:pt x="4870817" y="60279"/>
                      <a:pt x="4902926" y="52252"/>
                    </a:cubicBezTo>
                    <a:cubicBezTo>
                      <a:pt x="4940499" y="42859"/>
                      <a:pt x="4978565" y="35519"/>
                      <a:pt x="5016138" y="26126"/>
                    </a:cubicBezTo>
                    <a:cubicBezTo>
                      <a:pt x="5043631" y="19253"/>
                      <a:pt x="5053699" y="8709"/>
                      <a:pt x="5085806" y="8709"/>
                    </a:cubicBezTo>
                    <a:cubicBezTo>
                      <a:pt x="5097775" y="8709"/>
                      <a:pt x="5062583" y="14514"/>
                      <a:pt x="5050972" y="17417"/>
                    </a:cubicBezTo>
                    <a:cubicBezTo>
                      <a:pt x="5028047" y="86193"/>
                      <a:pt x="5033555" y="88028"/>
                      <a:pt x="5033555" y="17417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auto">
              <a:xfrm>
                <a:off x="3851920" y="4149079"/>
                <a:ext cx="702336" cy="2176360"/>
              </a:xfrm>
              <a:prstGeom prst="rect">
                <a:avLst/>
              </a:prstGeom>
              <a:noFill/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>
                <a:off x="1698171" y="1268760"/>
                <a:ext cx="5042453" cy="5048943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 bwMode="auto">
              <a:xfrm>
                <a:off x="2411760" y="1988841"/>
                <a:ext cx="3582656" cy="3600400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 bwMode="auto">
              <a:xfrm>
                <a:off x="3122968" y="2677102"/>
                <a:ext cx="2151368" cy="219205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 bwMode="auto">
              <a:xfrm>
                <a:off x="3849539" y="3423766"/>
                <a:ext cx="722461" cy="725314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cxnSp>
          <p:nvCxnSpPr>
            <p:cNvPr id="29" name="직선 연결선 28"/>
            <p:cNvCxnSpPr/>
            <p:nvPr/>
          </p:nvCxnSpPr>
          <p:spPr bwMode="auto">
            <a:xfrm>
              <a:off x="2591153" y="1994263"/>
              <a:ext cx="3951" cy="714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6" name="직선 연결선 35"/>
            <p:cNvCxnSpPr/>
            <p:nvPr/>
          </p:nvCxnSpPr>
          <p:spPr bwMode="auto">
            <a:xfrm>
              <a:off x="3275856" y="1996765"/>
              <a:ext cx="0" cy="14347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8" name="직선 연결선 37"/>
            <p:cNvCxnSpPr/>
            <p:nvPr/>
          </p:nvCxnSpPr>
          <p:spPr bwMode="auto">
            <a:xfrm>
              <a:off x="4067944" y="1988841"/>
              <a:ext cx="0" cy="21523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1994515" y="2213335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h1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25999" y="2770116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h2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9366" y="3688208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h3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22663" y="3391612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P2/</a:t>
              </a:r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ρ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09085" y="2725684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P1/</a:t>
              </a:r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ρ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47688" y="4082742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P3/</a:t>
              </a:r>
              <a:r>
                <a:rPr lang="el-GR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ρ</a:t>
              </a:r>
              <a:endParaRPr lang="ko-KR" altLang="en-US" dirty="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259632" y="5821383"/>
            <a:ext cx="6875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h1+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P1/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ρ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h2+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P2/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ρ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h3+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P3/</a:t>
            </a:r>
            <a:r>
              <a:rPr lang="el-GR" altLang="ko-KR" sz="2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ρ</a:t>
            </a:r>
            <a:endParaRPr lang="ko-KR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444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IMG_33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12875"/>
            <a:ext cx="3603625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0983" name="Text Box 7"/>
          <p:cNvSpPr txBox="1">
            <a:spLocks noChangeArrowheads="1"/>
          </p:cNvSpPr>
          <p:nvPr/>
        </p:nvSpPr>
        <p:spPr bwMode="auto">
          <a:xfrm>
            <a:off x="2699792" y="476672"/>
            <a:ext cx="14157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이물질</a:t>
            </a:r>
            <a:endParaRPr lang="en-US" altLang="ko-KR" sz="3200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9156" name="개체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1412875"/>
            <a:ext cx="3092450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6" descr="곡성RPF이물질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3741738"/>
            <a:ext cx="3602038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5" descr="P10106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3741738"/>
            <a:ext cx="3106737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314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31363352" descr="EMB000018a4336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22" y="1447860"/>
            <a:ext cx="2735263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99592" y="1447860"/>
          <a:ext cx="7379280" cy="2200783"/>
        </p:xfrm>
        <a:graphic>
          <a:graphicData uri="http://schemas.openxmlformats.org/drawingml/2006/table">
            <a:tbl>
              <a:tblPr/>
              <a:tblGrid>
                <a:gridCol w="3564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357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6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-4610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PA Nozzle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전체모습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-46101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PA Nozzle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변형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휴먼명조"/>
                        </a:rPr>
                        <a:t>막힘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_x231363352" descr="EMB000018a4336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8847"/>
            <a:ext cx="339331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31364792" descr="EMB000018a433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020" y="1458847"/>
            <a:ext cx="3612392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배달희\연구자료\산업체 유동층발전소자료\20150603_1254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04" y="3857219"/>
            <a:ext cx="3375679" cy="232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73578" y="6185934"/>
            <a:ext cx="750683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-461010" defTabSz="914400" eaLnBrk="1" fontAlgn="base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*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대응방안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: 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계단형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 경사 공기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Nozzle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및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하부회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명조"/>
              </a:rPr>
              <a:t> 배출 적용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3578" y="404663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공기분배 및 </a:t>
            </a:r>
            <a:r>
              <a:rPr kumimoji="0" lang="ko-KR" altLang="en-US" sz="32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하부회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배출 문제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/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해결 방안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40702"/>
            <a:ext cx="2268178" cy="237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0434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/>
          <p:cNvSpPr txBox="1">
            <a:spLocks noChangeArrowheads="1"/>
          </p:cNvSpPr>
          <p:nvPr/>
        </p:nvSpPr>
        <p:spPr bwMode="auto">
          <a:xfrm>
            <a:off x="5795963" y="5661025"/>
            <a:ext cx="2339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>
                <a:latin typeface="굴림" panose="020B0600000101010101" pitchFamily="50" charset="-127"/>
              </a:rPr>
              <a:t>Metso HYBEX BFBC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5" b="-72"/>
          <a:stretch>
            <a:fillRect/>
          </a:stretch>
        </p:blipFill>
        <p:spPr bwMode="auto">
          <a:xfrm>
            <a:off x="4859338" y="1412875"/>
            <a:ext cx="406241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5"/>
          <p:cNvSpPr>
            <a:spLocks noGrp="1" noChangeArrowheads="1"/>
          </p:cNvSpPr>
          <p:nvPr>
            <p:ph type="title"/>
          </p:nvPr>
        </p:nvSpPr>
        <p:spPr>
          <a:xfrm>
            <a:off x="-23572" y="0"/>
            <a:ext cx="7772400" cy="1143000"/>
          </a:xfrm>
        </p:spPr>
        <p:txBody>
          <a:bodyPr/>
          <a:lstStyle/>
          <a:p>
            <a:pPr eaLnBrk="1" hangingPunct="1"/>
            <a:r>
              <a:rPr lang="ko-KR" altLang="en-US" sz="3800" dirty="0" err="1"/>
              <a:t>분산판</a:t>
            </a:r>
            <a:endParaRPr lang="en-US" altLang="ko-KR" sz="3800" dirty="0"/>
          </a:p>
        </p:txBody>
      </p:sp>
      <p:pic>
        <p:nvPicPr>
          <p:cNvPr id="20485" name="Picture 6" descr="IMG_33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3603625" cy="231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 descr="BRK DB Uebersic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076700"/>
            <a:ext cx="2216150" cy="2147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8" descr="IMG_33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49725"/>
            <a:ext cx="2449512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152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3144" y="242033"/>
            <a:ext cx="7886700" cy="1325563"/>
          </a:xfrm>
        </p:spPr>
        <p:txBody>
          <a:bodyPr/>
          <a:lstStyle/>
          <a:p>
            <a:r>
              <a:rPr lang="en-US" altLang="ko-KR" dirty="0"/>
              <a:t>Post combustion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3144" y="1792674"/>
            <a:ext cx="7886700" cy="4351338"/>
          </a:xfrm>
        </p:spPr>
        <p:txBody>
          <a:bodyPr>
            <a:normAutofit/>
          </a:bodyPr>
          <a:lstStyle/>
          <a:p>
            <a:pPr lvl="1">
              <a:lnSpc>
                <a:spcPct val="110000"/>
              </a:lnSpc>
            </a:pPr>
            <a:r>
              <a:rPr lang="en-US" altLang="ko-KR" dirty="0"/>
              <a:t>Incoming flue gas to S/H 2  &lt; 750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℃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wing wall inside combustor to control combustor exit temperature and CO 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Install post combustion chamber with water cooled wall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of cyclone move to front of combustor to secure space to install empty 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512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n-US" altLang="ko-KR" dirty="0"/>
              <a:t>Post combustion during solid fuel combustion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2120" y="1988840"/>
            <a:ext cx="72008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47664" y="6202590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itchFamily="34" charset="0"/>
              </a:rPr>
              <a:t>High cyclone outlet temperature due to post combustion</a:t>
            </a:r>
            <a:endParaRPr lang="ko-KR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839078"/>
      </p:ext>
    </p:extLst>
  </p:cSld>
  <p:clrMapOvr>
    <a:masterClrMapping/>
  </p:clrMapOvr>
  <p:transition>
    <p:zoom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2273" y="339480"/>
            <a:ext cx="7886700" cy="1325563"/>
          </a:xfrm>
        </p:spPr>
        <p:txBody>
          <a:bodyPr/>
          <a:lstStyle/>
          <a:p>
            <a:r>
              <a:rPr lang="en-US" altLang="ko-KR" dirty="0" err="1"/>
              <a:t>Flingeln</a:t>
            </a:r>
            <a:r>
              <a:rPr lang="en-US" altLang="ko-KR" dirty="0"/>
              <a:t> Corrosion Diagram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845527" y="1951160"/>
            <a:ext cx="7277100" cy="4133850"/>
            <a:chOff x="845527" y="1951160"/>
            <a:chExt cx="7277100" cy="4133850"/>
          </a:xfrm>
        </p:grpSpPr>
        <p:grpSp>
          <p:nvGrpSpPr>
            <p:cNvPr id="8" name="그룹 7"/>
            <p:cNvGrpSpPr/>
            <p:nvPr/>
          </p:nvGrpSpPr>
          <p:grpSpPr>
            <a:xfrm>
              <a:off x="845527" y="1951160"/>
              <a:ext cx="7277100" cy="4133850"/>
              <a:chOff x="845527" y="1951160"/>
              <a:chExt cx="7277100" cy="413385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527" y="1951160"/>
                <a:ext cx="7277100" cy="4133850"/>
              </a:xfrm>
              <a:prstGeom prst="rect">
                <a:avLst/>
              </a:prstGeom>
            </p:spPr>
          </p:pic>
          <p:cxnSp>
            <p:nvCxnSpPr>
              <p:cNvPr id="5" name="직선 연결선 4"/>
              <p:cNvCxnSpPr/>
              <p:nvPr/>
            </p:nvCxnSpPr>
            <p:spPr>
              <a:xfrm flipV="1">
                <a:off x="5328138" y="2664069"/>
                <a:ext cx="211016" cy="65063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539154" y="2549769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SH2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3" name="직선 연결선 12"/>
            <p:cNvCxnSpPr/>
            <p:nvPr/>
          </p:nvCxnSpPr>
          <p:spPr>
            <a:xfrm>
              <a:off x="4651131" y="2180492"/>
              <a:ext cx="574816" cy="65063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941277" y="2193286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SH3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610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68952" cy="1143000"/>
          </a:xfrm>
        </p:spPr>
        <p:txBody>
          <a:bodyPr/>
          <a:lstStyle/>
          <a:p>
            <a:r>
              <a:rPr lang="en-US" altLang="ko-KR" sz="3600" b="1" dirty="0"/>
              <a:t>Metal corrosion and protective coating</a:t>
            </a:r>
            <a:endParaRPr lang="ko-KR" altLang="en-US" sz="3600" b="1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1" y="5448647"/>
            <a:ext cx="7478712" cy="95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323528" y="1233834"/>
            <a:ext cx="8458202" cy="4214813"/>
            <a:chOff x="144" y="768"/>
            <a:chExt cx="5328" cy="2655"/>
          </a:xfrm>
        </p:grpSpPr>
        <p:grpSp>
          <p:nvGrpSpPr>
            <p:cNvPr id="6" name="Group 30"/>
            <p:cNvGrpSpPr>
              <a:grpSpLocks/>
            </p:cNvGrpSpPr>
            <p:nvPr/>
          </p:nvGrpSpPr>
          <p:grpSpPr bwMode="auto">
            <a:xfrm>
              <a:off x="144" y="768"/>
              <a:ext cx="5328" cy="2655"/>
              <a:chOff x="-1104" y="36"/>
              <a:chExt cx="7344" cy="3903"/>
            </a:xfrm>
          </p:grpSpPr>
          <p:pic>
            <p:nvPicPr>
              <p:cNvPr id="12" name="Picture 31" descr="C:\Documents and Settings\Administrator\바탕 화면\탄소강 부식속도 그림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27" t="6989" r="12303" b="58240"/>
              <a:stretch>
                <a:fillRect/>
              </a:stretch>
            </p:blipFill>
            <p:spPr bwMode="auto">
              <a:xfrm>
                <a:off x="-1104" y="36"/>
                <a:ext cx="7344" cy="3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Line 32"/>
              <p:cNvSpPr>
                <a:spLocks noChangeShapeType="1"/>
              </p:cNvSpPr>
              <p:nvPr/>
            </p:nvSpPr>
            <p:spPr bwMode="auto">
              <a:xfrm>
                <a:off x="768" y="336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Line 33"/>
              <p:cNvSpPr>
                <a:spLocks noChangeShapeType="1"/>
              </p:cNvSpPr>
              <p:nvPr/>
            </p:nvSpPr>
            <p:spPr bwMode="auto">
              <a:xfrm>
                <a:off x="768" y="1344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Line 34"/>
              <p:cNvSpPr>
                <a:spLocks noChangeShapeType="1"/>
              </p:cNvSpPr>
              <p:nvPr/>
            </p:nvSpPr>
            <p:spPr bwMode="auto">
              <a:xfrm>
                <a:off x="1536" y="1344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" name="Text Box 35"/>
            <p:cNvSpPr txBox="1">
              <a:spLocks noChangeArrowheads="1"/>
            </p:cNvSpPr>
            <p:nvPr/>
          </p:nvSpPr>
          <p:spPr bwMode="auto">
            <a:xfrm>
              <a:off x="371" y="1008"/>
              <a:ext cx="843" cy="5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Electro-Chemical RXN</a:t>
              </a:r>
              <a:endParaRPr lang="ko-KR" altLang="en-US" sz="1800" dirty="0"/>
            </a:p>
          </p:txBody>
        </p:sp>
        <p:sp>
          <p:nvSpPr>
            <p:cNvPr id="8" name="Text Box 36"/>
            <p:cNvSpPr txBox="1">
              <a:spLocks noChangeArrowheads="1"/>
            </p:cNvSpPr>
            <p:nvPr/>
          </p:nvSpPr>
          <p:spPr bwMode="auto">
            <a:xfrm>
              <a:off x="2154" y="1707"/>
              <a:ext cx="1134" cy="67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Metal-halogenates</a:t>
              </a:r>
            </a:p>
            <a:p>
              <a:r>
                <a:rPr lang="en-US" altLang="ko-KR" sz="1600" dirty="0"/>
                <a:t>Metal-sulfides formation</a:t>
              </a:r>
              <a:endParaRPr lang="ko-KR" altLang="en-US" sz="1600" dirty="0"/>
            </a:p>
          </p:txBody>
        </p:sp>
        <p:sp>
          <p:nvSpPr>
            <p:cNvPr id="9" name="Text Box 37"/>
            <p:cNvSpPr txBox="1">
              <a:spLocks noChangeArrowheads="1"/>
            </p:cNvSpPr>
            <p:nvPr/>
          </p:nvSpPr>
          <p:spPr bwMode="auto">
            <a:xfrm>
              <a:off x="3755" y="1561"/>
              <a:ext cx="1152" cy="52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Sulfated or halogenated iron decomposition</a:t>
              </a:r>
              <a:endParaRPr lang="ko-KR" altLang="en-US" sz="1600" dirty="0"/>
            </a:p>
          </p:txBody>
        </p:sp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4224" y="2832"/>
              <a:ext cx="1236" cy="2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 dirty="0"/>
                <a:t>Gas phase corrosion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0227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565400"/>
            <a:ext cx="9109075" cy="1800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	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80036"/>
            <a:ext cx="8229600" cy="1088724"/>
          </a:xfrm>
          <a:prstGeom prst="rect">
            <a:avLst/>
          </a:prstGeom>
        </p:spPr>
        <p:txBody>
          <a:bodyPr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굴림" pitchFamily="50" charset="-127"/>
              </a:rPr>
              <a:t>CFBC Post</a:t>
            </a:r>
            <a:r>
              <a:rPr lang="ko-KR" altLang="en-US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굴림" pitchFamily="50" charset="-127"/>
              </a:rPr>
              <a:t> 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굴림" pitchFamily="50" charset="-127"/>
              </a:rPr>
              <a:t>combustion technology</a:t>
            </a:r>
            <a:endParaRPr lang="en-US" altLang="ko-KR" sz="2800" i="1" dirty="0">
              <a:solidFill>
                <a:schemeClr val="bg1"/>
              </a:solidFill>
              <a:latin typeface="Calibri" pitchFamily="34" charset="0"/>
              <a:ea typeface="굴림" pitchFamily="50" charset="-127"/>
            </a:endParaRPr>
          </a:p>
        </p:txBody>
      </p:sp>
      <p:pic>
        <p:nvPicPr>
          <p:cNvPr id="8" name="Picture 1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40" y="2403288"/>
            <a:ext cx="3283304" cy="296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4108" y="5769260"/>
            <a:ext cx="87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HYBEX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3668" y="573325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KIER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32429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Post combustion technology for light density SRF to Control delayed combustion in Convection Pass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/>
                <a:ea typeface="맑은 고딕"/>
              </a:rPr>
              <a:t>Improve efficiency and lifetime of tubes</a:t>
            </a:r>
            <a:endParaRPr kumimoji="0" lang="ko-KR" altLang="en-US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5" y="2403288"/>
            <a:ext cx="4924369" cy="29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296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69340" y="188640"/>
            <a:ext cx="295150" cy="289684"/>
          </a:xfrm>
          <a:prstGeom prst="rect">
            <a:avLst/>
          </a:prstGeom>
        </p:spPr>
      </p:pic>
      <p:pic>
        <p:nvPicPr>
          <p:cNvPr id="64" name="그림 63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72400" y="116636"/>
            <a:ext cx="711420" cy="10100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1580" y="211867"/>
            <a:ext cx="6732748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/>
            <a:r>
              <a:rPr lang="en-US" altLang="ko-KR" sz="3200" dirty="0">
                <a:solidFill>
                  <a:schemeClr val="bg1"/>
                </a:solidFill>
                <a:latin typeface="Arial" charset="0"/>
              </a:rPr>
              <a:t>22MWe CFBC for Turkish Lignite</a:t>
            </a:r>
          </a:p>
          <a:p>
            <a:pPr latinLnBrk="0"/>
            <a:r>
              <a:rPr lang="en-US" altLang="ko-KR" sz="3200" dirty="0">
                <a:solidFill>
                  <a:schemeClr val="bg1"/>
                </a:solidFill>
                <a:latin typeface="Arial" charset="0"/>
              </a:rPr>
              <a:t>SOMA, TURKEY 2014-2015</a:t>
            </a:r>
            <a:endParaRPr lang="ko-KR" altLang="en-US" sz="3200" spc="-70" dirty="0">
              <a:solidFill>
                <a:schemeClr val="bg1"/>
              </a:solidFill>
              <a:latin typeface="바른돋움 2" pitchFamily="18" charset="-127"/>
              <a:ea typeface="바른돋움 2" pitchFamily="18" charset="-127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3635896" y="2428331"/>
            <a:ext cx="4932548" cy="3455987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SOMA </a:t>
            </a:r>
            <a:r>
              <a:rPr lang="en-US" altLang="ko-KR" sz="3600" b="1" dirty="0">
                <a:solidFill>
                  <a:srgbClr val="FFC000"/>
                </a:solidFill>
              </a:rPr>
              <a:t>22</a:t>
            </a:r>
            <a:r>
              <a:rPr lang="en-US" altLang="ko-KR" sz="2400" b="1" dirty="0">
                <a:solidFill>
                  <a:srgbClr val="FFC000"/>
                </a:solidFill>
              </a:rPr>
              <a:t>MWe Power Plant Repowering</a:t>
            </a:r>
          </a:p>
          <a:p>
            <a:pPr>
              <a:lnSpc>
                <a:spcPct val="80000"/>
              </a:lnSpc>
            </a:pPr>
            <a:endParaRPr lang="en-US" altLang="ko-KR" sz="2200" b="1" dirty="0">
              <a:solidFill>
                <a:srgbClr val="FFC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ko-KR" sz="2400" b="1" dirty="0">
                <a:solidFill>
                  <a:srgbClr val="FFC000"/>
                </a:solidFill>
              </a:rPr>
              <a:t>KIER CFBC Design </a:t>
            </a:r>
          </a:p>
          <a:p>
            <a:pPr lvl="1">
              <a:lnSpc>
                <a:spcPct val="80000"/>
              </a:lnSpc>
            </a:pPr>
            <a:r>
              <a:rPr lang="en-US" altLang="ko-KR" sz="2000" b="1" dirty="0">
                <a:solidFill>
                  <a:srgbClr val="FFC000"/>
                </a:solidFill>
              </a:rPr>
              <a:t>Basic Design Contract</a:t>
            </a:r>
          </a:p>
          <a:p>
            <a:pPr lvl="1">
              <a:lnSpc>
                <a:spcPct val="80000"/>
              </a:lnSpc>
            </a:pPr>
            <a:r>
              <a:rPr lang="en-US" altLang="ko-KR" sz="2000" b="1" dirty="0">
                <a:solidFill>
                  <a:srgbClr val="FFC000"/>
                </a:solidFill>
              </a:rPr>
              <a:t>CFBC for lignite combustion power plant </a:t>
            </a:r>
          </a:p>
          <a:p>
            <a:pPr lvl="1">
              <a:lnSpc>
                <a:spcPct val="80000"/>
              </a:lnSpc>
            </a:pPr>
            <a:endParaRPr lang="en-US" altLang="ko-KR" sz="2400" b="1" dirty="0">
              <a:solidFill>
                <a:srgbClr val="FFC000"/>
              </a:solidFill>
              <a:ea typeface="휴먼명조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371" y="1392759"/>
            <a:ext cx="7880292" cy="4882782"/>
            <a:chOff x="62371" y="1392759"/>
            <a:chExt cx="7880292" cy="48827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157" y="1392759"/>
              <a:ext cx="7119506" cy="4882782"/>
            </a:xfrm>
            <a:prstGeom prst="rect">
              <a:avLst/>
            </a:prstGeom>
          </p:spPr>
        </p:pic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277547" y="5563785"/>
              <a:ext cx="3384550" cy="647700"/>
            </a:xfrm>
            <a:prstGeom prst="roundRect">
              <a:avLst>
                <a:gd name="adj" fmla="val 6065"/>
              </a:avLst>
            </a:prstGeom>
            <a:gradFill rotWithShape="1">
              <a:gsLst>
                <a:gs pos="0">
                  <a:srgbClr val="BBE3D3"/>
                </a:gs>
                <a:gs pos="100000">
                  <a:srgbClr val="FFFFFF"/>
                </a:gs>
              </a:gsLst>
              <a:path path="rect">
                <a:fillToRect r="100000" b="100000"/>
              </a:path>
            </a:gradFill>
            <a:ln w="22225" algn="ctr">
              <a:solidFill>
                <a:srgbClr val="009900"/>
              </a:solidFill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spcBef>
                  <a:spcPct val="50000"/>
                </a:spcBef>
              </a:pPr>
              <a:r>
                <a:rPr lang="en-US" altLang="ko-KR" dirty="0"/>
                <a:t>SOMA Site</a:t>
              </a:r>
              <a:endParaRPr lang="en-US" altLang="ko-KR" dirty="0">
                <a:solidFill>
                  <a:srgbClr val="000000"/>
                </a:solidFill>
                <a:latin typeface="한컴바탕" pitchFamily="18" charset="2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" y="1650916"/>
              <a:ext cx="3969571" cy="2392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318566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7629525" cy="523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35496" y="44624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/>
              <a:t>Anti corrosion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7886942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Solutions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84650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FF3300"/>
                </a:solidFill>
              </a:rPr>
              <a:t>Metal coating(</a:t>
            </a:r>
            <a:r>
              <a:rPr lang="en-US" altLang="ko-KR"/>
              <a:t>Thermal spray</a:t>
            </a:r>
            <a:r>
              <a:rPr lang="en-US" altLang="ko-KR">
                <a:solidFill>
                  <a:srgbClr val="FF3300"/>
                </a:solidFill>
              </a:rPr>
              <a:t>)</a:t>
            </a:r>
          </a:p>
          <a:p>
            <a:pPr eaLnBrk="1" hangingPunct="1"/>
            <a:endParaRPr lang="en-US" altLang="ko-KR">
              <a:solidFill>
                <a:srgbClr val="FF3300"/>
              </a:solidFill>
            </a:endParaRPr>
          </a:p>
          <a:p>
            <a:pPr eaLnBrk="1" hangingPunct="1"/>
            <a:endParaRPr lang="en-US" altLang="ko-KR">
              <a:solidFill>
                <a:srgbClr val="FF3300"/>
              </a:solidFill>
            </a:endParaRPr>
          </a:p>
          <a:p>
            <a:pPr eaLnBrk="1" hangingPunct="1"/>
            <a:endParaRPr lang="en-US" altLang="ko-KR">
              <a:solidFill>
                <a:srgbClr val="FF3300"/>
              </a:solidFill>
            </a:endParaRPr>
          </a:p>
          <a:p>
            <a:pPr eaLnBrk="1" hangingPunct="1"/>
            <a:endParaRPr lang="en-US" altLang="ko-KR">
              <a:solidFill>
                <a:srgbClr val="FF3300"/>
              </a:solidFill>
            </a:endParaRPr>
          </a:p>
          <a:p>
            <a:pPr eaLnBrk="1" hangingPunct="1"/>
            <a:r>
              <a:rPr lang="en-US" altLang="ko-KR">
                <a:solidFill>
                  <a:srgbClr val="FF3300"/>
                </a:solidFill>
              </a:rPr>
              <a:t>Low steam temperature</a:t>
            </a:r>
          </a:p>
          <a:p>
            <a:pPr lvl="1" eaLnBrk="1" hangingPunct="1"/>
            <a:r>
              <a:rPr lang="en-US" altLang="ko-KR">
                <a:solidFill>
                  <a:srgbClr val="FF3300"/>
                </a:solidFill>
              </a:rPr>
              <a:t> T &lt; 450C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573463"/>
            <a:ext cx="747871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2555875" y="4078288"/>
            <a:ext cx="1516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</a:rPr>
              <a:t>Tube coating</a:t>
            </a:r>
          </a:p>
        </p:txBody>
      </p:sp>
    </p:spTree>
    <p:extLst>
      <p:ext uri="{BB962C8B-B14F-4D97-AF65-F5344CB8AC3E}">
        <p14:creationId xmlns:p14="http://schemas.microsoft.com/office/powerpoint/2010/main" val="8912691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Bed density control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Enhance </a:t>
            </a:r>
            <a:r>
              <a:rPr lang="en-US" altLang="ko-KR"/>
              <a:t>cyclone efficiency?</a:t>
            </a:r>
          </a:p>
          <a:p>
            <a:r>
              <a:rPr lang="en-US" altLang="ko-KR" dirty="0"/>
              <a:t>Convection pass ash re-circulation</a:t>
            </a:r>
          </a:p>
          <a:p>
            <a:r>
              <a:rPr lang="en-US" altLang="ko-KR" dirty="0"/>
              <a:t>Enhance heat transfer coefficient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287081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BCD52-E4DC-4B71-80EB-C9FC6189B6D5}" type="slidenum">
              <a:rPr lang="zh-CN" altLang="en-US"/>
              <a:pPr/>
              <a:t>143</a:t>
            </a:fld>
            <a:endParaRPr lang="en-US" altLang="zh-CN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F012839-9AEF-46ED-894E-5F3C616864C3}" type="datetime1">
              <a:rPr lang="zh-CN" altLang="en-US"/>
              <a:pPr/>
              <a:t>2024/7/30</a:t>
            </a:fld>
            <a:endParaRPr lang="en-US" altLang="zh-CN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92163" y="1089025"/>
            <a:ext cx="7543800" cy="10795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38200" indent="-838200"/>
            <a:r>
              <a:rPr lang="en-US" altLang="zh-CN"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Effects of fly ash reburning on improving the CFB boiler combustion efficiency</a:t>
            </a:r>
            <a:endParaRPr lang="zh-CN" altLang="en-US" sz="2800" b="1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2182813"/>
            <a:ext cx="7740650" cy="393065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Fly ash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reburning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is the main trend to improve the CFB boiler combustion efficiency</a:t>
            </a:r>
          </a:p>
          <a:p>
            <a:pPr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Enhancement of heat 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transfer coefficient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7169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57200" y="214313"/>
            <a:ext cx="8401050" cy="10541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endParaRPr kumimoji="0" lang="en-US" altLang="ko-KR" sz="320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299" name="슬라이드 번호 개체 틀 10"/>
          <p:cNvSpPr txBox="1">
            <a:spLocks noGrp="1"/>
          </p:cNvSpPr>
          <p:nvPr/>
        </p:nvSpPr>
        <p:spPr bwMode="auto">
          <a:xfrm>
            <a:off x="8599488" y="6416675"/>
            <a:ext cx="473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DA420393-F48C-4CDC-948D-88BC4F5E1E48}" type="slidenum">
              <a:rPr kumimoji="0" lang="en-US" altLang="ko-KR" sz="1200">
                <a:solidFill>
                  <a:srgbClr val="FFFFFF"/>
                </a:solidFill>
                <a:latin typeface="굴림" panose="020B0600000101010101" pitchFamily="50" charset="-127"/>
              </a:rPr>
              <a:pPr algn="r" eaLnBrk="1" hangingPunct="1"/>
              <a:t>144</a:t>
            </a:fld>
            <a:endParaRPr kumimoji="0" lang="en-US" altLang="ko-KR" sz="1200">
              <a:solidFill>
                <a:srgbClr val="FFFFFF"/>
              </a:solidFill>
              <a:latin typeface="굴림" panose="020B0600000101010101" pitchFamily="50" charset="-127"/>
            </a:endParaRPr>
          </a:p>
        </p:txBody>
      </p:sp>
      <p:sp>
        <p:nvSpPr>
          <p:cNvPr id="55337" name="제목 7"/>
          <p:cNvSpPr>
            <a:spLocks noGrp="1"/>
          </p:cNvSpPr>
          <p:nvPr>
            <p:ph type="title" idx="4294967295"/>
          </p:nvPr>
        </p:nvSpPr>
        <p:spPr>
          <a:xfrm>
            <a:off x="323528" y="115165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Fly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ash recirculation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26477" y="1668917"/>
            <a:ext cx="7125943" cy="4248472"/>
            <a:chOff x="1334489" y="2060848"/>
            <a:chExt cx="7125943" cy="4248472"/>
          </a:xfrm>
        </p:grpSpPr>
        <p:sp>
          <p:nvSpPr>
            <p:cNvPr id="7" name="오른쪽 화살표 6"/>
            <p:cNvSpPr/>
            <p:nvPr/>
          </p:nvSpPr>
          <p:spPr>
            <a:xfrm>
              <a:off x="6711739" y="3525125"/>
              <a:ext cx="322566" cy="18631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782761" y="3140968"/>
              <a:ext cx="256847" cy="4320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039608" y="3573016"/>
              <a:ext cx="0" cy="5400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3782761" y="4347102"/>
              <a:ext cx="0" cy="30603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3407731" y="4725144"/>
              <a:ext cx="303022" cy="2880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4790870" y="2146265"/>
              <a:ext cx="648072" cy="2700300"/>
            </a:xfrm>
            <a:prstGeom prst="rect">
              <a:avLst/>
            </a:prstGeom>
            <a:gradFill flip="none" rotWithShape="1">
              <a:gsLst>
                <a:gs pos="0">
                  <a:srgbClr val="FFCC66">
                    <a:tint val="66000"/>
                    <a:satMod val="160000"/>
                  </a:srgbClr>
                </a:gs>
                <a:gs pos="50000">
                  <a:srgbClr val="FFCC66">
                    <a:tint val="44500"/>
                    <a:satMod val="160000"/>
                  </a:srgbClr>
                </a:gs>
                <a:gs pos="100000">
                  <a:srgbClr val="FFCC66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48925" y="5107669"/>
              <a:ext cx="1440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98785" y="2132856"/>
              <a:ext cx="216024" cy="4320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14809" y="2132856"/>
              <a:ext cx="576064" cy="18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1766537" y="6129300"/>
              <a:ext cx="216024" cy="180020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77" idx="6"/>
            </p:cNvCxnSpPr>
            <p:nvPr/>
          </p:nvCxnSpPr>
          <p:spPr>
            <a:xfrm>
              <a:off x="1982561" y="6129300"/>
              <a:ext cx="41044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6087017" y="4760785"/>
              <a:ext cx="0" cy="13685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3451230" y="5661248"/>
              <a:ext cx="583559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446599" y="4003444"/>
              <a:ext cx="456578" cy="106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446599" y="4003444"/>
              <a:ext cx="7136" cy="15265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4559859" y="5661248"/>
              <a:ext cx="15271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/>
          </p:nvGrpSpPr>
          <p:grpSpPr>
            <a:xfrm>
              <a:off x="4602964" y="4341556"/>
              <a:ext cx="180020" cy="360040"/>
              <a:chOff x="4610853" y="4221088"/>
              <a:chExt cx="180020" cy="360040"/>
            </a:xfrm>
          </p:grpSpPr>
          <p:cxnSp>
            <p:nvCxnSpPr>
              <p:cNvPr id="170" name="직선 연결선 169"/>
              <p:cNvCxnSpPr/>
              <p:nvPr/>
            </p:nvCxnSpPr>
            <p:spPr>
              <a:xfrm flipH="1">
                <a:off x="4610853" y="4581128"/>
                <a:ext cx="18002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/>
              <p:cNvCxnSpPr/>
              <p:nvPr/>
            </p:nvCxnSpPr>
            <p:spPr>
              <a:xfrm flipV="1">
                <a:off x="4610853" y="4221088"/>
                <a:ext cx="0" cy="36004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화살표 연결선 171"/>
              <p:cNvCxnSpPr/>
              <p:nvPr/>
            </p:nvCxnSpPr>
            <p:spPr>
              <a:xfrm>
                <a:off x="4610853" y="4221088"/>
                <a:ext cx="18002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직선 화살표 연결선 23"/>
            <p:cNvCxnSpPr/>
            <p:nvPr/>
          </p:nvCxnSpPr>
          <p:spPr>
            <a:xfrm flipV="1">
              <a:off x="3911184" y="4653136"/>
              <a:ext cx="0" cy="2880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4106797" y="4653136"/>
              <a:ext cx="0" cy="2880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3407731" y="2492896"/>
              <a:ext cx="375030" cy="144016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>
              <a:endCxn id="77" idx="2"/>
            </p:cNvCxnSpPr>
            <p:nvPr/>
          </p:nvCxnSpPr>
          <p:spPr>
            <a:xfrm>
              <a:off x="1334489" y="6129300"/>
              <a:ext cx="43204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2615643" y="5445224"/>
              <a:ext cx="792088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75266" y="2420888"/>
              <a:ext cx="648072" cy="720080"/>
            </a:xfrm>
            <a:prstGeom prst="rect">
              <a:avLst/>
            </a:prstGeom>
            <a:solidFill>
              <a:srgbClr val="FFCC6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0800000">
              <a:off x="3767167" y="3140968"/>
              <a:ext cx="663665" cy="576064"/>
            </a:xfrm>
            <a:prstGeom prst="triangl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98785" y="3483006"/>
              <a:ext cx="216024" cy="116562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743010" y="4113076"/>
              <a:ext cx="235899" cy="53555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2690732">
              <a:off x="3348150" y="4590619"/>
              <a:ext cx="225629" cy="48157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729" y="4113076"/>
              <a:ext cx="216024" cy="61206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15643" y="2420888"/>
              <a:ext cx="792088" cy="2902805"/>
            </a:xfrm>
            <a:prstGeom prst="rect">
              <a:avLst/>
            </a:prstGeom>
            <a:gradFill flip="none" rotWithShape="1">
              <a:gsLst>
                <a:gs pos="0">
                  <a:srgbClr val="CC6600">
                    <a:tint val="66000"/>
                    <a:satMod val="160000"/>
                  </a:srgbClr>
                </a:gs>
                <a:gs pos="50000">
                  <a:srgbClr val="CC6600">
                    <a:tint val="44500"/>
                    <a:satMod val="160000"/>
                  </a:srgbClr>
                </a:gs>
                <a:gs pos="100000">
                  <a:srgbClr val="CC66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494729" y="4113076"/>
              <a:ext cx="416455" cy="23402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43009" y="4500119"/>
              <a:ext cx="471800" cy="14851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86617" y="5332711"/>
              <a:ext cx="1008112" cy="112513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024618" y="5521785"/>
              <a:ext cx="535241" cy="2880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4790873" y="4831404"/>
              <a:ext cx="648072" cy="50130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38945" y="4648635"/>
              <a:ext cx="339026" cy="1350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827585" y="2688472"/>
              <a:ext cx="576064" cy="220524"/>
              <a:chOff x="6516216" y="2852936"/>
              <a:chExt cx="576064" cy="288032"/>
            </a:xfrm>
          </p:grpSpPr>
          <p:cxnSp>
            <p:nvCxnSpPr>
              <p:cNvPr id="161" name="직선 연결선 160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4832901" y="4563888"/>
              <a:ext cx="576064" cy="225025"/>
              <a:chOff x="6516216" y="2852936"/>
              <a:chExt cx="576064" cy="288032"/>
            </a:xfrm>
          </p:grpSpPr>
          <p:cxnSp>
            <p:nvCxnSpPr>
              <p:cNvPr id="152" name="직선 연결선 151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>
              <a:off x="4826876" y="4277842"/>
              <a:ext cx="576064" cy="225025"/>
              <a:chOff x="6516216" y="2852936"/>
              <a:chExt cx="576064" cy="288032"/>
            </a:xfrm>
          </p:grpSpPr>
          <p:cxnSp>
            <p:nvCxnSpPr>
              <p:cNvPr id="143" name="직선 연결선 142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4840893" y="4009564"/>
              <a:ext cx="576064" cy="225025"/>
              <a:chOff x="6516216" y="2852936"/>
              <a:chExt cx="576064" cy="288032"/>
            </a:xfrm>
          </p:grpSpPr>
          <p:cxnSp>
            <p:nvCxnSpPr>
              <p:cNvPr id="134" name="직선 연결선 133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4840893" y="3089133"/>
              <a:ext cx="576064" cy="226621"/>
              <a:chOff x="6516216" y="2852936"/>
              <a:chExt cx="576064" cy="288032"/>
            </a:xfrm>
          </p:grpSpPr>
          <p:cxnSp>
            <p:nvCxnSpPr>
              <p:cNvPr id="125" name="직선 연결선 124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4826877" y="2348881"/>
              <a:ext cx="576064" cy="216024"/>
              <a:chOff x="6516216" y="2852936"/>
              <a:chExt cx="576064" cy="288032"/>
            </a:xfrm>
          </p:grpSpPr>
          <p:cxnSp>
            <p:nvCxnSpPr>
              <p:cNvPr id="116" name="직선 연결선 115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직사각형 47"/>
            <p:cNvSpPr/>
            <p:nvPr/>
          </p:nvSpPr>
          <p:spPr>
            <a:xfrm>
              <a:off x="6231033" y="3140968"/>
              <a:ext cx="504056" cy="8078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6231033" y="3948933"/>
              <a:ext cx="504056" cy="431921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023121" y="2889448"/>
              <a:ext cx="895152" cy="807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7026663" y="3712278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7342209" y="3716830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0800000">
              <a:off x="7630241" y="3713040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023121" y="3032956"/>
              <a:ext cx="895152" cy="457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095129" y="3032956"/>
              <a:ext cx="75550" cy="450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7918273" y="2833393"/>
              <a:ext cx="328984" cy="23852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1982561" y="4579386"/>
              <a:ext cx="633082" cy="1470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아래쪽 화살표 57"/>
            <p:cNvSpPr/>
            <p:nvPr/>
          </p:nvSpPr>
          <p:spPr>
            <a:xfrm>
              <a:off x="5084928" y="5332712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아래쪽 화살표 58"/>
            <p:cNvSpPr/>
            <p:nvPr/>
          </p:nvSpPr>
          <p:spPr>
            <a:xfrm>
              <a:off x="6444043" y="432459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아래쪽 화살표 59"/>
            <p:cNvSpPr/>
            <p:nvPr/>
          </p:nvSpPr>
          <p:spPr>
            <a:xfrm>
              <a:off x="7125409" y="394718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아래쪽 화살표 60"/>
            <p:cNvSpPr/>
            <p:nvPr/>
          </p:nvSpPr>
          <p:spPr>
            <a:xfrm>
              <a:off x="7447208" y="395330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아래쪽 화살표 61"/>
            <p:cNvSpPr/>
            <p:nvPr/>
          </p:nvSpPr>
          <p:spPr>
            <a:xfrm>
              <a:off x="7735240" y="3969441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아래쪽 화살표 62"/>
            <p:cNvSpPr/>
            <p:nvPr/>
          </p:nvSpPr>
          <p:spPr>
            <a:xfrm>
              <a:off x="2948644" y="5332712"/>
              <a:ext cx="129027" cy="59325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27185" y="3402015"/>
              <a:ext cx="963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COMBUSTOR</a:t>
              </a:r>
              <a:endParaRPr lang="ko-KR" alt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25743" y="2708920"/>
              <a:ext cx="744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HOT</a:t>
              </a:r>
            </a:p>
            <a:p>
              <a:r>
                <a:rPr lang="en-US" altLang="ko-KR" sz="1000" dirty="0"/>
                <a:t>CYCLONE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94729" y="4085654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LOOPSEAL</a:t>
              </a:r>
              <a:endParaRPr lang="ko-KR" alt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29601" y="217162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SH 2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826" y="252318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SH 1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40847" y="2908996"/>
              <a:ext cx="4010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ECO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19299" y="3847885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A H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71302" y="3242882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SDR</a:t>
              </a:r>
              <a:endParaRPr lang="ko-KR" altLang="en-US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44137" y="3085364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BAG FILTER</a:t>
              </a:r>
              <a:endParaRPr lang="ko-KR" altLang="en-US" sz="1000" dirty="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299102" y="2060848"/>
              <a:ext cx="605015" cy="5547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20923" y="2215133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DRUM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02256" y="5562202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BURNER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70807" y="5808494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PAF</a:t>
              </a:r>
              <a:endParaRPr lang="ko-KR" altLang="en-US" sz="1000" dirty="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766537" y="6021288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오른쪽 화살표 77"/>
            <p:cNvSpPr/>
            <p:nvPr/>
          </p:nvSpPr>
          <p:spPr>
            <a:xfrm>
              <a:off x="5777971" y="3687053"/>
              <a:ext cx="493331" cy="19800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아래쪽 화살표 78"/>
            <p:cNvSpPr/>
            <p:nvPr/>
          </p:nvSpPr>
          <p:spPr>
            <a:xfrm flipV="1">
              <a:off x="5739716" y="3808166"/>
              <a:ext cx="180321" cy="97553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>
              <a:off x="1823207" y="5107669"/>
              <a:ext cx="216024" cy="180020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화살표 연결선 80"/>
            <p:cNvCxnSpPr>
              <a:endCxn id="83" idx="2"/>
            </p:cNvCxnSpPr>
            <p:nvPr/>
          </p:nvCxnSpPr>
          <p:spPr>
            <a:xfrm>
              <a:off x="1391159" y="5107669"/>
              <a:ext cx="43204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727477" y="478686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SAF</a:t>
              </a:r>
              <a:endParaRPr lang="ko-KR" altLang="en-US" sz="1000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1823207" y="4999657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화살표 연결선 83"/>
            <p:cNvCxnSpPr>
              <a:stCxn id="83" idx="6"/>
            </p:cNvCxnSpPr>
            <p:nvPr/>
          </p:nvCxnSpPr>
          <p:spPr>
            <a:xfrm>
              <a:off x="2039231" y="5107669"/>
              <a:ext cx="5764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아래쪽 화살표 84"/>
            <p:cNvSpPr/>
            <p:nvPr/>
          </p:nvSpPr>
          <p:spPr>
            <a:xfrm>
              <a:off x="6745670" y="5456582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915804" y="5372546"/>
              <a:ext cx="10647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ASH REMOVAL</a:t>
              </a:r>
              <a:endParaRPr lang="ko-KR" altLang="en-US" sz="1000" dirty="0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6693697" y="5267522"/>
              <a:ext cx="184757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6915804" y="5135122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AIR LINE</a:t>
              </a:r>
              <a:endParaRPr lang="ko-KR" altLang="en-US" sz="10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705097" y="2590325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to STACK</a:t>
              </a:r>
              <a:endParaRPr lang="ko-KR" altLang="en-US" sz="1000" dirty="0"/>
            </a:p>
          </p:txBody>
        </p:sp>
        <p:sp>
          <p:nvSpPr>
            <p:cNvPr id="90" name="오른쪽 화살표 89"/>
            <p:cNvSpPr/>
            <p:nvPr/>
          </p:nvSpPr>
          <p:spPr>
            <a:xfrm>
              <a:off x="6716749" y="4956536"/>
              <a:ext cx="157792" cy="12170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09721" y="4877383"/>
              <a:ext cx="396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SRF</a:t>
              </a:r>
              <a:endParaRPr lang="ko-KR" altLang="en-US" sz="1000" dirty="0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4832901" y="3656808"/>
              <a:ext cx="576064" cy="226621"/>
              <a:chOff x="6516216" y="2852936"/>
              <a:chExt cx="576064" cy="288032"/>
            </a:xfrm>
          </p:grpSpPr>
          <p:cxnSp>
            <p:nvCxnSpPr>
              <p:cNvPr id="107" name="직선 연결선 106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직선 화살표 연결선 95"/>
            <p:cNvCxnSpPr/>
            <p:nvPr/>
          </p:nvCxnSpPr>
          <p:spPr>
            <a:xfrm flipH="1">
              <a:off x="5376564" y="4783700"/>
              <a:ext cx="71045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4832901" y="3381142"/>
              <a:ext cx="576064" cy="226621"/>
              <a:chOff x="6516216" y="2852936"/>
              <a:chExt cx="576064" cy="28803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" name="직선 화살표 연결선 2"/>
          <p:cNvCxnSpPr/>
          <p:nvPr/>
        </p:nvCxnSpPr>
        <p:spPr>
          <a:xfrm flipH="1">
            <a:off x="3299720" y="4805748"/>
            <a:ext cx="1725611" cy="1800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924643" y="1513369"/>
            <a:ext cx="305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Cyclone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efficiency decrease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840247" y="4398262"/>
            <a:ext cx="200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Increased Fly ash Particle Size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046128" y="4200915"/>
            <a:ext cx="185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Convection Pass Ash Return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73089"/>
      </p:ext>
    </p:extLst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67299" name="Object 3"/>
          <p:cNvGraphicFramePr>
            <a:graphicFrameLocks noGrp="1" noChangeAspect="1"/>
          </p:cNvGraphicFramePr>
          <p:nvPr>
            <p:ph/>
          </p:nvPr>
        </p:nvGraphicFramePr>
        <p:xfrm>
          <a:off x="611188" y="1628775"/>
          <a:ext cx="8281987" cy="453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utoCAD Drawing" r:id="rId3" imgW="11382480" imgH="4981680" progId="AutoCAD.Drawing.16">
                  <p:embed/>
                </p:oleObj>
              </mc:Choice>
              <mc:Fallback>
                <p:oleObj name="AutoCAD Drawing" r:id="rId3" imgW="11382480" imgH="4981680" progId="AutoCAD.Drawing.16">
                  <p:embed/>
                  <p:pic>
                    <p:nvPicPr>
                      <p:cNvPr id="567299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504" t="36147" r="32504" b="20087"/>
                      <a:stretch>
                        <a:fillRect/>
                      </a:stretch>
                    </p:blipFill>
                    <p:spPr bwMode="auto">
                      <a:xfrm>
                        <a:off x="611188" y="1628775"/>
                        <a:ext cx="8281987" cy="453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1716088" y="1031875"/>
            <a:ext cx="5586412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en-US" altLang="zh-CN" b="1">
                <a:latin typeface="Times New Roman" panose="02020603050405020304" pitchFamily="18" charset="0"/>
              </a:rPr>
              <a:t>Diagram of fly ash bottom feeding system</a:t>
            </a:r>
            <a:endParaRPr kumimoji="1" lang="zh-CN" altLang="en-US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47228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직사각형 178"/>
          <p:cNvSpPr/>
          <p:nvPr/>
        </p:nvSpPr>
        <p:spPr>
          <a:xfrm rot="16200000">
            <a:off x="4154351" y="4042869"/>
            <a:ext cx="601378" cy="150015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 rot="2690732">
            <a:off x="3522469" y="4301245"/>
            <a:ext cx="134068" cy="75557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57200" y="214313"/>
            <a:ext cx="8401050" cy="10541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endParaRPr kumimoji="0" lang="en-US" altLang="ko-KR" sz="320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299" name="슬라이드 번호 개체 틀 10"/>
          <p:cNvSpPr txBox="1">
            <a:spLocks noGrp="1"/>
          </p:cNvSpPr>
          <p:nvPr/>
        </p:nvSpPr>
        <p:spPr bwMode="auto">
          <a:xfrm>
            <a:off x="8599488" y="6416675"/>
            <a:ext cx="473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DA420393-F48C-4CDC-948D-88BC4F5E1E48}" type="slidenum">
              <a:rPr kumimoji="0" lang="en-US" altLang="ko-KR" sz="1200">
                <a:solidFill>
                  <a:srgbClr val="FFFFFF"/>
                </a:solidFill>
                <a:latin typeface="굴림" panose="020B0600000101010101" pitchFamily="50" charset="-127"/>
              </a:rPr>
              <a:pPr algn="r" eaLnBrk="1" hangingPunct="1"/>
              <a:t>146</a:t>
            </a:fld>
            <a:endParaRPr kumimoji="0" lang="en-US" altLang="ko-KR" sz="1200">
              <a:solidFill>
                <a:srgbClr val="FFFFFF"/>
              </a:solidFill>
              <a:latin typeface="굴림" panose="020B0600000101010101" pitchFamily="50" charset="-127"/>
            </a:endParaRPr>
          </a:p>
        </p:txBody>
      </p:sp>
      <p:sp>
        <p:nvSpPr>
          <p:cNvPr id="55337" name="제목 7"/>
          <p:cNvSpPr>
            <a:spLocks noGrp="1"/>
          </p:cNvSpPr>
          <p:nvPr>
            <p:ph type="title" idx="4294967295"/>
          </p:nvPr>
        </p:nvSpPr>
        <p:spPr>
          <a:xfrm>
            <a:off x="71501" y="115165"/>
            <a:ext cx="9001062" cy="99931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Non-mechanical dual loop seal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59632" y="1713143"/>
            <a:ext cx="7125943" cy="4248472"/>
            <a:chOff x="1334489" y="2060848"/>
            <a:chExt cx="7125943" cy="4248472"/>
          </a:xfrm>
        </p:grpSpPr>
        <p:sp>
          <p:nvSpPr>
            <p:cNvPr id="7" name="오른쪽 화살표 6"/>
            <p:cNvSpPr/>
            <p:nvPr/>
          </p:nvSpPr>
          <p:spPr>
            <a:xfrm>
              <a:off x="6711739" y="3525125"/>
              <a:ext cx="322566" cy="186311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3782761" y="3140968"/>
              <a:ext cx="256847" cy="4320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039608" y="3573016"/>
              <a:ext cx="0" cy="5400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3782761" y="4347102"/>
              <a:ext cx="0" cy="30603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3407731" y="4725144"/>
              <a:ext cx="303022" cy="2880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4790870" y="2146265"/>
              <a:ext cx="648072" cy="2700300"/>
            </a:xfrm>
            <a:prstGeom prst="rect">
              <a:avLst/>
            </a:prstGeom>
            <a:gradFill flip="none" rotWithShape="1">
              <a:gsLst>
                <a:gs pos="0">
                  <a:srgbClr val="FFCC66">
                    <a:tint val="66000"/>
                    <a:satMod val="160000"/>
                  </a:srgbClr>
                </a:gs>
                <a:gs pos="50000">
                  <a:srgbClr val="FFCC66">
                    <a:tint val="44500"/>
                    <a:satMod val="160000"/>
                  </a:srgbClr>
                </a:gs>
                <a:gs pos="100000">
                  <a:srgbClr val="FFCC66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048925" y="5107669"/>
              <a:ext cx="144016" cy="21602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98785" y="2132856"/>
              <a:ext cx="216024" cy="4320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214809" y="2132856"/>
              <a:ext cx="576064" cy="1800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>
              <a:off x="1766537" y="6129300"/>
              <a:ext cx="216024" cy="180020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>
              <a:stCxn id="77" idx="6"/>
            </p:cNvCxnSpPr>
            <p:nvPr/>
          </p:nvCxnSpPr>
          <p:spPr>
            <a:xfrm>
              <a:off x="1982561" y="6129300"/>
              <a:ext cx="4104456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6087017" y="4760785"/>
              <a:ext cx="0" cy="13685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3451230" y="5661248"/>
              <a:ext cx="583559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754496" y="4003444"/>
              <a:ext cx="14868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733887" y="4003444"/>
              <a:ext cx="20609" cy="16578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4515432" y="5661248"/>
              <a:ext cx="152715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3407731" y="2492896"/>
              <a:ext cx="375030" cy="144016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>
              <a:endCxn id="77" idx="2"/>
            </p:cNvCxnSpPr>
            <p:nvPr/>
          </p:nvCxnSpPr>
          <p:spPr>
            <a:xfrm>
              <a:off x="1334489" y="6129300"/>
              <a:ext cx="43204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2615643" y="5445224"/>
              <a:ext cx="792088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75266" y="2420888"/>
              <a:ext cx="648072" cy="720080"/>
            </a:xfrm>
            <a:prstGeom prst="rect">
              <a:avLst/>
            </a:prstGeom>
            <a:solidFill>
              <a:srgbClr val="FFCC6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0800000">
              <a:off x="3767167" y="3140968"/>
              <a:ext cx="663665" cy="576064"/>
            </a:xfrm>
            <a:prstGeom prst="triangl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98785" y="3483006"/>
              <a:ext cx="216024" cy="116562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743010" y="4113076"/>
              <a:ext cx="235899" cy="535559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2690732">
              <a:off x="3348150" y="4590619"/>
              <a:ext cx="225629" cy="48157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729" y="4113076"/>
              <a:ext cx="216024" cy="612068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15643" y="2420888"/>
              <a:ext cx="792088" cy="2902805"/>
            </a:xfrm>
            <a:prstGeom prst="rect">
              <a:avLst/>
            </a:prstGeom>
            <a:gradFill flip="none" rotWithShape="1">
              <a:gsLst>
                <a:gs pos="0">
                  <a:srgbClr val="CC6600">
                    <a:tint val="66000"/>
                    <a:satMod val="160000"/>
                  </a:srgbClr>
                </a:gs>
                <a:gs pos="50000">
                  <a:srgbClr val="CC6600">
                    <a:tint val="44500"/>
                    <a:satMod val="160000"/>
                  </a:srgbClr>
                </a:gs>
                <a:gs pos="100000">
                  <a:srgbClr val="CC660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494729" y="4113076"/>
              <a:ext cx="416455" cy="23402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743008" y="4500119"/>
              <a:ext cx="585839" cy="14851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86617" y="5332711"/>
              <a:ext cx="1008112" cy="112513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024618" y="5521785"/>
              <a:ext cx="535241" cy="2880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4790873" y="4831404"/>
              <a:ext cx="648072" cy="501307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38945" y="4648635"/>
              <a:ext cx="339026" cy="13506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827585" y="2688472"/>
              <a:ext cx="576064" cy="220524"/>
              <a:chOff x="6516216" y="2852936"/>
              <a:chExt cx="576064" cy="288032"/>
            </a:xfrm>
          </p:grpSpPr>
          <p:cxnSp>
            <p:nvCxnSpPr>
              <p:cNvPr id="161" name="직선 연결선 160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4832901" y="4563888"/>
              <a:ext cx="576064" cy="225025"/>
              <a:chOff x="6516216" y="2852936"/>
              <a:chExt cx="576064" cy="288032"/>
            </a:xfrm>
          </p:grpSpPr>
          <p:cxnSp>
            <p:nvCxnSpPr>
              <p:cNvPr id="152" name="직선 연결선 151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/>
            <p:cNvGrpSpPr/>
            <p:nvPr/>
          </p:nvGrpSpPr>
          <p:grpSpPr>
            <a:xfrm>
              <a:off x="4826876" y="4277842"/>
              <a:ext cx="576064" cy="225025"/>
              <a:chOff x="6516216" y="2852936"/>
              <a:chExt cx="576064" cy="288032"/>
            </a:xfrm>
          </p:grpSpPr>
          <p:cxnSp>
            <p:nvCxnSpPr>
              <p:cNvPr id="143" name="직선 연결선 142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4840893" y="4009564"/>
              <a:ext cx="576064" cy="225025"/>
              <a:chOff x="6516216" y="2852936"/>
              <a:chExt cx="576064" cy="288032"/>
            </a:xfrm>
          </p:grpSpPr>
          <p:cxnSp>
            <p:nvCxnSpPr>
              <p:cNvPr id="134" name="직선 연결선 133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4840893" y="3089133"/>
              <a:ext cx="576064" cy="226621"/>
              <a:chOff x="6516216" y="2852936"/>
              <a:chExt cx="576064" cy="288032"/>
            </a:xfrm>
          </p:grpSpPr>
          <p:cxnSp>
            <p:nvCxnSpPr>
              <p:cNvPr id="125" name="직선 연결선 124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4826877" y="2348881"/>
              <a:ext cx="576064" cy="216024"/>
              <a:chOff x="6516216" y="2852936"/>
              <a:chExt cx="576064" cy="288032"/>
            </a:xfrm>
          </p:grpSpPr>
          <p:cxnSp>
            <p:nvCxnSpPr>
              <p:cNvPr id="116" name="직선 연결선 115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CC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직사각형 47"/>
            <p:cNvSpPr/>
            <p:nvPr/>
          </p:nvSpPr>
          <p:spPr>
            <a:xfrm>
              <a:off x="6231033" y="3140968"/>
              <a:ext cx="504056" cy="8078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0800000">
              <a:off x="6231033" y="3948933"/>
              <a:ext cx="504056" cy="431921"/>
            </a:xfrm>
            <a:prstGeom prst="triangl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023121" y="2889448"/>
              <a:ext cx="895152" cy="807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7026663" y="3712278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7342209" y="3716830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/>
            <p:cNvSpPr/>
            <p:nvPr/>
          </p:nvSpPr>
          <p:spPr>
            <a:xfrm rot="10800000">
              <a:off x="7630241" y="3713040"/>
              <a:ext cx="288032" cy="279648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023121" y="3032956"/>
              <a:ext cx="895152" cy="457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095129" y="3032956"/>
              <a:ext cx="75550" cy="45005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7918273" y="2833393"/>
              <a:ext cx="328984" cy="23852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1982561" y="4579386"/>
              <a:ext cx="633082" cy="14702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아래쪽 화살표 57"/>
            <p:cNvSpPr/>
            <p:nvPr/>
          </p:nvSpPr>
          <p:spPr>
            <a:xfrm>
              <a:off x="5084928" y="5332712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아래쪽 화살표 58"/>
            <p:cNvSpPr/>
            <p:nvPr/>
          </p:nvSpPr>
          <p:spPr>
            <a:xfrm>
              <a:off x="6444043" y="432459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아래쪽 화살표 59"/>
            <p:cNvSpPr/>
            <p:nvPr/>
          </p:nvSpPr>
          <p:spPr>
            <a:xfrm>
              <a:off x="7125409" y="394718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아래쪽 화살표 60"/>
            <p:cNvSpPr/>
            <p:nvPr/>
          </p:nvSpPr>
          <p:spPr>
            <a:xfrm>
              <a:off x="7447208" y="3953308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아래쪽 화살표 61"/>
            <p:cNvSpPr/>
            <p:nvPr/>
          </p:nvSpPr>
          <p:spPr>
            <a:xfrm>
              <a:off x="7735240" y="3969441"/>
              <a:ext cx="78033" cy="11251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아래쪽 화살표 62"/>
            <p:cNvSpPr/>
            <p:nvPr/>
          </p:nvSpPr>
          <p:spPr>
            <a:xfrm>
              <a:off x="2948644" y="5332712"/>
              <a:ext cx="129027" cy="59325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27185" y="3402015"/>
              <a:ext cx="963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COMBUSTOR</a:t>
              </a:r>
              <a:endParaRPr lang="ko-KR" alt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25743" y="2708920"/>
              <a:ext cx="744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HOT</a:t>
              </a:r>
            </a:p>
            <a:p>
              <a:r>
                <a:rPr lang="en-US" altLang="ko-KR" sz="1000" dirty="0"/>
                <a:t>CYCLONE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94729" y="4085654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LOOPSEAL</a:t>
              </a:r>
              <a:endParaRPr lang="ko-KR" alt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29601" y="217162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SH 2</a:t>
              </a:r>
              <a:endParaRPr lang="ko-KR" altLang="en-US" sz="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826" y="2523184"/>
              <a:ext cx="4074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SH 1</a:t>
              </a:r>
              <a:endParaRPr lang="ko-KR" altLang="en-US" sz="8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940847" y="2908996"/>
              <a:ext cx="4010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ECO</a:t>
              </a:r>
              <a:endParaRPr lang="ko-KR" altLang="en-US" sz="8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19299" y="3847885"/>
              <a:ext cx="3626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A H</a:t>
              </a:r>
              <a:endParaRPr lang="ko-KR" altLang="en-US" sz="8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71302" y="3242882"/>
              <a:ext cx="4235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SDR</a:t>
              </a:r>
              <a:endParaRPr lang="ko-KR" altLang="en-US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44137" y="3085364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BAG FILTER</a:t>
              </a:r>
              <a:endParaRPr lang="ko-KR" altLang="en-US" sz="1000" dirty="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299102" y="2060848"/>
              <a:ext cx="605015" cy="5547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20923" y="2215133"/>
              <a:ext cx="5613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DRUM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02256" y="5562202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BURNER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70807" y="5808494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PAF</a:t>
              </a:r>
              <a:endParaRPr lang="ko-KR" altLang="en-US" sz="1000" dirty="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766537" y="6021288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오른쪽 화살표 77"/>
            <p:cNvSpPr/>
            <p:nvPr/>
          </p:nvSpPr>
          <p:spPr>
            <a:xfrm>
              <a:off x="5777971" y="3687053"/>
              <a:ext cx="493331" cy="19800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아래쪽 화살표 78"/>
            <p:cNvSpPr/>
            <p:nvPr/>
          </p:nvSpPr>
          <p:spPr>
            <a:xfrm flipV="1">
              <a:off x="5739716" y="3808166"/>
              <a:ext cx="180321" cy="97553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>
              <a:off x="1823207" y="5107669"/>
              <a:ext cx="216024" cy="180020"/>
            </a:xfrm>
            <a:prstGeom prst="triangl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화살표 연결선 80"/>
            <p:cNvCxnSpPr>
              <a:endCxn id="83" idx="2"/>
            </p:cNvCxnSpPr>
            <p:nvPr/>
          </p:nvCxnSpPr>
          <p:spPr>
            <a:xfrm>
              <a:off x="1391159" y="5107669"/>
              <a:ext cx="43204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727477" y="478686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SAF</a:t>
              </a:r>
              <a:endParaRPr lang="ko-KR" altLang="en-US" sz="1000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1823207" y="4999657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화살표 연결선 83"/>
            <p:cNvCxnSpPr>
              <a:stCxn id="83" idx="6"/>
            </p:cNvCxnSpPr>
            <p:nvPr/>
          </p:nvCxnSpPr>
          <p:spPr>
            <a:xfrm>
              <a:off x="2039231" y="5107669"/>
              <a:ext cx="5764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7705097" y="2590325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to STACK</a:t>
              </a:r>
              <a:endParaRPr lang="ko-KR" altLang="en-US" sz="1000" dirty="0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4832901" y="3656808"/>
              <a:ext cx="576064" cy="226621"/>
              <a:chOff x="6516216" y="2852936"/>
              <a:chExt cx="576064" cy="288032"/>
            </a:xfrm>
          </p:grpSpPr>
          <p:cxnSp>
            <p:nvCxnSpPr>
              <p:cNvPr id="107" name="직선 연결선 106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직선 화살표 연결선 95"/>
            <p:cNvCxnSpPr/>
            <p:nvPr/>
          </p:nvCxnSpPr>
          <p:spPr>
            <a:xfrm flipH="1">
              <a:off x="5376564" y="4783700"/>
              <a:ext cx="710453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4832901" y="3381142"/>
              <a:ext cx="576064" cy="226621"/>
              <a:chOff x="6516216" y="2852936"/>
              <a:chExt cx="576064" cy="288032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6516216" y="2852936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7092280" y="2852936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6516216" y="2924944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6516216" y="2924944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516216" y="2996952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>
                <a:off x="7092280" y="2996952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 flipH="1">
                <a:off x="6516216" y="3068960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6516216" y="3068960"/>
                <a:ext cx="0" cy="72008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6516216" y="3140968"/>
                <a:ext cx="576064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4" name="TextBox 173"/>
          <p:cNvSpPr txBox="1"/>
          <p:nvPr/>
        </p:nvSpPr>
        <p:spPr>
          <a:xfrm>
            <a:off x="2924643" y="1513369"/>
            <a:ext cx="305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Cyclone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efficiency decrease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3798063" y="4398335"/>
            <a:ext cx="760170" cy="360040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/>
          <p:cNvSpPr/>
          <p:nvPr/>
        </p:nvSpPr>
        <p:spPr>
          <a:xfrm rot="16200000">
            <a:off x="4008910" y="3977893"/>
            <a:ext cx="498068" cy="162558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직사각형 181"/>
          <p:cNvSpPr/>
          <p:nvPr/>
        </p:nvSpPr>
        <p:spPr>
          <a:xfrm>
            <a:off x="4299505" y="3804260"/>
            <a:ext cx="197147" cy="13795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3891518" y="4441239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EHE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258869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reeform 172"/>
          <p:cNvSpPr>
            <a:spLocks/>
          </p:cNvSpPr>
          <p:nvPr/>
        </p:nvSpPr>
        <p:spPr bwMode="auto">
          <a:xfrm rot="15516640">
            <a:off x="5803095" y="3519659"/>
            <a:ext cx="741363" cy="1560512"/>
          </a:xfrm>
          <a:custGeom>
            <a:avLst/>
            <a:gdLst>
              <a:gd name="T0" fmla="*/ 5 w 466"/>
              <a:gd name="T1" fmla="*/ 1 h 419"/>
              <a:gd name="T2" fmla="*/ 1 w 466"/>
              <a:gd name="T3" fmla="*/ 1 h 419"/>
              <a:gd name="T4" fmla="*/ 1 w 466"/>
              <a:gd name="T5" fmla="*/ 3 h 419"/>
              <a:gd name="T6" fmla="*/ 0 w 466"/>
              <a:gd name="T7" fmla="*/ 4 h 419"/>
              <a:gd name="T8" fmla="*/ 0 w 466"/>
              <a:gd name="T9" fmla="*/ 9 h 419"/>
              <a:gd name="T10" fmla="*/ 1 w 466"/>
              <a:gd name="T11" fmla="*/ 9 h 419"/>
              <a:gd name="T12" fmla="*/ 336 w 466"/>
              <a:gd name="T13" fmla="*/ 417 h 419"/>
              <a:gd name="T14" fmla="*/ 338 w 466"/>
              <a:gd name="T15" fmla="*/ 419 h 419"/>
              <a:gd name="T16" fmla="*/ 464 w 466"/>
              <a:gd name="T17" fmla="*/ 419 h 419"/>
              <a:gd name="T18" fmla="*/ 464 w 466"/>
              <a:gd name="T19" fmla="*/ 417 h 419"/>
              <a:gd name="T20" fmla="*/ 466 w 466"/>
              <a:gd name="T21" fmla="*/ 417 h 419"/>
              <a:gd name="T22" fmla="*/ 466 w 466"/>
              <a:gd name="T23" fmla="*/ 413 h 419"/>
              <a:gd name="T24" fmla="*/ 464 w 466"/>
              <a:gd name="T25" fmla="*/ 411 h 419"/>
              <a:gd name="T26" fmla="*/ 132 w 466"/>
              <a:gd name="T27" fmla="*/ 1 h 419"/>
              <a:gd name="T28" fmla="*/ 130 w 466"/>
              <a:gd name="T29" fmla="*/ 0 h 419"/>
              <a:gd name="T30" fmla="*/ 128 w 466"/>
              <a:gd name="T31" fmla="*/ 0 h 419"/>
              <a:gd name="T32" fmla="*/ 5 w 466"/>
              <a:gd name="T33" fmla="*/ 1 h 419"/>
              <a:gd name="T34" fmla="*/ 17 w 466"/>
              <a:gd name="T35" fmla="*/ 11 h 419"/>
              <a:gd name="T36" fmla="*/ 124 w 466"/>
              <a:gd name="T37" fmla="*/ 9 h 419"/>
              <a:gd name="T38" fmla="*/ 449 w 466"/>
              <a:gd name="T39" fmla="*/ 409 h 419"/>
              <a:gd name="T40" fmla="*/ 344 w 466"/>
              <a:gd name="T41" fmla="*/ 409 h 419"/>
              <a:gd name="T42" fmla="*/ 17 w 466"/>
              <a:gd name="T43" fmla="*/ 11 h 419"/>
              <a:gd name="T44" fmla="*/ 5 w 466"/>
              <a:gd name="T45" fmla="*/ 1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6" h="419">
                <a:moveTo>
                  <a:pt x="5" y="1"/>
                </a:moveTo>
                <a:lnTo>
                  <a:pt x="1" y="1"/>
                </a:lnTo>
                <a:lnTo>
                  <a:pt x="1" y="3"/>
                </a:lnTo>
                <a:lnTo>
                  <a:pt x="0" y="4"/>
                </a:lnTo>
                <a:lnTo>
                  <a:pt x="0" y="9"/>
                </a:lnTo>
                <a:lnTo>
                  <a:pt x="1" y="9"/>
                </a:lnTo>
                <a:lnTo>
                  <a:pt x="336" y="417"/>
                </a:lnTo>
                <a:lnTo>
                  <a:pt x="338" y="419"/>
                </a:lnTo>
                <a:lnTo>
                  <a:pt x="464" y="419"/>
                </a:lnTo>
                <a:lnTo>
                  <a:pt x="464" y="417"/>
                </a:lnTo>
                <a:lnTo>
                  <a:pt x="466" y="417"/>
                </a:lnTo>
                <a:lnTo>
                  <a:pt x="466" y="413"/>
                </a:lnTo>
                <a:lnTo>
                  <a:pt x="464" y="411"/>
                </a:lnTo>
                <a:lnTo>
                  <a:pt x="132" y="1"/>
                </a:lnTo>
                <a:lnTo>
                  <a:pt x="130" y="0"/>
                </a:lnTo>
                <a:lnTo>
                  <a:pt x="128" y="0"/>
                </a:lnTo>
                <a:lnTo>
                  <a:pt x="5" y="1"/>
                </a:lnTo>
                <a:lnTo>
                  <a:pt x="17" y="11"/>
                </a:lnTo>
                <a:lnTo>
                  <a:pt x="124" y="9"/>
                </a:lnTo>
                <a:lnTo>
                  <a:pt x="449" y="409"/>
                </a:lnTo>
                <a:lnTo>
                  <a:pt x="344" y="409"/>
                </a:lnTo>
                <a:lnTo>
                  <a:pt x="17" y="11"/>
                </a:lnTo>
                <a:lnTo>
                  <a:pt x="5" y="1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550" name="Group 454"/>
          <p:cNvGrpSpPr>
            <a:grpSpLocks/>
          </p:cNvGrpSpPr>
          <p:nvPr/>
        </p:nvGrpSpPr>
        <p:grpSpPr bwMode="auto">
          <a:xfrm>
            <a:off x="0" y="0"/>
            <a:ext cx="9177338" cy="6804025"/>
            <a:chOff x="0" y="0"/>
            <a:chExt cx="5781" cy="4286"/>
          </a:xfrm>
        </p:grpSpPr>
        <p:sp>
          <p:nvSpPr>
            <p:cNvPr id="4451" name="Rectangle 355"/>
            <p:cNvSpPr>
              <a:spLocks noChangeArrowheads="1"/>
            </p:cNvSpPr>
            <p:nvPr/>
          </p:nvSpPr>
          <p:spPr bwMode="auto">
            <a:xfrm>
              <a:off x="0" y="0"/>
              <a:ext cx="5760" cy="567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0099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53" name="Line 357"/>
            <p:cNvSpPr>
              <a:spLocks noChangeShapeType="1"/>
            </p:cNvSpPr>
            <p:nvPr/>
          </p:nvSpPr>
          <p:spPr bwMode="auto">
            <a:xfrm>
              <a:off x="0" y="3946"/>
              <a:ext cx="578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454" name="Group 358"/>
            <p:cNvGrpSpPr>
              <a:grpSpLocks/>
            </p:cNvGrpSpPr>
            <p:nvPr/>
          </p:nvGrpSpPr>
          <p:grpSpPr bwMode="auto">
            <a:xfrm>
              <a:off x="3711" y="3984"/>
              <a:ext cx="1926" cy="302"/>
              <a:chOff x="3546" y="3888"/>
              <a:chExt cx="1926" cy="302"/>
            </a:xfrm>
          </p:grpSpPr>
          <p:graphicFrame>
            <p:nvGraphicFramePr>
              <p:cNvPr id="4455" name="Object 359"/>
              <p:cNvGraphicFramePr>
                <a:graphicFrameLocks noChangeAspect="1"/>
              </p:cNvGraphicFramePr>
              <p:nvPr/>
            </p:nvGraphicFramePr>
            <p:xfrm>
              <a:off x="4032" y="3936"/>
              <a:ext cx="144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4" name="비트맵 이미지" r:id="rId3" imgW="8164065" imgH="1181265" progId="Paint.Picture">
                      <p:embed/>
                    </p:oleObj>
                  </mc:Choice>
                  <mc:Fallback>
                    <p:oleObj name="비트맵 이미지" r:id="rId3" imgW="8164065" imgH="1181265" progId="Paint.Picture">
                      <p:embed/>
                      <p:pic>
                        <p:nvPicPr>
                          <p:cNvPr id="4455" name="Object 3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936"/>
                            <a:ext cx="144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56" name="Object 360"/>
              <p:cNvGraphicFramePr>
                <a:graphicFrameLocks noChangeAspect="1"/>
              </p:cNvGraphicFramePr>
              <p:nvPr/>
            </p:nvGraphicFramePr>
            <p:xfrm>
              <a:off x="3546" y="3888"/>
              <a:ext cx="438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5" name="Photo Editor 사진" r:id="rId5" imgW="6752381" imgH="4657143" progId="MSPhotoEd.3">
                      <p:embed/>
                    </p:oleObj>
                  </mc:Choice>
                  <mc:Fallback>
                    <p:oleObj name="Photo Editor 사진" r:id="rId5" imgW="6752381" imgH="4657143" progId="MSPhotoEd.3">
                      <p:embed/>
                      <p:pic>
                        <p:nvPicPr>
                          <p:cNvPr id="4456" name="Object 3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6" y="3888"/>
                            <a:ext cx="438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369888" y="228600"/>
            <a:ext cx="845058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3000" b="1" dirty="0">
                <a:solidFill>
                  <a:schemeClr val="bg1"/>
                </a:solidFill>
                <a:latin typeface="Impact" panose="020B0806030902050204" pitchFamily="34" charset="0"/>
                <a:ea typeface="HY견고딕" panose="02030600000101010101" pitchFamily="18" charset="-127"/>
              </a:rPr>
              <a:t>Non-mechanical dual loop seal</a:t>
            </a:r>
          </a:p>
        </p:txBody>
      </p:sp>
      <p:sp>
        <p:nvSpPr>
          <p:cNvPr id="4310" name="Rectangle 214"/>
          <p:cNvSpPr>
            <a:spLocks noChangeArrowheads="1"/>
          </p:cNvSpPr>
          <p:nvPr/>
        </p:nvSpPr>
        <p:spPr bwMode="auto">
          <a:xfrm>
            <a:off x="5084763" y="2973388"/>
            <a:ext cx="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ko-KR" altLang="ko-KR" sz="2000"/>
          </a:p>
        </p:txBody>
      </p:sp>
      <p:sp>
        <p:nvSpPr>
          <p:cNvPr id="4319" name="Rectangle 223"/>
          <p:cNvSpPr>
            <a:spLocks noChangeArrowheads="1"/>
          </p:cNvSpPr>
          <p:nvPr/>
        </p:nvSpPr>
        <p:spPr bwMode="auto">
          <a:xfrm>
            <a:off x="6518275" y="2466975"/>
            <a:ext cx="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ko-KR" altLang="ko-KR" sz="2000"/>
          </a:p>
        </p:txBody>
      </p:sp>
      <p:sp>
        <p:nvSpPr>
          <p:cNvPr id="4320" name="Rectangle 224"/>
          <p:cNvSpPr>
            <a:spLocks noChangeArrowheads="1"/>
          </p:cNvSpPr>
          <p:nvPr/>
        </p:nvSpPr>
        <p:spPr bwMode="auto">
          <a:xfrm>
            <a:off x="7505700" y="2457450"/>
            <a:ext cx="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ko-KR" altLang="ko-KR" sz="2000"/>
          </a:p>
        </p:txBody>
      </p:sp>
      <p:grpSp>
        <p:nvGrpSpPr>
          <p:cNvPr id="4554" name="Group 458"/>
          <p:cNvGrpSpPr>
            <a:grpSpLocks/>
          </p:cNvGrpSpPr>
          <p:nvPr/>
        </p:nvGrpSpPr>
        <p:grpSpPr bwMode="auto">
          <a:xfrm>
            <a:off x="4319467" y="1029726"/>
            <a:ext cx="4357687" cy="4549775"/>
            <a:chOff x="2751" y="672"/>
            <a:chExt cx="2745" cy="2866"/>
          </a:xfrm>
        </p:grpSpPr>
        <p:sp>
          <p:nvSpPr>
            <p:cNvPr id="4268" name="Freeform 172"/>
            <p:cNvSpPr>
              <a:spLocks/>
            </p:cNvSpPr>
            <p:nvPr/>
          </p:nvSpPr>
          <p:spPr bwMode="auto">
            <a:xfrm rot="13959481">
              <a:off x="3516" y="1857"/>
              <a:ext cx="467" cy="983"/>
            </a:xfrm>
            <a:custGeom>
              <a:avLst/>
              <a:gdLst>
                <a:gd name="T0" fmla="*/ 5 w 466"/>
                <a:gd name="T1" fmla="*/ 1 h 419"/>
                <a:gd name="T2" fmla="*/ 1 w 466"/>
                <a:gd name="T3" fmla="*/ 1 h 419"/>
                <a:gd name="T4" fmla="*/ 1 w 466"/>
                <a:gd name="T5" fmla="*/ 3 h 419"/>
                <a:gd name="T6" fmla="*/ 0 w 466"/>
                <a:gd name="T7" fmla="*/ 4 h 419"/>
                <a:gd name="T8" fmla="*/ 0 w 466"/>
                <a:gd name="T9" fmla="*/ 9 h 419"/>
                <a:gd name="T10" fmla="*/ 1 w 466"/>
                <a:gd name="T11" fmla="*/ 9 h 419"/>
                <a:gd name="T12" fmla="*/ 336 w 466"/>
                <a:gd name="T13" fmla="*/ 417 h 419"/>
                <a:gd name="T14" fmla="*/ 338 w 466"/>
                <a:gd name="T15" fmla="*/ 419 h 419"/>
                <a:gd name="T16" fmla="*/ 464 w 466"/>
                <a:gd name="T17" fmla="*/ 419 h 419"/>
                <a:gd name="T18" fmla="*/ 464 w 466"/>
                <a:gd name="T19" fmla="*/ 417 h 419"/>
                <a:gd name="T20" fmla="*/ 466 w 466"/>
                <a:gd name="T21" fmla="*/ 417 h 419"/>
                <a:gd name="T22" fmla="*/ 466 w 466"/>
                <a:gd name="T23" fmla="*/ 413 h 419"/>
                <a:gd name="T24" fmla="*/ 464 w 466"/>
                <a:gd name="T25" fmla="*/ 411 h 419"/>
                <a:gd name="T26" fmla="*/ 132 w 466"/>
                <a:gd name="T27" fmla="*/ 1 h 419"/>
                <a:gd name="T28" fmla="*/ 130 w 466"/>
                <a:gd name="T29" fmla="*/ 0 h 419"/>
                <a:gd name="T30" fmla="*/ 128 w 466"/>
                <a:gd name="T31" fmla="*/ 0 h 419"/>
                <a:gd name="T32" fmla="*/ 5 w 466"/>
                <a:gd name="T33" fmla="*/ 1 h 419"/>
                <a:gd name="T34" fmla="*/ 17 w 466"/>
                <a:gd name="T35" fmla="*/ 11 h 419"/>
                <a:gd name="T36" fmla="*/ 124 w 466"/>
                <a:gd name="T37" fmla="*/ 9 h 419"/>
                <a:gd name="T38" fmla="*/ 449 w 466"/>
                <a:gd name="T39" fmla="*/ 409 h 419"/>
                <a:gd name="T40" fmla="*/ 344 w 466"/>
                <a:gd name="T41" fmla="*/ 409 h 419"/>
                <a:gd name="T42" fmla="*/ 17 w 466"/>
                <a:gd name="T43" fmla="*/ 11 h 419"/>
                <a:gd name="T44" fmla="*/ 5 w 466"/>
                <a:gd name="T45" fmla="*/ 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419">
                  <a:moveTo>
                    <a:pt x="5" y="1"/>
                  </a:moveTo>
                  <a:lnTo>
                    <a:pt x="1" y="1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9"/>
                  </a:lnTo>
                  <a:lnTo>
                    <a:pt x="1" y="9"/>
                  </a:lnTo>
                  <a:lnTo>
                    <a:pt x="336" y="417"/>
                  </a:lnTo>
                  <a:lnTo>
                    <a:pt x="338" y="419"/>
                  </a:lnTo>
                  <a:lnTo>
                    <a:pt x="464" y="419"/>
                  </a:lnTo>
                  <a:lnTo>
                    <a:pt x="464" y="417"/>
                  </a:lnTo>
                  <a:lnTo>
                    <a:pt x="466" y="417"/>
                  </a:lnTo>
                  <a:lnTo>
                    <a:pt x="466" y="413"/>
                  </a:lnTo>
                  <a:lnTo>
                    <a:pt x="464" y="411"/>
                  </a:lnTo>
                  <a:lnTo>
                    <a:pt x="132" y="1"/>
                  </a:lnTo>
                  <a:lnTo>
                    <a:pt x="130" y="0"/>
                  </a:lnTo>
                  <a:lnTo>
                    <a:pt x="128" y="0"/>
                  </a:lnTo>
                  <a:lnTo>
                    <a:pt x="5" y="1"/>
                  </a:lnTo>
                  <a:lnTo>
                    <a:pt x="17" y="11"/>
                  </a:lnTo>
                  <a:lnTo>
                    <a:pt x="124" y="9"/>
                  </a:lnTo>
                  <a:lnTo>
                    <a:pt x="449" y="409"/>
                  </a:lnTo>
                  <a:lnTo>
                    <a:pt x="344" y="409"/>
                  </a:lnTo>
                  <a:lnTo>
                    <a:pt x="17" y="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auto">
            <a:xfrm>
              <a:off x="4780" y="1401"/>
              <a:ext cx="367" cy="568"/>
            </a:xfrm>
            <a:custGeom>
              <a:avLst/>
              <a:gdLst>
                <a:gd name="T0" fmla="*/ 0 w 367"/>
                <a:gd name="T1" fmla="*/ 0 h 568"/>
                <a:gd name="T2" fmla="*/ 367 w 367"/>
                <a:gd name="T3" fmla="*/ 140 h 568"/>
                <a:gd name="T4" fmla="*/ 367 w 367"/>
                <a:gd name="T5" fmla="*/ 568 h 568"/>
                <a:gd name="T6" fmla="*/ 244 w 367"/>
                <a:gd name="T7" fmla="*/ 568 h 568"/>
                <a:gd name="T8" fmla="*/ 246 w 367"/>
                <a:gd name="T9" fmla="*/ 183 h 568"/>
                <a:gd name="T10" fmla="*/ 3 w 367"/>
                <a:gd name="T11" fmla="*/ 111 h 568"/>
                <a:gd name="T12" fmla="*/ 0 w 367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7" h="568">
                  <a:moveTo>
                    <a:pt x="0" y="0"/>
                  </a:moveTo>
                  <a:lnTo>
                    <a:pt x="367" y="140"/>
                  </a:lnTo>
                  <a:lnTo>
                    <a:pt x="367" y="568"/>
                  </a:lnTo>
                  <a:lnTo>
                    <a:pt x="244" y="568"/>
                  </a:lnTo>
                  <a:lnTo>
                    <a:pt x="246" y="183"/>
                  </a:lnTo>
                  <a:lnTo>
                    <a:pt x="3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auto">
            <a:xfrm>
              <a:off x="4774" y="1396"/>
              <a:ext cx="379" cy="577"/>
            </a:xfrm>
            <a:custGeom>
              <a:avLst/>
              <a:gdLst>
                <a:gd name="T0" fmla="*/ 11 w 379"/>
                <a:gd name="T1" fmla="*/ 13 h 577"/>
                <a:gd name="T2" fmla="*/ 367 w 379"/>
                <a:gd name="T3" fmla="*/ 148 h 577"/>
                <a:gd name="T4" fmla="*/ 367 w 379"/>
                <a:gd name="T5" fmla="*/ 568 h 577"/>
                <a:gd name="T6" fmla="*/ 256 w 379"/>
                <a:gd name="T7" fmla="*/ 568 h 577"/>
                <a:gd name="T8" fmla="*/ 258 w 379"/>
                <a:gd name="T9" fmla="*/ 188 h 577"/>
                <a:gd name="T10" fmla="*/ 258 w 379"/>
                <a:gd name="T11" fmla="*/ 187 h 577"/>
                <a:gd name="T12" fmla="*/ 256 w 379"/>
                <a:gd name="T13" fmla="*/ 185 h 577"/>
                <a:gd name="T14" fmla="*/ 256 w 379"/>
                <a:gd name="T15" fmla="*/ 183 h 577"/>
                <a:gd name="T16" fmla="*/ 254 w 379"/>
                <a:gd name="T17" fmla="*/ 183 h 577"/>
                <a:gd name="T18" fmla="*/ 15 w 379"/>
                <a:gd name="T19" fmla="*/ 113 h 577"/>
                <a:gd name="T20" fmla="*/ 11 w 379"/>
                <a:gd name="T21" fmla="*/ 13 h 577"/>
                <a:gd name="T22" fmla="*/ 0 w 379"/>
                <a:gd name="T23" fmla="*/ 5 h 577"/>
                <a:gd name="T24" fmla="*/ 4 w 379"/>
                <a:gd name="T25" fmla="*/ 116 h 577"/>
                <a:gd name="T26" fmla="*/ 4 w 379"/>
                <a:gd name="T27" fmla="*/ 118 h 577"/>
                <a:gd name="T28" fmla="*/ 8 w 379"/>
                <a:gd name="T29" fmla="*/ 121 h 577"/>
                <a:gd name="T30" fmla="*/ 247 w 379"/>
                <a:gd name="T31" fmla="*/ 191 h 577"/>
                <a:gd name="T32" fmla="*/ 245 w 379"/>
                <a:gd name="T33" fmla="*/ 573 h 577"/>
                <a:gd name="T34" fmla="*/ 245 w 379"/>
                <a:gd name="T35" fmla="*/ 576 h 577"/>
                <a:gd name="T36" fmla="*/ 247 w 379"/>
                <a:gd name="T37" fmla="*/ 576 h 577"/>
                <a:gd name="T38" fmla="*/ 249 w 379"/>
                <a:gd name="T39" fmla="*/ 577 h 577"/>
                <a:gd name="T40" fmla="*/ 377 w 379"/>
                <a:gd name="T41" fmla="*/ 577 h 577"/>
                <a:gd name="T42" fmla="*/ 377 w 379"/>
                <a:gd name="T43" fmla="*/ 576 h 577"/>
                <a:gd name="T44" fmla="*/ 379 w 379"/>
                <a:gd name="T45" fmla="*/ 576 h 577"/>
                <a:gd name="T46" fmla="*/ 379 w 379"/>
                <a:gd name="T47" fmla="*/ 144 h 577"/>
                <a:gd name="T48" fmla="*/ 375 w 379"/>
                <a:gd name="T49" fmla="*/ 140 h 577"/>
                <a:gd name="T50" fmla="*/ 8 w 379"/>
                <a:gd name="T51" fmla="*/ 0 h 577"/>
                <a:gd name="T52" fmla="*/ 2 w 379"/>
                <a:gd name="T53" fmla="*/ 0 h 577"/>
                <a:gd name="T54" fmla="*/ 2 w 379"/>
                <a:gd name="T55" fmla="*/ 2 h 577"/>
                <a:gd name="T56" fmla="*/ 0 w 379"/>
                <a:gd name="T57" fmla="*/ 3 h 577"/>
                <a:gd name="T58" fmla="*/ 0 w 379"/>
                <a:gd name="T59" fmla="*/ 5 h 577"/>
                <a:gd name="T60" fmla="*/ 11 w 379"/>
                <a:gd name="T61" fmla="*/ 13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9" h="577">
                  <a:moveTo>
                    <a:pt x="11" y="13"/>
                  </a:moveTo>
                  <a:lnTo>
                    <a:pt x="367" y="148"/>
                  </a:lnTo>
                  <a:lnTo>
                    <a:pt x="367" y="568"/>
                  </a:lnTo>
                  <a:lnTo>
                    <a:pt x="256" y="568"/>
                  </a:lnTo>
                  <a:lnTo>
                    <a:pt x="258" y="188"/>
                  </a:lnTo>
                  <a:lnTo>
                    <a:pt x="258" y="187"/>
                  </a:lnTo>
                  <a:lnTo>
                    <a:pt x="256" y="185"/>
                  </a:lnTo>
                  <a:lnTo>
                    <a:pt x="256" y="183"/>
                  </a:lnTo>
                  <a:lnTo>
                    <a:pt x="254" y="183"/>
                  </a:lnTo>
                  <a:lnTo>
                    <a:pt x="15" y="113"/>
                  </a:lnTo>
                  <a:lnTo>
                    <a:pt x="11" y="13"/>
                  </a:lnTo>
                  <a:lnTo>
                    <a:pt x="0" y="5"/>
                  </a:lnTo>
                  <a:lnTo>
                    <a:pt x="4" y="116"/>
                  </a:lnTo>
                  <a:lnTo>
                    <a:pt x="4" y="118"/>
                  </a:lnTo>
                  <a:lnTo>
                    <a:pt x="8" y="121"/>
                  </a:lnTo>
                  <a:lnTo>
                    <a:pt x="247" y="191"/>
                  </a:lnTo>
                  <a:lnTo>
                    <a:pt x="245" y="573"/>
                  </a:lnTo>
                  <a:lnTo>
                    <a:pt x="245" y="576"/>
                  </a:lnTo>
                  <a:lnTo>
                    <a:pt x="247" y="576"/>
                  </a:lnTo>
                  <a:lnTo>
                    <a:pt x="249" y="577"/>
                  </a:lnTo>
                  <a:lnTo>
                    <a:pt x="377" y="577"/>
                  </a:lnTo>
                  <a:lnTo>
                    <a:pt x="377" y="576"/>
                  </a:lnTo>
                  <a:lnTo>
                    <a:pt x="379" y="576"/>
                  </a:lnTo>
                  <a:lnTo>
                    <a:pt x="379" y="144"/>
                  </a:lnTo>
                  <a:lnTo>
                    <a:pt x="375" y="140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0" name="Rectangle 124"/>
            <p:cNvSpPr>
              <a:spLocks noChangeArrowheads="1"/>
            </p:cNvSpPr>
            <p:nvPr/>
          </p:nvSpPr>
          <p:spPr bwMode="auto">
            <a:xfrm>
              <a:off x="4456" y="886"/>
              <a:ext cx="172" cy="711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1" name="Freeform 125"/>
            <p:cNvSpPr>
              <a:spLocks/>
            </p:cNvSpPr>
            <p:nvPr/>
          </p:nvSpPr>
          <p:spPr bwMode="auto">
            <a:xfrm>
              <a:off x="4450" y="881"/>
              <a:ext cx="182" cy="719"/>
            </a:xfrm>
            <a:custGeom>
              <a:avLst/>
              <a:gdLst>
                <a:gd name="T0" fmla="*/ 6 w 182"/>
                <a:gd name="T1" fmla="*/ 0 h 719"/>
                <a:gd name="T2" fmla="*/ 4 w 182"/>
                <a:gd name="T3" fmla="*/ 0 h 719"/>
                <a:gd name="T4" fmla="*/ 0 w 182"/>
                <a:gd name="T5" fmla="*/ 3 h 719"/>
                <a:gd name="T6" fmla="*/ 0 w 182"/>
                <a:gd name="T7" fmla="*/ 718 h 719"/>
                <a:gd name="T8" fmla="*/ 2 w 182"/>
                <a:gd name="T9" fmla="*/ 718 h 719"/>
                <a:gd name="T10" fmla="*/ 4 w 182"/>
                <a:gd name="T11" fmla="*/ 719 h 719"/>
                <a:gd name="T12" fmla="*/ 180 w 182"/>
                <a:gd name="T13" fmla="*/ 719 h 719"/>
                <a:gd name="T14" fmla="*/ 180 w 182"/>
                <a:gd name="T15" fmla="*/ 718 h 719"/>
                <a:gd name="T16" fmla="*/ 182 w 182"/>
                <a:gd name="T17" fmla="*/ 718 h 719"/>
                <a:gd name="T18" fmla="*/ 182 w 182"/>
                <a:gd name="T19" fmla="*/ 3 h 719"/>
                <a:gd name="T20" fmla="*/ 180 w 182"/>
                <a:gd name="T21" fmla="*/ 2 h 719"/>
                <a:gd name="T22" fmla="*/ 180 w 182"/>
                <a:gd name="T23" fmla="*/ 0 h 719"/>
                <a:gd name="T24" fmla="*/ 177 w 182"/>
                <a:gd name="T25" fmla="*/ 0 h 719"/>
                <a:gd name="T26" fmla="*/ 6 w 182"/>
                <a:gd name="T27" fmla="*/ 0 h 719"/>
                <a:gd name="T28" fmla="*/ 12 w 182"/>
                <a:gd name="T29" fmla="*/ 9 h 719"/>
                <a:gd name="T30" fmla="*/ 171 w 182"/>
                <a:gd name="T31" fmla="*/ 9 h 719"/>
                <a:gd name="T32" fmla="*/ 171 w 182"/>
                <a:gd name="T33" fmla="*/ 710 h 719"/>
                <a:gd name="T34" fmla="*/ 12 w 182"/>
                <a:gd name="T35" fmla="*/ 710 h 719"/>
                <a:gd name="T36" fmla="*/ 12 w 182"/>
                <a:gd name="T37" fmla="*/ 9 h 719"/>
                <a:gd name="T38" fmla="*/ 6 w 182"/>
                <a:gd name="T3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719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718"/>
                  </a:lnTo>
                  <a:lnTo>
                    <a:pt x="2" y="718"/>
                  </a:lnTo>
                  <a:lnTo>
                    <a:pt x="4" y="719"/>
                  </a:lnTo>
                  <a:lnTo>
                    <a:pt x="180" y="719"/>
                  </a:lnTo>
                  <a:lnTo>
                    <a:pt x="180" y="718"/>
                  </a:lnTo>
                  <a:lnTo>
                    <a:pt x="182" y="718"/>
                  </a:lnTo>
                  <a:lnTo>
                    <a:pt x="182" y="3"/>
                  </a:lnTo>
                  <a:lnTo>
                    <a:pt x="180" y="2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6" y="0"/>
                  </a:lnTo>
                  <a:lnTo>
                    <a:pt x="12" y="9"/>
                  </a:lnTo>
                  <a:lnTo>
                    <a:pt x="171" y="9"/>
                  </a:lnTo>
                  <a:lnTo>
                    <a:pt x="171" y="710"/>
                  </a:lnTo>
                  <a:lnTo>
                    <a:pt x="12" y="710"/>
                  </a:lnTo>
                  <a:lnTo>
                    <a:pt x="12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2" name="Rectangle 126"/>
            <p:cNvSpPr>
              <a:spLocks noChangeArrowheads="1"/>
            </p:cNvSpPr>
            <p:nvPr/>
          </p:nvSpPr>
          <p:spPr bwMode="auto">
            <a:xfrm>
              <a:off x="4621" y="1410"/>
              <a:ext cx="176" cy="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3" name="Freeform 127"/>
            <p:cNvSpPr>
              <a:spLocks/>
            </p:cNvSpPr>
            <p:nvPr/>
          </p:nvSpPr>
          <p:spPr bwMode="auto">
            <a:xfrm>
              <a:off x="4615" y="1406"/>
              <a:ext cx="186" cy="378"/>
            </a:xfrm>
            <a:custGeom>
              <a:avLst/>
              <a:gdLst>
                <a:gd name="T0" fmla="*/ 6 w 186"/>
                <a:gd name="T1" fmla="*/ 0 h 378"/>
                <a:gd name="T2" fmla="*/ 4 w 186"/>
                <a:gd name="T3" fmla="*/ 0 h 378"/>
                <a:gd name="T4" fmla="*/ 0 w 186"/>
                <a:gd name="T5" fmla="*/ 3 h 378"/>
                <a:gd name="T6" fmla="*/ 0 w 186"/>
                <a:gd name="T7" fmla="*/ 376 h 378"/>
                <a:gd name="T8" fmla="*/ 2 w 186"/>
                <a:gd name="T9" fmla="*/ 376 h 378"/>
                <a:gd name="T10" fmla="*/ 4 w 186"/>
                <a:gd name="T11" fmla="*/ 378 h 378"/>
                <a:gd name="T12" fmla="*/ 184 w 186"/>
                <a:gd name="T13" fmla="*/ 378 h 378"/>
                <a:gd name="T14" fmla="*/ 184 w 186"/>
                <a:gd name="T15" fmla="*/ 376 h 378"/>
                <a:gd name="T16" fmla="*/ 186 w 186"/>
                <a:gd name="T17" fmla="*/ 376 h 378"/>
                <a:gd name="T18" fmla="*/ 186 w 186"/>
                <a:gd name="T19" fmla="*/ 3 h 378"/>
                <a:gd name="T20" fmla="*/ 184 w 186"/>
                <a:gd name="T21" fmla="*/ 1 h 378"/>
                <a:gd name="T22" fmla="*/ 184 w 186"/>
                <a:gd name="T23" fmla="*/ 0 h 378"/>
                <a:gd name="T24" fmla="*/ 180 w 186"/>
                <a:gd name="T25" fmla="*/ 0 h 378"/>
                <a:gd name="T26" fmla="*/ 6 w 186"/>
                <a:gd name="T27" fmla="*/ 0 h 378"/>
                <a:gd name="T28" fmla="*/ 12 w 186"/>
                <a:gd name="T29" fmla="*/ 9 h 378"/>
                <a:gd name="T30" fmla="*/ 174 w 186"/>
                <a:gd name="T31" fmla="*/ 9 h 378"/>
                <a:gd name="T32" fmla="*/ 174 w 186"/>
                <a:gd name="T33" fmla="*/ 368 h 378"/>
                <a:gd name="T34" fmla="*/ 12 w 186"/>
                <a:gd name="T35" fmla="*/ 368 h 378"/>
                <a:gd name="T36" fmla="*/ 12 w 186"/>
                <a:gd name="T37" fmla="*/ 9 h 378"/>
                <a:gd name="T38" fmla="*/ 6 w 186"/>
                <a:gd name="T3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378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376"/>
                  </a:lnTo>
                  <a:lnTo>
                    <a:pt x="2" y="376"/>
                  </a:lnTo>
                  <a:lnTo>
                    <a:pt x="4" y="378"/>
                  </a:lnTo>
                  <a:lnTo>
                    <a:pt x="184" y="378"/>
                  </a:lnTo>
                  <a:lnTo>
                    <a:pt x="184" y="376"/>
                  </a:lnTo>
                  <a:lnTo>
                    <a:pt x="186" y="376"/>
                  </a:lnTo>
                  <a:lnTo>
                    <a:pt x="186" y="3"/>
                  </a:lnTo>
                  <a:lnTo>
                    <a:pt x="184" y="1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6" y="0"/>
                  </a:lnTo>
                  <a:lnTo>
                    <a:pt x="12" y="9"/>
                  </a:lnTo>
                  <a:lnTo>
                    <a:pt x="174" y="9"/>
                  </a:lnTo>
                  <a:lnTo>
                    <a:pt x="174" y="368"/>
                  </a:lnTo>
                  <a:lnTo>
                    <a:pt x="12" y="368"/>
                  </a:lnTo>
                  <a:lnTo>
                    <a:pt x="12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4" name="Rectangle 128"/>
            <p:cNvSpPr>
              <a:spLocks noChangeArrowheads="1"/>
            </p:cNvSpPr>
            <p:nvPr/>
          </p:nvSpPr>
          <p:spPr bwMode="auto">
            <a:xfrm>
              <a:off x="3190" y="777"/>
              <a:ext cx="336" cy="23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5" name="Freeform 129"/>
            <p:cNvSpPr>
              <a:spLocks/>
            </p:cNvSpPr>
            <p:nvPr/>
          </p:nvSpPr>
          <p:spPr bwMode="auto">
            <a:xfrm>
              <a:off x="3184" y="772"/>
              <a:ext cx="346" cy="2397"/>
            </a:xfrm>
            <a:custGeom>
              <a:avLst/>
              <a:gdLst>
                <a:gd name="T0" fmla="*/ 6 w 346"/>
                <a:gd name="T1" fmla="*/ 0 h 2397"/>
                <a:gd name="T2" fmla="*/ 4 w 346"/>
                <a:gd name="T3" fmla="*/ 0 h 2397"/>
                <a:gd name="T4" fmla="*/ 0 w 346"/>
                <a:gd name="T5" fmla="*/ 4 h 2397"/>
                <a:gd name="T6" fmla="*/ 0 w 346"/>
                <a:gd name="T7" fmla="*/ 2396 h 2397"/>
                <a:gd name="T8" fmla="*/ 2 w 346"/>
                <a:gd name="T9" fmla="*/ 2396 h 2397"/>
                <a:gd name="T10" fmla="*/ 4 w 346"/>
                <a:gd name="T11" fmla="*/ 2397 h 2397"/>
                <a:gd name="T12" fmla="*/ 344 w 346"/>
                <a:gd name="T13" fmla="*/ 2397 h 2397"/>
                <a:gd name="T14" fmla="*/ 344 w 346"/>
                <a:gd name="T15" fmla="*/ 2396 h 2397"/>
                <a:gd name="T16" fmla="*/ 346 w 346"/>
                <a:gd name="T17" fmla="*/ 2396 h 2397"/>
                <a:gd name="T18" fmla="*/ 346 w 346"/>
                <a:gd name="T19" fmla="*/ 4 h 2397"/>
                <a:gd name="T20" fmla="*/ 344 w 346"/>
                <a:gd name="T21" fmla="*/ 2 h 2397"/>
                <a:gd name="T22" fmla="*/ 344 w 346"/>
                <a:gd name="T23" fmla="*/ 0 h 2397"/>
                <a:gd name="T24" fmla="*/ 340 w 346"/>
                <a:gd name="T25" fmla="*/ 0 h 2397"/>
                <a:gd name="T26" fmla="*/ 6 w 346"/>
                <a:gd name="T27" fmla="*/ 0 h 2397"/>
                <a:gd name="T28" fmla="*/ 11 w 346"/>
                <a:gd name="T29" fmla="*/ 10 h 2397"/>
                <a:gd name="T30" fmla="*/ 335 w 346"/>
                <a:gd name="T31" fmla="*/ 10 h 2397"/>
                <a:gd name="T32" fmla="*/ 335 w 346"/>
                <a:gd name="T33" fmla="*/ 2388 h 2397"/>
                <a:gd name="T34" fmla="*/ 11 w 346"/>
                <a:gd name="T35" fmla="*/ 2388 h 2397"/>
                <a:gd name="T36" fmla="*/ 11 w 346"/>
                <a:gd name="T37" fmla="*/ 10 h 2397"/>
                <a:gd name="T38" fmla="*/ 6 w 346"/>
                <a:gd name="T39" fmla="*/ 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2397">
                  <a:moveTo>
                    <a:pt x="6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2396"/>
                  </a:lnTo>
                  <a:lnTo>
                    <a:pt x="2" y="2396"/>
                  </a:lnTo>
                  <a:lnTo>
                    <a:pt x="4" y="2397"/>
                  </a:lnTo>
                  <a:lnTo>
                    <a:pt x="344" y="2397"/>
                  </a:lnTo>
                  <a:lnTo>
                    <a:pt x="344" y="2396"/>
                  </a:lnTo>
                  <a:lnTo>
                    <a:pt x="346" y="2396"/>
                  </a:lnTo>
                  <a:lnTo>
                    <a:pt x="346" y="4"/>
                  </a:lnTo>
                  <a:lnTo>
                    <a:pt x="344" y="2"/>
                  </a:lnTo>
                  <a:lnTo>
                    <a:pt x="344" y="0"/>
                  </a:lnTo>
                  <a:lnTo>
                    <a:pt x="340" y="0"/>
                  </a:lnTo>
                  <a:lnTo>
                    <a:pt x="6" y="0"/>
                  </a:lnTo>
                  <a:lnTo>
                    <a:pt x="11" y="10"/>
                  </a:lnTo>
                  <a:lnTo>
                    <a:pt x="335" y="10"/>
                  </a:lnTo>
                  <a:lnTo>
                    <a:pt x="335" y="2388"/>
                  </a:lnTo>
                  <a:lnTo>
                    <a:pt x="11" y="2388"/>
                  </a:lnTo>
                  <a:lnTo>
                    <a:pt x="11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6" name="Rectangle 130"/>
            <p:cNvSpPr>
              <a:spLocks noChangeArrowheads="1"/>
            </p:cNvSpPr>
            <p:nvPr/>
          </p:nvSpPr>
          <p:spPr bwMode="auto">
            <a:xfrm>
              <a:off x="2817" y="3114"/>
              <a:ext cx="386" cy="17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7" name="Freeform 131"/>
            <p:cNvSpPr>
              <a:spLocks/>
            </p:cNvSpPr>
            <p:nvPr/>
          </p:nvSpPr>
          <p:spPr bwMode="auto">
            <a:xfrm>
              <a:off x="2811" y="3109"/>
              <a:ext cx="396" cy="25"/>
            </a:xfrm>
            <a:custGeom>
              <a:avLst/>
              <a:gdLst>
                <a:gd name="T0" fmla="*/ 6 w 396"/>
                <a:gd name="T1" fmla="*/ 0 h 25"/>
                <a:gd name="T2" fmla="*/ 4 w 396"/>
                <a:gd name="T3" fmla="*/ 0 h 25"/>
                <a:gd name="T4" fmla="*/ 0 w 396"/>
                <a:gd name="T5" fmla="*/ 3 h 25"/>
                <a:gd name="T6" fmla="*/ 0 w 396"/>
                <a:gd name="T7" fmla="*/ 24 h 25"/>
                <a:gd name="T8" fmla="*/ 2 w 396"/>
                <a:gd name="T9" fmla="*/ 24 h 25"/>
                <a:gd name="T10" fmla="*/ 4 w 396"/>
                <a:gd name="T11" fmla="*/ 25 h 25"/>
                <a:gd name="T12" fmla="*/ 394 w 396"/>
                <a:gd name="T13" fmla="*/ 25 h 25"/>
                <a:gd name="T14" fmla="*/ 394 w 396"/>
                <a:gd name="T15" fmla="*/ 24 h 25"/>
                <a:gd name="T16" fmla="*/ 396 w 396"/>
                <a:gd name="T17" fmla="*/ 24 h 25"/>
                <a:gd name="T18" fmla="*/ 396 w 396"/>
                <a:gd name="T19" fmla="*/ 3 h 25"/>
                <a:gd name="T20" fmla="*/ 394 w 396"/>
                <a:gd name="T21" fmla="*/ 1 h 25"/>
                <a:gd name="T22" fmla="*/ 394 w 396"/>
                <a:gd name="T23" fmla="*/ 0 h 25"/>
                <a:gd name="T24" fmla="*/ 390 w 396"/>
                <a:gd name="T25" fmla="*/ 0 h 25"/>
                <a:gd name="T26" fmla="*/ 6 w 396"/>
                <a:gd name="T27" fmla="*/ 0 h 25"/>
                <a:gd name="T28" fmla="*/ 11 w 396"/>
                <a:gd name="T29" fmla="*/ 9 h 25"/>
                <a:gd name="T30" fmla="*/ 384 w 396"/>
                <a:gd name="T31" fmla="*/ 9 h 25"/>
                <a:gd name="T32" fmla="*/ 384 w 396"/>
                <a:gd name="T33" fmla="*/ 16 h 25"/>
                <a:gd name="T34" fmla="*/ 11 w 396"/>
                <a:gd name="T35" fmla="*/ 16 h 25"/>
                <a:gd name="T36" fmla="*/ 11 w 396"/>
                <a:gd name="T37" fmla="*/ 9 h 25"/>
                <a:gd name="T38" fmla="*/ 6 w 396"/>
                <a:gd name="T3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25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394" y="25"/>
                  </a:lnTo>
                  <a:lnTo>
                    <a:pt x="394" y="24"/>
                  </a:lnTo>
                  <a:lnTo>
                    <a:pt x="396" y="24"/>
                  </a:lnTo>
                  <a:lnTo>
                    <a:pt x="396" y="3"/>
                  </a:lnTo>
                  <a:lnTo>
                    <a:pt x="394" y="1"/>
                  </a:lnTo>
                  <a:lnTo>
                    <a:pt x="394" y="0"/>
                  </a:lnTo>
                  <a:lnTo>
                    <a:pt x="390" y="0"/>
                  </a:lnTo>
                  <a:lnTo>
                    <a:pt x="6" y="0"/>
                  </a:lnTo>
                  <a:lnTo>
                    <a:pt x="11" y="9"/>
                  </a:lnTo>
                  <a:lnTo>
                    <a:pt x="384" y="9"/>
                  </a:lnTo>
                  <a:lnTo>
                    <a:pt x="384" y="16"/>
                  </a:lnTo>
                  <a:lnTo>
                    <a:pt x="11" y="16"/>
                  </a:lnTo>
                  <a:lnTo>
                    <a:pt x="11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8" name="Freeform 132"/>
            <p:cNvSpPr>
              <a:spLocks/>
            </p:cNvSpPr>
            <p:nvPr/>
          </p:nvSpPr>
          <p:spPr bwMode="auto">
            <a:xfrm>
              <a:off x="3186" y="3161"/>
              <a:ext cx="338" cy="150"/>
            </a:xfrm>
            <a:custGeom>
              <a:avLst/>
              <a:gdLst>
                <a:gd name="T0" fmla="*/ 0 w 338"/>
                <a:gd name="T1" fmla="*/ 0 h 150"/>
                <a:gd name="T2" fmla="*/ 118 w 338"/>
                <a:gd name="T3" fmla="*/ 150 h 150"/>
                <a:gd name="T4" fmla="*/ 212 w 338"/>
                <a:gd name="T5" fmla="*/ 150 h 150"/>
                <a:gd name="T6" fmla="*/ 338 w 338"/>
                <a:gd name="T7" fmla="*/ 4 h 150"/>
                <a:gd name="T8" fmla="*/ 0 w 338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150">
                  <a:moveTo>
                    <a:pt x="0" y="0"/>
                  </a:moveTo>
                  <a:lnTo>
                    <a:pt x="118" y="150"/>
                  </a:lnTo>
                  <a:lnTo>
                    <a:pt x="212" y="150"/>
                  </a:lnTo>
                  <a:lnTo>
                    <a:pt x="338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29" name="Freeform 133"/>
            <p:cNvSpPr>
              <a:spLocks/>
            </p:cNvSpPr>
            <p:nvPr/>
          </p:nvSpPr>
          <p:spPr bwMode="auto">
            <a:xfrm>
              <a:off x="3180" y="3157"/>
              <a:ext cx="350" cy="159"/>
            </a:xfrm>
            <a:custGeom>
              <a:avLst/>
              <a:gdLst>
                <a:gd name="T0" fmla="*/ 6 w 350"/>
                <a:gd name="T1" fmla="*/ 0 h 159"/>
                <a:gd name="T2" fmla="*/ 4 w 350"/>
                <a:gd name="T3" fmla="*/ 0 h 159"/>
                <a:gd name="T4" fmla="*/ 2 w 350"/>
                <a:gd name="T5" fmla="*/ 1 h 159"/>
                <a:gd name="T6" fmla="*/ 0 w 350"/>
                <a:gd name="T7" fmla="*/ 1 h 159"/>
                <a:gd name="T8" fmla="*/ 0 w 350"/>
                <a:gd name="T9" fmla="*/ 6 h 159"/>
                <a:gd name="T10" fmla="*/ 2 w 350"/>
                <a:gd name="T11" fmla="*/ 8 h 159"/>
                <a:gd name="T12" fmla="*/ 121 w 350"/>
                <a:gd name="T13" fmla="*/ 158 h 159"/>
                <a:gd name="T14" fmla="*/ 123 w 350"/>
                <a:gd name="T15" fmla="*/ 159 h 159"/>
                <a:gd name="T16" fmla="*/ 222 w 350"/>
                <a:gd name="T17" fmla="*/ 159 h 159"/>
                <a:gd name="T18" fmla="*/ 222 w 350"/>
                <a:gd name="T19" fmla="*/ 158 h 159"/>
                <a:gd name="T20" fmla="*/ 348 w 350"/>
                <a:gd name="T21" fmla="*/ 11 h 159"/>
                <a:gd name="T22" fmla="*/ 350 w 350"/>
                <a:gd name="T23" fmla="*/ 9 h 159"/>
                <a:gd name="T24" fmla="*/ 350 w 350"/>
                <a:gd name="T25" fmla="*/ 6 h 159"/>
                <a:gd name="T26" fmla="*/ 346 w 350"/>
                <a:gd name="T27" fmla="*/ 3 h 159"/>
                <a:gd name="T28" fmla="*/ 344 w 350"/>
                <a:gd name="T29" fmla="*/ 3 h 159"/>
                <a:gd name="T30" fmla="*/ 6 w 350"/>
                <a:gd name="T31" fmla="*/ 0 h 159"/>
                <a:gd name="T32" fmla="*/ 17 w 350"/>
                <a:gd name="T33" fmla="*/ 9 h 159"/>
                <a:gd name="T34" fmla="*/ 333 w 350"/>
                <a:gd name="T35" fmla="*/ 12 h 159"/>
                <a:gd name="T36" fmla="*/ 214 w 350"/>
                <a:gd name="T37" fmla="*/ 150 h 159"/>
                <a:gd name="T38" fmla="*/ 128 w 350"/>
                <a:gd name="T39" fmla="*/ 150 h 159"/>
                <a:gd name="T40" fmla="*/ 17 w 350"/>
                <a:gd name="T41" fmla="*/ 9 h 159"/>
                <a:gd name="T42" fmla="*/ 6 w 350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0" h="159">
                  <a:moveTo>
                    <a:pt x="6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6"/>
                  </a:lnTo>
                  <a:lnTo>
                    <a:pt x="2" y="8"/>
                  </a:lnTo>
                  <a:lnTo>
                    <a:pt x="121" y="158"/>
                  </a:lnTo>
                  <a:lnTo>
                    <a:pt x="123" y="159"/>
                  </a:lnTo>
                  <a:lnTo>
                    <a:pt x="222" y="159"/>
                  </a:lnTo>
                  <a:lnTo>
                    <a:pt x="222" y="158"/>
                  </a:lnTo>
                  <a:lnTo>
                    <a:pt x="348" y="11"/>
                  </a:lnTo>
                  <a:lnTo>
                    <a:pt x="350" y="9"/>
                  </a:lnTo>
                  <a:lnTo>
                    <a:pt x="350" y="6"/>
                  </a:lnTo>
                  <a:lnTo>
                    <a:pt x="346" y="3"/>
                  </a:lnTo>
                  <a:lnTo>
                    <a:pt x="344" y="3"/>
                  </a:lnTo>
                  <a:lnTo>
                    <a:pt x="6" y="0"/>
                  </a:lnTo>
                  <a:lnTo>
                    <a:pt x="17" y="9"/>
                  </a:lnTo>
                  <a:lnTo>
                    <a:pt x="333" y="12"/>
                  </a:lnTo>
                  <a:lnTo>
                    <a:pt x="214" y="150"/>
                  </a:lnTo>
                  <a:lnTo>
                    <a:pt x="128" y="150"/>
                  </a:lnTo>
                  <a:lnTo>
                    <a:pt x="17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0" name="Freeform 134"/>
            <p:cNvSpPr>
              <a:spLocks/>
            </p:cNvSpPr>
            <p:nvPr/>
          </p:nvSpPr>
          <p:spPr bwMode="auto">
            <a:xfrm>
              <a:off x="3021" y="3311"/>
              <a:ext cx="377" cy="106"/>
            </a:xfrm>
            <a:custGeom>
              <a:avLst/>
              <a:gdLst>
                <a:gd name="T0" fmla="*/ 283 w 377"/>
                <a:gd name="T1" fmla="*/ 0 h 106"/>
                <a:gd name="T2" fmla="*/ 283 w 377"/>
                <a:gd name="T3" fmla="*/ 61 h 106"/>
                <a:gd name="T4" fmla="*/ 0 w 377"/>
                <a:gd name="T5" fmla="*/ 61 h 106"/>
                <a:gd name="T6" fmla="*/ 0 w 377"/>
                <a:gd name="T7" fmla="*/ 106 h 106"/>
                <a:gd name="T8" fmla="*/ 377 w 377"/>
                <a:gd name="T9" fmla="*/ 106 h 106"/>
                <a:gd name="T10" fmla="*/ 377 w 377"/>
                <a:gd name="T11" fmla="*/ 0 h 106"/>
                <a:gd name="T12" fmla="*/ 283 w 3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106">
                  <a:moveTo>
                    <a:pt x="283" y="0"/>
                  </a:moveTo>
                  <a:lnTo>
                    <a:pt x="283" y="61"/>
                  </a:lnTo>
                  <a:lnTo>
                    <a:pt x="0" y="61"/>
                  </a:lnTo>
                  <a:lnTo>
                    <a:pt x="0" y="106"/>
                  </a:lnTo>
                  <a:lnTo>
                    <a:pt x="377" y="106"/>
                  </a:lnTo>
                  <a:lnTo>
                    <a:pt x="377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1" name="Freeform 135"/>
            <p:cNvSpPr>
              <a:spLocks/>
            </p:cNvSpPr>
            <p:nvPr/>
          </p:nvSpPr>
          <p:spPr bwMode="auto">
            <a:xfrm>
              <a:off x="3016" y="3307"/>
              <a:ext cx="388" cy="114"/>
            </a:xfrm>
            <a:custGeom>
              <a:avLst/>
              <a:gdLst>
                <a:gd name="T0" fmla="*/ 288 w 388"/>
                <a:gd name="T1" fmla="*/ 0 h 114"/>
                <a:gd name="T2" fmla="*/ 287 w 388"/>
                <a:gd name="T3" fmla="*/ 0 h 114"/>
                <a:gd name="T4" fmla="*/ 283 w 388"/>
                <a:gd name="T5" fmla="*/ 3 h 114"/>
                <a:gd name="T6" fmla="*/ 283 w 388"/>
                <a:gd name="T7" fmla="*/ 60 h 114"/>
                <a:gd name="T8" fmla="*/ 3 w 388"/>
                <a:gd name="T9" fmla="*/ 60 h 114"/>
                <a:gd name="T10" fmla="*/ 0 w 388"/>
                <a:gd name="T11" fmla="*/ 63 h 114"/>
                <a:gd name="T12" fmla="*/ 0 w 388"/>
                <a:gd name="T13" fmla="*/ 113 h 114"/>
                <a:gd name="T14" fmla="*/ 1 w 388"/>
                <a:gd name="T15" fmla="*/ 113 h 114"/>
                <a:gd name="T16" fmla="*/ 3 w 388"/>
                <a:gd name="T17" fmla="*/ 114 h 114"/>
                <a:gd name="T18" fmla="*/ 386 w 388"/>
                <a:gd name="T19" fmla="*/ 114 h 114"/>
                <a:gd name="T20" fmla="*/ 386 w 388"/>
                <a:gd name="T21" fmla="*/ 113 h 114"/>
                <a:gd name="T22" fmla="*/ 388 w 388"/>
                <a:gd name="T23" fmla="*/ 113 h 114"/>
                <a:gd name="T24" fmla="*/ 388 w 388"/>
                <a:gd name="T25" fmla="*/ 3 h 114"/>
                <a:gd name="T26" fmla="*/ 386 w 388"/>
                <a:gd name="T27" fmla="*/ 1 h 114"/>
                <a:gd name="T28" fmla="*/ 386 w 388"/>
                <a:gd name="T29" fmla="*/ 0 h 114"/>
                <a:gd name="T30" fmla="*/ 382 w 388"/>
                <a:gd name="T31" fmla="*/ 0 h 114"/>
                <a:gd name="T32" fmla="*/ 288 w 388"/>
                <a:gd name="T33" fmla="*/ 0 h 114"/>
                <a:gd name="T34" fmla="*/ 294 w 388"/>
                <a:gd name="T35" fmla="*/ 9 h 114"/>
                <a:gd name="T36" fmla="*/ 376 w 388"/>
                <a:gd name="T37" fmla="*/ 9 h 114"/>
                <a:gd name="T38" fmla="*/ 376 w 388"/>
                <a:gd name="T39" fmla="*/ 105 h 114"/>
                <a:gd name="T40" fmla="*/ 11 w 388"/>
                <a:gd name="T41" fmla="*/ 105 h 114"/>
                <a:gd name="T42" fmla="*/ 11 w 388"/>
                <a:gd name="T43" fmla="*/ 70 h 114"/>
                <a:gd name="T44" fmla="*/ 292 w 388"/>
                <a:gd name="T45" fmla="*/ 70 h 114"/>
                <a:gd name="T46" fmla="*/ 292 w 388"/>
                <a:gd name="T47" fmla="*/ 68 h 114"/>
                <a:gd name="T48" fmla="*/ 294 w 388"/>
                <a:gd name="T49" fmla="*/ 68 h 114"/>
                <a:gd name="T50" fmla="*/ 294 w 388"/>
                <a:gd name="T51" fmla="*/ 9 h 114"/>
                <a:gd name="T52" fmla="*/ 288 w 388"/>
                <a:gd name="T5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8" h="114">
                  <a:moveTo>
                    <a:pt x="288" y="0"/>
                  </a:moveTo>
                  <a:lnTo>
                    <a:pt x="287" y="0"/>
                  </a:lnTo>
                  <a:lnTo>
                    <a:pt x="283" y="3"/>
                  </a:lnTo>
                  <a:lnTo>
                    <a:pt x="283" y="60"/>
                  </a:lnTo>
                  <a:lnTo>
                    <a:pt x="3" y="60"/>
                  </a:lnTo>
                  <a:lnTo>
                    <a:pt x="0" y="63"/>
                  </a:lnTo>
                  <a:lnTo>
                    <a:pt x="0" y="113"/>
                  </a:lnTo>
                  <a:lnTo>
                    <a:pt x="1" y="113"/>
                  </a:lnTo>
                  <a:lnTo>
                    <a:pt x="3" y="114"/>
                  </a:lnTo>
                  <a:lnTo>
                    <a:pt x="386" y="114"/>
                  </a:lnTo>
                  <a:lnTo>
                    <a:pt x="386" y="113"/>
                  </a:lnTo>
                  <a:lnTo>
                    <a:pt x="388" y="113"/>
                  </a:lnTo>
                  <a:lnTo>
                    <a:pt x="388" y="3"/>
                  </a:lnTo>
                  <a:lnTo>
                    <a:pt x="386" y="1"/>
                  </a:lnTo>
                  <a:lnTo>
                    <a:pt x="386" y="0"/>
                  </a:lnTo>
                  <a:lnTo>
                    <a:pt x="382" y="0"/>
                  </a:lnTo>
                  <a:lnTo>
                    <a:pt x="288" y="0"/>
                  </a:lnTo>
                  <a:lnTo>
                    <a:pt x="294" y="9"/>
                  </a:lnTo>
                  <a:lnTo>
                    <a:pt x="376" y="9"/>
                  </a:lnTo>
                  <a:lnTo>
                    <a:pt x="376" y="105"/>
                  </a:lnTo>
                  <a:lnTo>
                    <a:pt x="11" y="105"/>
                  </a:lnTo>
                  <a:lnTo>
                    <a:pt x="11" y="70"/>
                  </a:lnTo>
                  <a:lnTo>
                    <a:pt x="292" y="70"/>
                  </a:lnTo>
                  <a:lnTo>
                    <a:pt x="292" y="68"/>
                  </a:lnTo>
                  <a:lnTo>
                    <a:pt x="294" y="68"/>
                  </a:lnTo>
                  <a:lnTo>
                    <a:pt x="294" y="9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2" name="Rectangle 136"/>
            <p:cNvSpPr>
              <a:spLocks noChangeArrowheads="1"/>
            </p:cNvSpPr>
            <p:nvPr/>
          </p:nvSpPr>
          <p:spPr bwMode="auto">
            <a:xfrm>
              <a:off x="3524" y="784"/>
              <a:ext cx="852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3" name="Freeform 137"/>
            <p:cNvSpPr>
              <a:spLocks/>
            </p:cNvSpPr>
            <p:nvPr/>
          </p:nvSpPr>
          <p:spPr bwMode="auto">
            <a:xfrm>
              <a:off x="3519" y="779"/>
              <a:ext cx="861" cy="64"/>
            </a:xfrm>
            <a:custGeom>
              <a:avLst/>
              <a:gdLst>
                <a:gd name="T0" fmla="*/ 5 w 861"/>
                <a:gd name="T1" fmla="*/ 0 h 64"/>
                <a:gd name="T2" fmla="*/ 4 w 861"/>
                <a:gd name="T3" fmla="*/ 0 h 64"/>
                <a:gd name="T4" fmla="*/ 0 w 861"/>
                <a:gd name="T5" fmla="*/ 3 h 64"/>
                <a:gd name="T6" fmla="*/ 0 w 861"/>
                <a:gd name="T7" fmla="*/ 62 h 64"/>
                <a:gd name="T8" fmla="*/ 2 w 861"/>
                <a:gd name="T9" fmla="*/ 62 h 64"/>
                <a:gd name="T10" fmla="*/ 4 w 861"/>
                <a:gd name="T11" fmla="*/ 64 h 64"/>
                <a:gd name="T12" fmla="*/ 859 w 861"/>
                <a:gd name="T13" fmla="*/ 64 h 64"/>
                <a:gd name="T14" fmla="*/ 859 w 861"/>
                <a:gd name="T15" fmla="*/ 62 h 64"/>
                <a:gd name="T16" fmla="*/ 861 w 861"/>
                <a:gd name="T17" fmla="*/ 62 h 64"/>
                <a:gd name="T18" fmla="*/ 861 w 861"/>
                <a:gd name="T19" fmla="*/ 3 h 64"/>
                <a:gd name="T20" fmla="*/ 859 w 861"/>
                <a:gd name="T21" fmla="*/ 1 h 64"/>
                <a:gd name="T22" fmla="*/ 859 w 861"/>
                <a:gd name="T23" fmla="*/ 0 h 64"/>
                <a:gd name="T24" fmla="*/ 855 w 861"/>
                <a:gd name="T25" fmla="*/ 0 h 64"/>
                <a:gd name="T26" fmla="*/ 5 w 861"/>
                <a:gd name="T27" fmla="*/ 0 h 64"/>
                <a:gd name="T28" fmla="*/ 11 w 861"/>
                <a:gd name="T29" fmla="*/ 9 h 64"/>
                <a:gd name="T30" fmla="*/ 849 w 861"/>
                <a:gd name="T31" fmla="*/ 9 h 64"/>
                <a:gd name="T32" fmla="*/ 849 w 861"/>
                <a:gd name="T33" fmla="*/ 54 h 64"/>
                <a:gd name="T34" fmla="*/ 11 w 861"/>
                <a:gd name="T35" fmla="*/ 54 h 64"/>
                <a:gd name="T36" fmla="*/ 11 w 861"/>
                <a:gd name="T37" fmla="*/ 9 h 64"/>
                <a:gd name="T38" fmla="*/ 5 w 861"/>
                <a:gd name="T3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1" h="64">
                  <a:moveTo>
                    <a:pt x="5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4" y="64"/>
                  </a:lnTo>
                  <a:lnTo>
                    <a:pt x="859" y="64"/>
                  </a:lnTo>
                  <a:lnTo>
                    <a:pt x="859" y="62"/>
                  </a:lnTo>
                  <a:lnTo>
                    <a:pt x="861" y="62"/>
                  </a:lnTo>
                  <a:lnTo>
                    <a:pt x="861" y="3"/>
                  </a:lnTo>
                  <a:lnTo>
                    <a:pt x="859" y="1"/>
                  </a:lnTo>
                  <a:lnTo>
                    <a:pt x="859" y="0"/>
                  </a:lnTo>
                  <a:lnTo>
                    <a:pt x="855" y="0"/>
                  </a:lnTo>
                  <a:lnTo>
                    <a:pt x="5" y="0"/>
                  </a:lnTo>
                  <a:lnTo>
                    <a:pt x="11" y="9"/>
                  </a:lnTo>
                  <a:lnTo>
                    <a:pt x="849" y="9"/>
                  </a:lnTo>
                  <a:lnTo>
                    <a:pt x="849" y="54"/>
                  </a:lnTo>
                  <a:lnTo>
                    <a:pt x="11" y="54"/>
                  </a:lnTo>
                  <a:lnTo>
                    <a:pt x="11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4" name="Rectangle 138"/>
            <p:cNvSpPr>
              <a:spLocks noChangeArrowheads="1"/>
            </p:cNvSpPr>
            <p:nvPr/>
          </p:nvSpPr>
          <p:spPr bwMode="auto">
            <a:xfrm>
              <a:off x="4374" y="784"/>
              <a:ext cx="335" cy="1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5" name="Freeform 139"/>
            <p:cNvSpPr>
              <a:spLocks/>
            </p:cNvSpPr>
            <p:nvPr/>
          </p:nvSpPr>
          <p:spPr bwMode="auto">
            <a:xfrm>
              <a:off x="4368" y="779"/>
              <a:ext cx="345" cy="198"/>
            </a:xfrm>
            <a:custGeom>
              <a:avLst/>
              <a:gdLst>
                <a:gd name="T0" fmla="*/ 6 w 345"/>
                <a:gd name="T1" fmla="*/ 0 h 198"/>
                <a:gd name="T2" fmla="*/ 4 w 345"/>
                <a:gd name="T3" fmla="*/ 0 h 198"/>
                <a:gd name="T4" fmla="*/ 0 w 345"/>
                <a:gd name="T5" fmla="*/ 3 h 198"/>
                <a:gd name="T6" fmla="*/ 0 w 345"/>
                <a:gd name="T7" fmla="*/ 196 h 198"/>
                <a:gd name="T8" fmla="*/ 2 w 345"/>
                <a:gd name="T9" fmla="*/ 196 h 198"/>
                <a:gd name="T10" fmla="*/ 4 w 345"/>
                <a:gd name="T11" fmla="*/ 198 h 198"/>
                <a:gd name="T12" fmla="*/ 343 w 345"/>
                <a:gd name="T13" fmla="*/ 198 h 198"/>
                <a:gd name="T14" fmla="*/ 343 w 345"/>
                <a:gd name="T15" fmla="*/ 196 h 198"/>
                <a:gd name="T16" fmla="*/ 345 w 345"/>
                <a:gd name="T17" fmla="*/ 196 h 198"/>
                <a:gd name="T18" fmla="*/ 345 w 345"/>
                <a:gd name="T19" fmla="*/ 3 h 198"/>
                <a:gd name="T20" fmla="*/ 343 w 345"/>
                <a:gd name="T21" fmla="*/ 1 h 198"/>
                <a:gd name="T22" fmla="*/ 343 w 345"/>
                <a:gd name="T23" fmla="*/ 0 h 198"/>
                <a:gd name="T24" fmla="*/ 339 w 345"/>
                <a:gd name="T25" fmla="*/ 0 h 198"/>
                <a:gd name="T26" fmla="*/ 6 w 345"/>
                <a:gd name="T27" fmla="*/ 0 h 198"/>
                <a:gd name="T28" fmla="*/ 12 w 345"/>
                <a:gd name="T29" fmla="*/ 9 h 198"/>
                <a:gd name="T30" fmla="*/ 333 w 345"/>
                <a:gd name="T31" fmla="*/ 9 h 198"/>
                <a:gd name="T32" fmla="*/ 333 w 345"/>
                <a:gd name="T33" fmla="*/ 188 h 198"/>
                <a:gd name="T34" fmla="*/ 12 w 345"/>
                <a:gd name="T35" fmla="*/ 188 h 198"/>
                <a:gd name="T36" fmla="*/ 12 w 345"/>
                <a:gd name="T37" fmla="*/ 9 h 198"/>
                <a:gd name="T38" fmla="*/ 6 w 345"/>
                <a:gd name="T3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5" h="198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196"/>
                  </a:lnTo>
                  <a:lnTo>
                    <a:pt x="2" y="196"/>
                  </a:lnTo>
                  <a:lnTo>
                    <a:pt x="4" y="198"/>
                  </a:lnTo>
                  <a:lnTo>
                    <a:pt x="343" y="198"/>
                  </a:lnTo>
                  <a:lnTo>
                    <a:pt x="343" y="196"/>
                  </a:lnTo>
                  <a:lnTo>
                    <a:pt x="345" y="196"/>
                  </a:lnTo>
                  <a:lnTo>
                    <a:pt x="345" y="3"/>
                  </a:lnTo>
                  <a:lnTo>
                    <a:pt x="343" y="1"/>
                  </a:lnTo>
                  <a:lnTo>
                    <a:pt x="343" y="0"/>
                  </a:lnTo>
                  <a:lnTo>
                    <a:pt x="339" y="0"/>
                  </a:lnTo>
                  <a:lnTo>
                    <a:pt x="6" y="0"/>
                  </a:lnTo>
                  <a:lnTo>
                    <a:pt x="12" y="9"/>
                  </a:lnTo>
                  <a:lnTo>
                    <a:pt x="333" y="9"/>
                  </a:lnTo>
                  <a:lnTo>
                    <a:pt x="333" y="188"/>
                  </a:lnTo>
                  <a:lnTo>
                    <a:pt x="12" y="188"/>
                  </a:lnTo>
                  <a:lnTo>
                    <a:pt x="12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6" name="Freeform 140"/>
            <p:cNvSpPr>
              <a:spLocks/>
            </p:cNvSpPr>
            <p:nvPr/>
          </p:nvSpPr>
          <p:spPr bwMode="auto">
            <a:xfrm>
              <a:off x="4374" y="972"/>
              <a:ext cx="333" cy="186"/>
            </a:xfrm>
            <a:custGeom>
              <a:avLst/>
              <a:gdLst>
                <a:gd name="T0" fmla="*/ 0 w 333"/>
                <a:gd name="T1" fmla="*/ 0 h 186"/>
                <a:gd name="T2" fmla="*/ 90 w 333"/>
                <a:gd name="T3" fmla="*/ 186 h 186"/>
                <a:gd name="T4" fmla="*/ 241 w 333"/>
                <a:gd name="T5" fmla="*/ 186 h 186"/>
                <a:gd name="T6" fmla="*/ 333 w 333"/>
                <a:gd name="T7" fmla="*/ 0 h 186"/>
                <a:gd name="T8" fmla="*/ 0 w 333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86">
                  <a:moveTo>
                    <a:pt x="0" y="0"/>
                  </a:moveTo>
                  <a:lnTo>
                    <a:pt x="90" y="186"/>
                  </a:lnTo>
                  <a:lnTo>
                    <a:pt x="241" y="186"/>
                  </a:lnTo>
                  <a:lnTo>
                    <a:pt x="3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7" name="Freeform 141"/>
            <p:cNvSpPr>
              <a:spLocks/>
            </p:cNvSpPr>
            <p:nvPr/>
          </p:nvSpPr>
          <p:spPr bwMode="auto">
            <a:xfrm>
              <a:off x="4368" y="967"/>
              <a:ext cx="345" cy="196"/>
            </a:xfrm>
            <a:custGeom>
              <a:avLst/>
              <a:gdLst>
                <a:gd name="T0" fmla="*/ 6 w 345"/>
                <a:gd name="T1" fmla="*/ 0 h 196"/>
                <a:gd name="T2" fmla="*/ 4 w 345"/>
                <a:gd name="T3" fmla="*/ 0 h 196"/>
                <a:gd name="T4" fmla="*/ 0 w 345"/>
                <a:gd name="T5" fmla="*/ 3 h 196"/>
                <a:gd name="T6" fmla="*/ 0 w 345"/>
                <a:gd name="T7" fmla="*/ 6 h 196"/>
                <a:gd name="T8" fmla="*/ 90 w 345"/>
                <a:gd name="T9" fmla="*/ 193 h 196"/>
                <a:gd name="T10" fmla="*/ 94 w 345"/>
                <a:gd name="T11" fmla="*/ 196 h 196"/>
                <a:gd name="T12" fmla="*/ 251 w 345"/>
                <a:gd name="T13" fmla="*/ 196 h 196"/>
                <a:gd name="T14" fmla="*/ 251 w 345"/>
                <a:gd name="T15" fmla="*/ 195 h 196"/>
                <a:gd name="T16" fmla="*/ 253 w 345"/>
                <a:gd name="T17" fmla="*/ 195 h 196"/>
                <a:gd name="T18" fmla="*/ 253 w 345"/>
                <a:gd name="T19" fmla="*/ 193 h 196"/>
                <a:gd name="T20" fmla="*/ 345 w 345"/>
                <a:gd name="T21" fmla="*/ 6 h 196"/>
                <a:gd name="T22" fmla="*/ 345 w 345"/>
                <a:gd name="T23" fmla="*/ 3 h 196"/>
                <a:gd name="T24" fmla="*/ 341 w 345"/>
                <a:gd name="T25" fmla="*/ 0 h 196"/>
                <a:gd name="T26" fmla="*/ 339 w 345"/>
                <a:gd name="T27" fmla="*/ 0 h 196"/>
                <a:gd name="T28" fmla="*/ 6 w 345"/>
                <a:gd name="T29" fmla="*/ 0 h 196"/>
                <a:gd name="T30" fmla="*/ 14 w 345"/>
                <a:gd name="T31" fmla="*/ 10 h 196"/>
                <a:gd name="T32" fmla="*/ 331 w 345"/>
                <a:gd name="T33" fmla="*/ 10 h 196"/>
                <a:gd name="T34" fmla="*/ 243 w 345"/>
                <a:gd name="T35" fmla="*/ 187 h 196"/>
                <a:gd name="T36" fmla="*/ 100 w 345"/>
                <a:gd name="T37" fmla="*/ 187 h 196"/>
                <a:gd name="T38" fmla="*/ 14 w 345"/>
                <a:gd name="T39" fmla="*/ 10 h 196"/>
                <a:gd name="T40" fmla="*/ 6 w 345"/>
                <a:gd name="T4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5" h="196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90" y="193"/>
                  </a:lnTo>
                  <a:lnTo>
                    <a:pt x="94" y="196"/>
                  </a:lnTo>
                  <a:lnTo>
                    <a:pt x="251" y="196"/>
                  </a:lnTo>
                  <a:lnTo>
                    <a:pt x="251" y="195"/>
                  </a:lnTo>
                  <a:lnTo>
                    <a:pt x="253" y="195"/>
                  </a:lnTo>
                  <a:lnTo>
                    <a:pt x="253" y="193"/>
                  </a:lnTo>
                  <a:lnTo>
                    <a:pt x="345" y="6"/>
                  </a:lnTo>
                  <a:lnTo>
                    <a:pt x="345" y="3"/>
                  </a:lnTo>
                  <a:lnTo>
                    <a:pt x="341" y="0"/>
                  </a:lnTo>
                  <a:lnTo>
                    <a:pt x="339" y="0"/>
                  </a:lnTo>
                  <a:lnTo>
                    <a:pt x="6" y="0"/>
                  </a:lnTo>
                  <a:lnTo>
                    <a:pt x="14" y="10"/>
                  </a:lnTo>
                  <a:lnTo>
                    <a:pt x="331" y="10"/>
                  </a:lnTo>
                  <a:lnTo>
                    <a:pt x="243" y="187"/>
                  </a:lnTo>
                  <a:lnTo>
                    <a:pt x="100" y="187"/>
                  </a:lnTo>
                  <a:lnTo>
                    <a:pt x="14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8" name="Rectangle 142"/>
            <p:cNvSpPr>
              <a:spLocks noChangeArrowheads="1"/>
            </p:cNvSpPr>
            <p:nvPr/>
          </p:nvSpPr>
          <p:spPr bwMode="auto">
            <a:xfrm>
              <a:off x="2857" y="1071"/>
              <a:ext cx="386" cy="2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39" name="Freeform 143"/>
            <p:cNvSpPr>
              <a:spLocks/>
            </p:cNvSpPr>
            <p:nvPr/>
          </p:nvSpPr>
          <p:spPr bwMode="auto">
            <a:xfrm>
              <a:off x="2851" y="1066"/>
              <a:ext cx="396" cy="30"/>
            </a:xfrm>
            <a:custGeom>
              <a:avLst/>
              <a:gdLst>
                <a:gd name="T0" fmla="*/ 6 w 396"/>
                <a:gd name="T1" fmla="*/ 0 h 30"/>
                <a:gd name="T2" fmla="*/ 4 w 396"/>
                <a:gd name="T3" fmla="*/ 0 h 30"/>
                <a:gd name="T4" fmla="*/ 0 w 396"/>
                <a:gd name="T5" fmla="*/ 3 h 30"/>
                <a:gd name="T6" fmla="*/ 0 w 396"/>
                <a:gd name="T7" fmla="*/ 29 h 30"/>
                <a:gd name="T8" fmla="*/ 2 w 396"/>
                <a:gd name="T9" fmla="*/ 29 h 30"/>
                <a:gd name="T10" fmla="*/ 4 w 396"/>
                <a:gd name="T11" fmla="*/ 30 h 30"/>
                <a:gd name="T12" fmla="*/ 394 w 396"/>
                <a:gd name="T13" fmla="*/ 30 h 30"/>
                <a:gd name="T14" fmla="*/ 394 w 396"/>
                <a:gd name="T15" fmla="*/ 29 h 30"/>
                <a:gd name="T16" fmla="*/ 396 w 396"/>
                <a:gd name="T17" fmla="*/ 29 h 30"/>
                <a:gd name="T18" fmla="*/ 396 w 396"/>
                <a:gd name="T19" fmla="*/ 3 h 30"/>
                <a:gd name="T20" fmla="*/ 394 w 396"/>
                <a:gd name="T21" fmla="*/ 2 h 30"/>
                <a:gd name="T22" fmla="*/ 394 w 396"/>
                <a:gd name="T23" fmla="*/ 0 h 30"/>
                <a:gd name="T24" fmla="*/ 390 w 396"/>
                <a:gd name="T25" fmla="*/ 0 h 30"/>
                <a:gd name="T26" fmla="*/ 6 w 396"/>
                <a:gd name="T27" fmla="*/ 0 h 30"/>
                <a:gd name="T28" fmla="*/ 11 w 396"/>
                <a:gd name="T29" fmla="*/ 9 h 30"/>
                <a:gd name="T30" fmla="*/ 385 w 396"/>
                <a:gd name="T31" fmla="*/ 9 h 30"/>
                <a:gd name="T32" fmla="*/ 385 w 396"/>
                <a:gd name="T33" fmla="*/ 21 h 30"/>
                <a:gd name="T34" fmla="*/ 11 w 396"/>
                <a:gd name="T35" fmla="*/ 21 h 30"/>
                <a:gd name="T36" fmla="*/ 11 w 396"/>
                <a:gd name="T37" fmla="*/ 9 h 30"/>
                <a:gd name="T38" fmla="*/ 6 w 396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30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29"/>
                  </a:lnTo>
                  <a:lnTo>
                    <a:pt x="2" y="29"/>
                  </a:lnTo>
                  <a:lnTo>
                    <a:pt x="4" y="30"/>
                  </a:lnTo>
                  <a:lnTo>
                    <a:pt x="394" y="30"/>
                  </a:lnTo>
                  <a:lnTo>
                    <a:pt x="394" y="29"/>
                  </a:lnTo>
                  <a:lnTo>
                    <a:pt x="396" y="29"/>
                  </a:lnTo>
                  <a:lnTo>
                    <a:pt x="396" y="3"/>
                  </a:lnTo>
                  <a:lnTo>
                    <a:pt x="394" y="2"/>
                  </a:lnTo>
                  <a:lnTo>
                    <a:pt x="394" y="0"/>
                  </a:lnTo>
                  <a:lnTo>
                    <a:pt x="390" y="0"/>
                  </a:lnTo>
                  <a:lnTo>
                    <a:pt x="6" y="0"/>
                  </a:lnTo>
                  <a:lnTo>
                    <a:pt x="11" y="9"/>
                  </a:lnTo>
                  <a:lnTo>
                    <a:pt x="385" y="9"/>
                  </a:lnTo>
                  <a:lnTo>
                    <a:pt x="385" y="21"/>
                  </a:lnTo>
                  <a:lnTo>
                    <a:pt x="11" y="21"/>
                  </a:lnTo>
                  <a:lnTo>
                    <a:pt x="11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0" name="Freeform 144"/>
            <p:cNvSpPr>
              <a:spLocks/>
            </p:cNvSpPr>
            <p:nvPr/>
          </p:nvSpPr>
          <p:spPr bwMode="auto">
            <a:xfrm>
              <a:off x="4533" y="677"/>
              <a:ext cx="469" cy="186"/>
            </a:xfrm>
            <a:custGeom>
              <a:avLst/>
              <a:gdLst>
                <a:gd name="T0" fmla="*/ 0 w 469"/>
                <a:gd name="T1" fmla="*/ 186 h 186"/>
                <a:gd name="T2" fmla="*/ 0 w 469"/>
                <a:gd name="T3" fmla="*/ 0 h 186"/>
                <a:gd name="T4" fmla="*/ 469 w 469"/>
                <a:gd name="T5" fmla="*/ 0 h 186"/>
                <a:gd name="T6" fmla="*/ 469 w 469"/>
                <a:gd name="T7" fmla="*/ 27 h 186"/>
                <a:gd name="T8" fmla="*/ 32 w 469"/>
                <a:gd name="T9" fmla="*/ 27 h 186"/>
                <a:gd name="T10" fmla="*/ 32 w 469"/>
                <a:gd name="T11" fmla="*/ 186 h 186"/>
                <a:gd name="T12" fmla="*/ 0 w 469"/>
                <a:gd name="T13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186">
                  <a:moveTo>
                    <a:pt x="0" y="186"/>
                  </a:moveTo>
                  <a:lnTo>
                    <a:pt x="0" y="0"/>
                  </a:lnTo>
                  <a:lnTo>
                    <a:pt x="469" y="0"/>
                  </a:lnTo>
                  <a:lnTo>
                    <a:pt x="469" y="27"/>
                  </a:lnTo>
                  <a:lnTo>
                    <a:pt x="32" y="27"/>
                  </a:lnTo>
                  <a:lnTo>
                    <a:pt x="32" y="186"/>
                  </a:lnTo>
                  <a:lnTo>
                    <a:pt x="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1" name="Freeform 145"/>
            <p:cNvSpPr>
              <a:spLocks/>
            </p:cNvSpPr>
            <p:nvPr/>
          </p:nvSpPr>
          <p:spPr bwMode="auto">
            <a:xfrm>
              <a:off x="4527" y="672"/>
              <a:ext cx="480" cy="196"/>
            </a:xfrm>
            <a:custGeom>
              <a:avLst/>
              <a:gdLst>
                <a:gd name="T0" fmla="*/ 12 w 480"/>
                <a:gd name="T1" fmla="*/ 187 h 196"/>
                <a:gd name="T2" fmla="*/ 12 w 480"/>
                <a:gd name="T3" fmla="*/ 10 h 196"/>
                <a:gd name="T4" fmla="*/ 469 w 480"/>
                <a:gd name="T5" fmla="*/ 10 h 196"/>
                <a:gd name="T6" fmla="*/ 469 w 480"/>
                <a:gd name="T7" fmla="*/ 27 h 196"/>
                <a:gd name="T8" fmla="*/ 36 w 480"/>
                <a:gd name="T9" fmla="*/ 27 h 196"/>
                <a:gd name="T10" fmla="*/ 33 w 480"/>
                <a:gd name="T11" fmla="*/ 30 h 196"/>
                <a:gd name="T12" fmla="*/ 33 w 480"/>
                <a:gd name="T13" fmla="*/ 187 h 196"/>
                <a:gd name="T14" fmla="*/ 12 w 480"/>
                <a:gd name="T15" fmla="*/ 187 h 196"/>
                <a:gd name="T16" fmla="*/ 6 w 480"/>
                <a:gd name="T17" fmla="*/ 196 h 196"/>
                <a:gd name="T18" fmla="*/ 38 w 480"/>
                <a:gd name="T19" fmla="*/ 196 h 196"/>
                <a:gd name="T20" fmla="*/ 42 w 480"/>
                <a:gd name="T21" fmla="*/ 196 h 196"/>
                <a:gd name="T22" fmla="*/ 42 w 480"/>
                <a:gd name="T23" fmla="*/ 195 h 196"/>
                <a:gd name="T24" fmla="*/ 44 w 480"/>
                <a:gd name="T25" fmla="*/ 195 h 196"/>
                <a:gd name="T26" fmla="*/ 44 w 480"/>
                <a:gd name="T27" fmla="*/ 37 h 196"/>
                <a:gd name="T28" fmla="*/ 478 w 480"/>
                <a:gd name="T29" fmla="*/ 37 h 196"/>
                <a:gd name="T30" fmla="*/ 478 w 480"/>
                <a:gd name="T31" fmla="*/ 35 h 196"/>
                <a:gd name="T32" fmla="*/ 480 w 480"/>
                <a:gd name="T33" fmla="*/ 35 h 196"/>
                <a:gd name="T34" fmla="*/ 480 w 480"/>
                <a:gd name="T35" fmla="*/ 3 h 196"/>
                <a:gd name="T36" fmla="*/ 478 w 480"/>
                <a:gd name="T37" fmla="*/ 2 h 196"/>
                <a:gd name="T38" fmla="*/ 478 w 480"/>
                <a:gd name="T39" fmla="*/ 0 h 196"/>
                <a:gd name="T40" fmla="*/ 4 w 480"/>
                <a:gd name="T41" fmla="*/ 0 h 196"/>
                <a:gd name="T42" fmla="*/ 0 w 480"/>
                <a:gd name="T43" fmla="*/ 3 h 196"/>
                <a:gd name="T44" fmla="*/ 0 w 480"/>
                <a:gd name="T45" fmla="*/ 195 h 196"/>
                <a:gd name="T46" fmla="*/ 2 w 480"/>
                <a:gd name="T47" fmla="*/ 195 h 196"/>
                <a:gd name="T48" fmla="*/ 4 w 480"/>
                <a:gd name="T49" fmla="*/ 196 h 196"/>
                <a:gd name="T50" fmla="*/ 6 w 480"/>
                <a:gd name="T51" fmla="*/ 196 h 196"/>
                <a:gd name="T52" fmla="*/ 12 w 480"/>
                <a:gd name="T53" fmla="*/ 1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0" h="196">
                  <a:moveTo>
                    <a:pt x="12" y="187"/>
                  </a:moveTo>
                  <a:lnTo>
                    <a:pt x="12" y="10"/>
                  </a:lnTo>
                  <a:lnTo>
                    <a:pt x="469" y="10"/>
                  </a:lnTo>
                  <a:lnTo>
                    <a:pt x="469" y="27"/>
                  </a:lnTo>
                  <a:lnTo>
                    <a:pt x="36" y="27"/>
                  </a:lnTo>
                  <a:lnTo>
                    <a:pt x="33" y="30"/>
                  </a:lnTo>
                  <a:lnTo>
                    <a:pt x="33" y="187"/>
                  </a:lnTo>
                  <a:lnTo>
                    <a:pt x="12" y="187"/>
                  </a:lnTo>
                  <a:lnTo>
                    <a:pt x="6" y="196"/>
                  </a:lnTo>
                  <a:lnTo>
                    <a:pt x="38" y="196"/>
                  </a:lnTo>
                  <a:lnTo>
                    <a:pt x="42" y="196"/>
                  </a:lnTo>
                  <a:lnTo>
                    <a:pt x="42" y="195"/>
                  </a:lnTo>
                  <a:lnTo>
                    <a:pt x="44" y="195"/>
                  </a:lnTo>
                  <a:lnTo>
                    <a:pt x="44" y="37"/>
                  </a:lnTo>
                  <a:lnTo>
                    <a:pt x="478" y="37"/>
                  </a:lnTo>
                  <a:lnTo>
                    <a:pt x="478" y="35"/>
                  </a:lnTo>
                  <a:lnTo>
                    <a:pt x="480" y="35"/>
                  </a:lnTo>
                  <a:lnTo>
                    <a:pt x="480" y="3"/>
                  </a:lnTo>
                  <a:lnTo>
                    <a:pt x="478" y="2"/>
                  </a:lnTo>
                  <a:lnTo>
                    <a:pt x="478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195"/>
                  </a:lnTo>
                  <a:lnTo>
                    <a:pt x="2" y="195"/>
                  </a:lnTo>
                  <a:lnTo>
                    <a:pt x="4" y="196"/>
                  </a:lnTo>
                  <a:lnTo>
                    <a:pt x="6" y="196"/>
                  </a:lnTo>
                  <a:lnTo>
                    <a:pt x="12" y="1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2" name="Rectangle 146"/>
            <p:cNvSpPr>
              <a:spLocks noChangeArrowheads="1"/>
            </p:cNvSpPr>
            <p:nvPr/>
          </p:nvSpPr>
          <p:spPr bwMode="auto">
            <a:xfrm>
              <a:off x="4288" y="1407"/>
              <a:ext cx="174" cy="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3" name="Freeform 147"/>
            <p:cNvSpPr>
              <a:spLocks/>
            </p:cNvSpPr>
            <p:nvPr/>
          </p:nvSpPr>
          <p:spPr bwMode="auto">
            <a:xfrm>
              <a:off x="4282" y="1402"/>
              <a:ext cx="184" cy="378"/>
            </a:xfrm>
            <a:custGeom>
              <a:avLst/>
              <a:gdLst>
                <a:gd name="T0" fmla="*/ 6 w 184"/>
                <a:gd name="T1" fmla="*/ 0 h 378"/>
                <a:gd name="T2" fmla="*/ 4 w 184"/>
                <a:gd name="T3" fmla="*/ 0 h 378"/>
                <a:gd name="T4" fmla="*/ 0 w 184"/>
                <a:gd name="T5" fmla="*/ 4 h 378"/>
                <a:gd name="T6" fmla="*/ 0 w 184"/>
                <a:gd name="T7" fmla="*/ 377 h 378"/>
                <a:gd name="T8" fmla="*/ 2 w 184"/>
                <a:gd name="T9" fmla="*/ 377 h 378"/>
                <a:gd name="T10" fmla="*/ 4 w 184"/>
                <a:gd name="T11" fmla="*/ 378 h 378"/>
                <a:gd name="T12" fmla="*/ 182 w 184"/>
                <a:gd name="T13" fmla="*/ 378 h 378"/>
                <a:gd name="T14" fmla="*/ 182 w 184"/>
                <a:gd name="T15" fmla="*/ 377 h 378"/>
                <a:gd name="T16" fmla="*/ 184 w 184"/>
                <a:gd name="T17" fmla="*/ 377 h 378"/>
                <a:gd name="T18" fmla="*/ 184 w 184"/>
                <a:gd name="T19" fmla="*/ 4 h 378"/>
                <a:gd name="T20" fmla="*/ 182 w 184"/>
                <a:gd name="T21" fmla="*/ 2 h 378"/>
                <a:gd name="T22" fmla="*/ 182 w 184"/>
                <a:gd name="T23" fmla="*/ 0 h 378"/>
                <a:gd name="T24" fmla="*/ 178 w 184"/>
                <a:gd name="T25" fmla="*/ 0 h 378"/>
                <a:gd name="T26" fmla="*/ 6 w 184"/>
                <a:gd name="T27" fmla="*/ 0 h 378"/>
                <a:gd name="T28" fmla="*/ 12 w 184"/>
                <a:gd name="T29" fmla="*/ 10 h 378"/>
                <a:gd name="T30" fmla="*/ 172 w 184"/>
                <a:gd name="T31" fmla="*/ 10 h 378"/>
                <a:gd name="T32" fmla="*/ 172 w 184"/>
                <a:gd name="T33" fmla="*/ 369 h 378"/>
                <a:gd name="T34" fmla="*/ 12 w 184"/>
                <a:gd name="T35" fmla="*/ 369 h 378"/>
                <a:gd name="T36" fmla="*/ 12 w 184"/>
                <a:gd name="T37" fmla="*/ 10 h 378"/>
                <a:gd name="T38" fmla="*/ 6 w 184"/>
                <a:gd name="T3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378">
                  <a:moveTo>
                    <a:pt x="6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377"/>
                  </a:lnTo>
                  <a:lnTo>
                    <a:pt x="2" y="377"/>
                  </a:lnTo>
                  <a:lnTo>
                    <a:pt x="4" y="378"/>
                  </a:lnTo>
                  <a:lnTo>
                    <a:pt x="182" y="378"/>
                  </a:lnTo>
                  <a:lnTo>
                    <a:pt x="182" y="377"/>
                  </a:lnTo>
                  <a:lnTo>
                    <a:pt x="184" y="377"/>
                  </a:lnTo>
                  <a:lnTo>
                    <a:pt x="184" y="4"/>
                  </a:lnTo>
                  <a:lnTo>
                    <a:pt x="182" y="2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6" y="0"/>
                  </a:lnTo>
                  <a:lnTo>
                    <a:pt x="12" y="10"/>
                  </a:lnTo>
                  <a:lnTo>
                    <a:pt x="172" y="10"/>
                  </a:lnTo>
                  <a:lnTo>
                    <a:pt x="172" y="369"/>
                  </a:lnTo>
                  <a:lnTo>
                    <a:pt x="12" y="369"/>
                  </a:lnTo>
                  <a:lnTo>
                    <a:pt x="12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4" name="Rectangle 148"/>
            <p:cNvSpPr>
              <a:spLocks noChangeArrowheads="1"/>
            </p:cNvSpPr>
            <p:nvPr/>
          </p:nvSpPr>
          <p:spPr bwMode="auto">
            <a:xfrm>
              <a:off x="4452" y="1407"/>
              <a:ext cx="169" cy="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5" name="Freeform 149"/>
            <p:cNvSpPr>
              <a:spLocks/>
            </p:cNvSpPr>
            <p:nvPr/>
          </p:nvSpPr>
          <p:spPr bwMode="auto">
            <a:xfrm>
              <a:off x="4447" y="1402"/>
              <a:ext cx="178" cy="378"/>
            </a:xfrm>
            <a:custGeom>
              <a:avLst/>
              <a:gdLst>
                <a:gd name="T0" fmla="*/ 5 w 178"/>
                <a:gd name="T1" fmla="*/ 0 h 378"/>
                <a:gd name="T2" fmla="*/ 3 w 178"/>
                <a:gd name="T3" fmla="*/ 0 h 378"/>
                <a:gd name="T4" fmla="*/ 0 w 178"/>
                <a:gd name="T5" fmla="*/ 4 h 378"/>
                <a:gd name="T6" fmla="*/ 0 w 178"/>
                <a:gd name="T7" fmla="*/ 377 h 378"/>
                <a:gd name="T8" fmla="*/ 2 w 178"/>
                <a:gd name="T9" fmla="*/ 377 h 378"/>
                <a:gd name="T10" fmla="*/ 3 w 178"/>
                <a:gd name="T11" fmla="*/ 378 h 378"/>
                <a:gd name="T12" fmla="*/ 176 w 178"/>
                <a:gd name="T13" fmla="*/ 378 h 378"/>
                <a:gd name="T14" fmla="*/ 176 w 178"/>
                <a:gd name="T15" fmla="*/ 377 h 378"/>
                <a:gd name="T16" fmla="*/ 178 w 178"/>
                <a:gd name="T17" fmla="*/ 377 h 378"/>
                <a:gd name="T18" fmla="*/ 178 w 178"/>
                <a:gd name="T19" fmla="*/ 4 h 378"/>
                <a:gd name="T20" fmla="*/ 176 w 178"/>
                <a:gd name="T21" fmla="*/ 2 h 378"/>
                <a:gd name="T22" fmla="*/ 176 w 178"/>
                <a:gd name="T23" fmla="*/ 0 h 378"/>
                <a:gd name="T24" fmla="*/ 172 w 178"/>
                <a:gd name="T25" fmla="*/ 0 h 378"/>
                <a:gd name="T26" fmla="*/ 5 w 178"/>
                <a:gd name="T27" fmla="*/ 0 h 378"/>
                <a:gd name="T28" fmla="*/ 11 w 178"/>
                <a:gd name="T29" fmla="*/ 10 h 378"/>
                <a:gd name="T30" fmla="*/ 166 w 178"/>
                <a:gd name="T31" fmla="*/ 10 h 378"/>
                <a:gd name="T32" fmla="*/ 166 w 178"/>
                <a:gd name="T33" fmla="*/ 369 h 378"/>
                <a:gd name="T34" fmla="*/ 11 w 178"/>
                <a:gd name="T35" fmla="*/ 369 h 378"/>
                <a:gd name="T36" fmla="*/ 11 w 178"/>
                <a:gd name="T37" fmla="*/ 10 h 378"/>
                <a:gd name="T38" fmla="*/ 5 w 178"/>
                <a:gd name="T3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8" h="378">
                  <a:moveTo>
                    <a:pt x="5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0" y="377"/>
                  </a:lnTo>
                  <a:lnTo>
                    <a:pt x="2" y="377"/>
                  </a:lnTo>
                  <a:lnTo>
                    <a:pt x="3" y="378"/>
                  </a:lnTo>
                  <a:lnTo>
                    <a:pt x="176" y="378"/>
                  </a:lnTo>
                  <a:lnTo>
                    <a:pt x="176" y="377"/>
                  </a:lnTo>
                  <a:lnTo>
                    <a:pt x="178" y="377"/>
                  </a:lnTo>
                  <a:lnTo>
                    <a:pt x="178" y="4"/>
                  </a:lnTo>
                  <a:lnTo>
                    <a:pt x="176" y="2"/>
                  </a:lnTo>
                  <a:lnTo>
                    <a:pt x="176" y="0"/>
                  </a:lnTo>
                  <a:lnTo>
                    <a:pt x="172" y="0"/>
                  </a:lnTo>
                  <a:lnTo>
                    <a:pt x="5" y="0"/>
                  </a:lnTo>
                  <a:lnTo>
                    <a:pt x="11" y="10"/>
                  </a:lnTo>
                  <a:lnTo>
                    <a:pt x="166" y="10"/>
                  </a:lnTo>
                  <a:lnTo>
                    <a:pt x="166" y="369"/>
                  </a:lnTo>
                  <a:lnTo>
                    <a:pt x="11" y="369"/>
                  </a:lnTo>
                  <a:lnTo>
                    <a:pt x="11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6" name="Rectangle 150"/>
            <p:cNvSpPr>
              <a:spLocks noChangeArrowheads="1"/>
            </p:cNvSpPr>
            <p:nvPr/>
          </p:nvSpPr>
          <p:spPr bwMode="auto">
            <a:xfrm>
              <a:off x="4209" y="1678"/>
              <a:ext cx="701" cy="1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7" name="Freeform 151"/>
            <p:cNvSpPr>
              <a:spLocks/>
            </p:cNvSpPr>
            <p:nvPr/>
          </p:nvSpPr>
          <p:spPr bwMode="auto">
            <a:xfrm>
              <a:off x="4204" y="1674"/>
              <a:ext cx="710" cy="20"/>
            </a:xfrm>
            <a:custGeom>
              <a:avLst/>
              <a:gdLst>
                <a:gd name="T0" fmla="*/ 5 w 710"/>
                <a:gd name="T1" fmla="*/ 0 h 20"/>
                <a:gd name="T2" fmla="*/ 4 w 710"/>
                <a:gd name="T3" fmla="*/ 0 h 20"/>
                <a:gd name="T4" fmla="*/ 0 w 710"/>
                <a:gd name="T5" fmla="*/ 3 h 20"/>
                <a:gd name="T6" fmla="*/ 0 w 710"/>
                <a:gd name="T7" fmla="*/ 19 h 20"/>
                <a:gd name="T8" fmla="*/ 2 w 710"/>
                <a:gd name="T9" fmla="*/ 19 h 20"/>
                <a:gd name="T10" fmla="*/ 4 w 710"/>
                <a:gd name="T11" fmla="*/ 20 h 20"/>
                <a:gd name="T12" fmla="*/ 708 w 710"/>
                <a:gd name="T13" fmla="*/ 20 h 20"/>
                <a:gd name="T14" fmla="*/ 708 w 710"/>
                <a:gd name="T15" fmla="*/ 19 h 20"/>
                <a:gd name="T16" fmla="*/ 710 w 710"/>
                <a:gd name="T17" fmla="*/ 19 h 20"/>
                <a:gd name="T18" fmla="*/ 710 w 710"/>
                <a:gd name="T19" fmla="*/ 3 h 20"/>
                <a:gd name="T20" fmla="*/ 708 w 710"/>
                <a:gd name="T21" fmla="*/ 1 h 20"/>
                <a:gd name="T22" fmla="*/ 708 w 710"/>
                <a:gd name="T23" fmla="*/ 0 h 20"/>
                <a:gd name="T24" fmla="*/ 704 w 710"/>
                <a:gd name="T25" fmla="*/ 0 h 20"/>
                <a:gd name="T26" fmla="*/ 5 w 710"/>
                <a:gd name="T27" fmla="*/ 0 h 20"/>
                <a:gd name="T28" fmla="*/ 11 w 710"/>
                <a:gd name="T29" fmla="*/ 9 h 20"/>
                <a:gd name="T30" fmla="*/ 698 w 710"/>
                <a:gd name="T31" fmla="*/ 9 h 20"/>
                <a:gd name="T32" fmla="*/ 698 w 710"/>
                <a:gd name="T33" fmla="*/ 11 h 20"/>
                <a:gd name="T34" fmla="*/ 11 w 710"/>
                <a:gd name="T35" fmla="*/ 11 h 20"/>
                <a:gd name="T36" fmla="*/ 11 w 710"/>
                <a:gd name="T37" fmla="*/ 9 h 20"/>
                <a:gd name="T38" fmla="*/ 5 w 710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0" h="20">
                  <a:moveTo>
                    <a:pt x="5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0"/>
                  </a:lnTo>
                  <a:lnTo>
                    <a:pt x="708" y="20"/>
                  </a:lnTo>
                  <a:lnTo>
                    <a:pt x="708" y="19"/>
                  </a:lnTo>
                  <a:lnTo>
                    <a:pt x="710" y="19"/>
                  </a:lnTo>
                  <a:lnTo>
                    <a:pt x="710" y="3"/>
                  </a:lnTo>
                  <a:lnTo>
                    <a:pt x="708" y="1"/>
                  </a:lnTo>
                  <a:lnTo>
                    <a:pt x="708" y="0"/>
                  </a:lnTo>
                  <a:lnTo>
                    <a:pt x="704" y="0"/>
                  </a:lnTo>
                  <a:lnTo>
                    <a:pt x="5" y="0"/>
                  </a:lnTo>
                  <a:lnTo>
                    <a:pt x="11" y="9"/>
                  </a:lnTo>
                  <a:lnTo>
                    <a:pt x="698" y="9"/>
                  </a:lnTo>
                  <a:lnTo>
                    <a:pt x="698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8" name="Rectangle 152"/>
            <p:cNvSpPr>
              <a:spLocks noChangeArrowheads="1"/>
            </p:cNvSpPr>
            <p:nvPr/>
          </p:nvSpPr>
          <p:spPr bwMode="auto">
            <a:xfrm>
              <a:off x="4204" y="1682"/>
              <a:ext cx="698" cy="12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49" name="Freeform 153"/>
            <p:cNvSpPr>
              <a:spLocks/>
            </p:cNvSpPr>
            <p:nvPr/>
          </p:nvSpPr>
          <p:spPr bwMode="auto">
            <a:xfrm>
              <a:off x="4198" y="1677"/>
              <a:ext cx="708" cy="20"/>
            </a:xfrm>
            <a:custGeom>
              <a:avLst/>
              <a:gdLst>
                <a:gd name="T0" fmla="*/ 6 w 708"/>
                <a:gd name="T1" fmla="*/ 0 h 20"/>
                <a:gd name="T2" fmla="*/ 4 w 708"/>
                <a:gd name="T3" fmla="*/ 0 h 20"/>
                <a:gd name="T4" fmla="*/ 0 w 708"/>
                <a:gd name="T5" fmla="*/ 3 h 20"/>
                <a:gd name="T6" fmla="*/ 0 w 708"/>
                <a:gd name="T7" fmla="*/ 19 h 20"/>
                <a:gd name="T8" fmla="*/ 2 w 708"/>
                <a:gd name="T9" fmla="*/ 19 h 20"/>
                <a:gd name="T10" fmla="*/ 4 w 708"/>
                <a:gd name="T11" fmla="*/ 20 h 20"/>
                <a:gd name="T12" fmla="*/ 706 w 708"/>
                <a:gd name="T13" fmla="*/ 20 h 20"/>
                <a:gd name="T14" fmla="*/ 706 w 708"/>
                <a:gd name="T15" fmla="*/ 19 h 20"/>
                <a:gd name="T16" fmla="*/ 708 w 708"/>
                <a:gd name="T17" fmla="*/ 19 h 20"/>
                <a:gd name="T18" fmla="*/ 708 w 708"/>
                <a:gd name="T19" fmla="*/ 3 h 20"/>
                <a:gd name="T20" fmla="*/ 706 w 708"/>
                <a:gd name="T21" fmla="*/ 1 h 20"/>
                <a:gd name="T22" fmla="*/ 706 w 708"/>
                <a:gd name="T23" fmla="*/ 0 h 20"/>
                <a:gd name="T24" fmla="*/ 702 w 708"/>
                <a:gd name="T25" fmla="*/ 0 h 20"/>
                <a:gd name="T26" fmla="*/ 6 w 708"/>
                <a:gd name="T27" fmla="*/ 0 h 20"/>
                <a:gd name="T28" fmla="*/ 11 w 708"/>
                <a:gd name="T29" fmla="*/ 9 h 20"/>
                <a:gd name="T30" fmla="*/ 696 w 708"/>
                <a:gd name="T31" fmla="*/ 9 h 20"/>
                <a:gd name="T32" fmla="*/ 696 w 708"/>
                <a:gd name="T33" fmla="*/ 11 h 20"/>
                <a:gd name="T34" fmla="*/ 11 w 708"/>
                <a:gd name="T35" fmla="*/ 11 h 20"/>
                <a:gd name="T36" fmla="*/ 11 w 708"/>
                <a:gd name="T37" fmla="*/ 9 h 20"/>
                <a:gd name="T38" fmla="*/ 6 w 708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8" h="20">
                  <a:moveTo>
                    <a:pt x="6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0"/>
                  </a:lnTo>
                  <a:lnTo>
                    <a:pt x="706" y="20"/>
                  </a:lnTo>
                  <a:lnTo>
                    <a:pt x="706" y="19"/>
                  </a:lnTo>
                  <a:lnTo>
                    <a:pt x="708" y="19"/>
                  </a:lnTo>
                  <a:lnTo>
                    <a:pt x="708" y="3"/>
                  </a:lnTo>
                  <a:lnTo>
                    <a:pt x="706" y="1"/>
                  </a:lnTo>
                  <a:lnTo>
                    <a:pt x="706" y="0"/>
                  </a:lnTo>
                  <a:lnTo>
                    <a:pt x="702" y="0"/>
                  </a:lnTo>
                  <a:lnTo>
                    <a:pt x="6" y="0"/>
                  </a:lnTo>
                  <a:lnTo>
                    <a:pt x="11" y="9"/>
                  </a:lnTo>
                  <a:lnTo>
                    <a:pt x="696" y="9"/>
                  </a:lnTo>
                  <a:lnTo>
                    <a:pt x="696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1" name="Freeform 155"/>
            <p:cNvSpPr>
              <a:spLocks/>
            </p:cNvSpPr>
            <p:nvPr/>
          </p:nvSpPr>
          <p:spPr bwMode="auto">
            <a:xfrm>
              <a:off x="4338" y="2365"/>
              <a:ext cx="540" cy="373"/>
            </a:xfrm>
            <a:custGeom>
              <a:avLst/>
              <a:gdLst>
                <a:gd name="T0" fmla="*/ 6 w 540"/>
                <a:gd name="T1" fmla="*/ 0 h 198"/>
                <a:gd name="T2" fmla="*/ 4 w 540"/>
                <a:gd name="T3" fmla="*/ 0 h 198"/>
                <a:gd name="T4" fmla="*/ 0 w 540"/>
                <a:gd name="T5" fmla="*/ 4 h 198"/>
                <a:gd name="T6" fmla="*/ 0 w 540"/>
                <a:gd name="T7" fmla="*/ 197 h 198"/>
                <a:gd name="T8" fmla="*/ 2 w 540"/>
                <a:gd name="T9" fmla="*/ 197 h 198"/>
                <a:gd name="T10" fmla="*/ 4 w 540"/>
                <a:gd name="T11" fmla="*/ 198 h 198"/>
                <a:gd name="T12" fmla="*/ 538 w 540"/>
                <a:gd name="T13" fmla="*/ 198 h 198"/>
                <a:gd name="T14" fmla="*/ 538 w 540"/>
                <a:gd name="T15" fmla="*/ 197 h 198"/>
                <a:gd name="T16" fmla="*/ 540 w 540"/>
                <a:gd name="T17" fmla="*/ 197 h 198"/>
                <a:gd name="T18" fmla="*/ 540 w 540"/>
                <a:gd name="T19" fmla="*/ 4 h 198"/>
                <a:gd name="T20" fmla="*/ 538 w 540"/>
                <a:gd name="T21" fmla="*/ 2 h 198"/>
                <a:gd name="T22" fmla="*/ 538 w 540"/>
                <a:gd name="T23" fmla="*/ 0 h 198"/>
                <a:gd name="T24" fmla="*/ 534 w 540"/>
                <a:gd name="T25" fmla="*/ 0 h 198"/>
                <a:gd name="T26" fmla="*/ 6 w 540"/>
                <a:gd name="T27" fmla="*/ 0 h 198"/>
                <a:gd name="T28" fmla="*/ 12 w 540"/>
                <a:gd name="T29" fmla="*/ 10 h 198"/>
                <a:gd name="T30" fmla="*/ 528 w 540"/>
                <a:gd name="T31" fmla="*/ 10 h 198"/>
                <a:gd name="T32" fmla="*/ 528 w 540"/>
                <a:gd name="T33" fmla="*/ 189 h 198"/>
                <a:gd name="T34" fmla="*/ 12 w 540"/>
                <a:gd name="T35" fmla="*/ 189 h 198"/>
                <a:gd name="T36" fmla="*/ 12 w 540"/>
                <a:gd name="T37" fmla="*/ 10 h 198"/>
                <a:gd name="T38" fmla="*/ 6 w 540"/>
                <a:gd name="T3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0" h="198">
                  <a:moveTo>
                    <a:pt x="6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197"/>
                  </a:lnTo>
                  <a:lnTo>
                    <a:pt x="2" y="197"/>
                  </a:lnTo>
                  <a:lnTo>
                    <a:pt x="4" y="198"/>
                  </a:lnTo>
                  <a:lnTo>
                    <a:pt x="538" y="198"/>
                  </a:lnTo>
                  <a:lnTo>
                    <a:pt x="538" y="197"/>
                  </a:lnTo>
                  <a:lnTo>
                    <a:pt x="540" y="197"/>
                  </a:lnTo>
                  <a:lnTo>
                    <a:pt x="540" y="4"/>
                  </a:lnTo>
                  <a:lnTo>
                    <a:pt x="538" y="2"/>
                  </a:lnTo>
                  <a:lnTo>
                    <a:pt x="538" y="0"/>
                  </a:lnTo>
                  <a:lnTo>
                    <a:pt x="534" y="0"/>
                  </a:lnTo>
                  <a:lnTo>
                    <a:pt x="6" y="0"/>
                  </a:lnTo>
                  <a:lnTo>
                    <a:pt x="12" y="10"/>
                  </a:lnTo>
                  <a:lnTo>
                    <a:pt x="528" y="10"/>
                  </a:lnTo>
                  <a:lnTo>
                    <a:pt x="528" y="189"/>
                  </a:lnTo>
                  <a:lnTo>
                    <a:pt x="12" y="189"/>
                  </a:lnTo>
                  <a:lnTo>
                    <a:pt x="12" y="1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4" name="Freeform 158"/>
            <p:cNvSpPr>
              <a:spLocks/>
            </p:cNvSpPr>
            <p:nvPr/>
          </p:nvSpPr>
          <p:spPr bwMode="auto">
            <a:xfrm>
              <a:off x="3947" y="1407"/>
              <a:ext cx="341" cy="560"/>
            </a:xfrm>
            <a:custGeom>
              <a:avLst/>
              <a:gdLst>
                <a:gd name="T0" fmla="*/ 341 w 341"/>
                <a:gd name="T1" fmla="*/ 0 h 560"/>
                <a:gd name="T2" fmla="*/ 0 w 341"/>
                <a:gd name="T3" fmla="*/ 128 h 560"/>
                <a:gd name="T4" fmla="*/ 0 w 341"/>
                <a:gd name="T5" fmla="*/ 560 h 560"/>
                <a:gd name="T6" fmla="*/ 123 w 341"/>
                <a:gd name="T7" fmla="*/ 558 h 560"/>
                <a:gd name="T8" fmla="*/ 123 w 341"/>
                <a:gd name="T9" fmla="*/ 166 h 560"/>
                <a:gd name="T10" fmla="*/ 333 w 341"/>
                <a:gd name="T11" fmla="*/ 86 h 560"/>
                <a:gd name="T12" fmla="*/ 341 w 341"/>
                <a:gd name="T13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1" h="560">
                  <a:moveTo>
                    <a:pt x="341" y="0"/>
                  </a:moveTo>
                  <a:lnTo>
                    <a:pt x="0" y="128"/>
                  </a:lnTo>
                  <a:lnTo>
                    <a:pt x="0" y="560"/>
                  </a:lnTo>
                  <a:lnTo>
                    <a:pt x="123" y="558"/>
                  </a:lnTo>
                  <a:lnTo>
                    <a:pt x="123" y="166"/>
                  </a:lnTo>
                  <a:lnTo>
                    <a:pt x="333" y="86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5" name="Freeform 159"/>
            <p:cNvSpPr>
              <a:spLocks/>
            </p:cNvSpPr>
            <p:nvPr/>
          </p:nvSpPr>
          <p:spPr bwMode="auto">
            <a:xfrm>
              <a:off x="3942" y="1402"/>
              <a:ext cx="352" cy="570"/>
            </a:xfrm>
            <a:custGeom>
              <a:avLst/>
              <a:gdLst>
                <a:gd name="T0" fmla="*/ 352 w 352"/>
                <a:gd name="T1" fmla="*/ 5 h 570"/>
                <a:gd name="T2" fmla="*/ 352 w 352"/>
                <a:gd name="T3" fmla="*/ 4 h 570"/>
                <a:gd name="T4" fmla="*/ 348 w 352"/>
                <a:gd name="T5" fmla="*/ 0 h 570"/>
                <a:gd name="T6" fmla="*/ 344 w 352"/>
                <a:gd name="T7" fmla="*/ 0 h 570"/>
                <a:gd name="T8" fmla="*/ 3 w 352"/>
                <a:gd name="T9" fmla="*/ 128 h 570"/>
                <a:gd name="T10" fmla="*/ 0 w 352"/>
                <a:gd name="T11" fmla="*/ 131 h 570"/>
                <a:gd name="T12" fmla="*/ 0 w 352"/>
                <a:gd name="T13" fmla="*/ 568 h 570"/>
                <a:gd name="T14" fmla="*/ 1 w 352"/>
                <a:gd name="T15" fmla="*/ 568 h 570"/>
                <a:gd name="T16" fmla="*/ 3 w 352"/>
                <a:gd name="T17" fmla="*/ 570 h 570"/>
                <a:gd name="T18" fmla="*/ 5 w 352"/>
                <a:gd name="T19" fmla="*/ 570 h 570"/>
                <a:gd name="T20" fmla="*/ 128 w 352"/>
                <a:gd name="T21" fmla="*/ 568 h 570"/>
                <a:gd name="T22" fmla="*/ 132 w 352"/>
                <a:gd name="T23" fmla="*/ 568 h 570"/>
                <a:gd name="T24" fmla="*/ 132 w 352"/>
                <a:gd name="T25" fmla="*/ 567 h 570"/>
                <a:gd name="T26" fmla="*/ 133 w 352"/>
                <a:gd name="T27" fmla="*/ 565 h 570"/>
                <a:gd name="T28" fmla="*/ 133 w 352"/>
                <a:gd name="T29" fmla="*/ 174 h 570"/>
                <a:gd name="T30" fmla="*/ 340 w 352"/>
                <a:gd name="T31" fmla="*/ 96 h 570"/>
                <a:gd name="T32" fmla="*/ 344 w 352"/>
                <a:gd name="T33" fmla="*/ 93 h 570"/>
                <a:gd name="T34" fmla="*/ 344 w 352"/>
                <a:gd name="T35" fmla="*/ 91 h 570"/>
                <a:gd name="T36" fmla="*/ 352 w 352"/>
                <a:gd name="T37" fmla="*/ 5 h 570"/>
                <a:gd name="T38" fmla="*/ 340 w 352"/>
                <a:gd name="T39" fmla="*/ 13 h 570"/>
                <a:gd name="T40" fmla="*/ 332 w 352"/>
                <a:gd name="T41" fmla="*/ 88 h 570"/>
                <a:gd name="T42" fmla="*/ 126 w 352"/>
                <a:gd name="T43" fmla="*/ 166 h 570"/>
                <a:gd name="T44" fmla="*/ 122 w 352"/>
                <a:gd name="T45" fmla="*/ 169 h 570"/>
                <a:gd name="T46" fmla="*/ 122 w 352"/>
                <a:gd name="T47" fmla="*/ 559 h 570"/>
                <a:gd name="T48" fmla="*/ 11 w 352"/>
                <a:gd name="T49" fmla="*/ 560 h 570"/>
                <a:gd name="T50" fmla="*/ 11 w 352"/>
                <a:gd name="T51" fmla="*/ 136 h 570"/>
                <a:gd name="T52" fmla="*/ 340 w 352"/>
                <a:gd name="T53" fmla="*/ 13 h 570"/>
                <a:gd name="T54" fmla="*/ 352 w 352"/>
                <a:gd name="T55" fmla="*/ 5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2" h="570">
                  <a:moveTo>
                    <a:pt x="352" y="5"/>
                  </a:moveTo>
                  <a:lnTo>
                    <a:pt x="352" y="4"/>
                  </a:lnTo>
                  <a:lnTo>
                    <a:pt x="348" y="0"/>
                  </a:lnTo>
                  <a:lnTo>
                    <a:pt x="344" y="0"/>
                  </a:lnTo>
                  <a:lnTo>
                    <a:pt x="3" y="128"/>
                  </a:lnTo>
                  <a:lnTo>
                    <a:pt x="0" y="131"/>
                  </a:lnTo>
                  <a:lnTo>
                    <a:pt x="0" y="568"/>
                  </a:lnTo>
                  <a:lnTo>
                    <a:pt x="1" y="568"/>
                  </a:lnTo>
                  <a:lnTo>
                    <a:pt x="3" y="570"/>
                  </a:lnTo>
                  <a:lnTo>
                    <a:pt x="5" y="570"/>
                  </a:lnTo>
                  <a:lnTo>
                    <a:pt x="128" y="568"/>
                  </a:lnTo>
                  <a:lnTo>
                    <a:pt x="132" y="568"/>
                  </a:lnTo>
                  <a:lnTo>
                    <a:pt x="132" y="567"/>
                  </a:lnTo>
                  <a:lnTo>
                    <a:pt x="133" y="565"/>
                  </a:lnTo>
                  <a:lnTo>
                    <a:pt x="133" y="174"/>
                  </a:lnTo>
                  <a:lnTo>
                    <a:pt x="340" y="96"/>
                  </a:lnTo>
                  <a:lnTo>
                    <a:pt x="344" y="93"/>
                  </a:lnTo>
                  <a:lnTo>
                    <a:pt x="344" y="91"/>
                  </a:lnTo>
                  <a:lnTo>
                    <a:pt x="352" y="5"/>
                  </a:lnTo>
                  <a:lnTo>
                    <a:pt x="340" y="13"/>
                  </a:lnTo>
                  <a:lnTo>
                    <a:pt x="332" y="88"/>
                  </a:lnTo>
                  <a:lnTo>
                    <a:pt x="126" y="166"/>
                  </a:lnTo>
                  <a:lnTo>
                    <a:pt x="122" y="169"/>
                  </a:lnTo>
                  <a:lnTo>
                    <a:pt x="122" y="559"/>
                  </a:lnTo>
                  <a:lnTo>
                    <a:pt x="11" y="560"/>
                  </a:lnTo>
                  <a:lnTo>
                    <a:pt x="11" y="136"/>
                  </a:lnTo>
                  <a:lnTo>
                    <a:pt x="340" y="13"/>
                  </a:lnTo>
                  <a:lnTo>
                    <a:pt x="352" y="5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6" name="Rectangle 160"/>
            <p:cNvSpPr>
              <a:spLocks noChangeArrowheads="1"/>
            </p:cNvSpPr>
            <p:nvPr/>
          </p:nvSpPr>
          <p:spPr bwMode="auto">
            <a:xfrm>
              <a:off x="3951" y="1882"/>
              <a:ext cx="117" cy="3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7" name="Freeform 161"/>
            <p:cNvSpPr>
              <a:spLocks/>
            </p:cNvSpPr>
            <p:nvPr/>
          </p:nvSpPr>
          <p:spPr bwMode="auto">
            <a:xfrm>
              <a:off x="3951" y="1882"/>
              <a:ext cx="4" cy="37"/>
            </a:xfrm>
            <a:custGeom>
              <a:avLst/>
              <a:gdLst>
                <a:gd name="T0" fmla="*/ 0 w 4"/>
                <a:gd name="T1" fmla="*/ 0 h 37"/>
                <a:gd name="T2" fmla="*/ 0 w 4"/>
                <a:gd name="T3" fmla="*/ 37 h 37"/>
                <a:gd name="T4" fmla="*/ 4 w 4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7">
                  <a:moveTo>
                    <a:pt x="0" y="0"/>
                  </a:moveTo>
                  <a:lnTo>
                    <a:pt x="0" y="37"/>
                  </a:lnTo>
                  <a:lnTo>
                    <a:pt x="4" y="37"/>
                  </a:lnTo>
                </a:path>
              </a:pathLst>
            </a:custGeom>
            <a:noFill/>
            <a:ln w="0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8" name="Line 162"/>
            <p:cNvSpPr>
              <a:spLocks noChangeShapeType="1"/>
            </p:cNvSpPr>
            <p:nvPr/>
          </p:nvSpPr>
          <p:spPr bwMode="auto">
            <a:xfrm>
              <a:off x="3978" y="1919"/>
              <a:ext cx="48" cy="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59" name="Freeform 163"/>
            <p:cNvSpPr>
              <a:spLocks/>
            </p:cNvSpPr>
            <p:nvPr/>
          </p:nvSpPr>
          <p:spPr bwMode="auto">
            <a:xfrm>
              <a:off x="4049" y="1894"/>
              <a:ext cx="17" cy="25"/>
            </a:xfrm>
            <a:custGeom>
              <a:avLst/>
              <a:gdLst>
                <a:gd name="T0" fmla="*/ 0 w 17"/>
                <a:gd name="T1" fmla="*/ 25 h 25"/>
                <a:gd name="T2" fmla="*/ 17 w 17"/>
                <a:gd name="T3" fmla="*/ 25 h 25"/>
                <a:gd name="T4" fmla="*/ 17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0" y="25"/>
                  </a:moveTo>
                  <a:lnTo>
                    <a:pt x="17" y="25"/>
                  </a:lnTo>
                  <a:lnTo>
                    <a:pt x="17" y="0"/>
                  </a:lnTo>
                </a:path>
              </a:pathLst>
            </a:custGeom>
            <a:noFill/>
            <a:ln w="0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0" name="Line 164"/>
            <p:cNvSpPr>
              <a:spLocks noChangeShapeType="1"/>
            </p:cNvSpPr>
            <p:nvPr/>
          </p:nvSpPr>
          <p:spPr bwMode="auto">
            <a:xfrm flipH="1">
              <a:off x="4009" y="1882"/>
              <a:ext cx="47" cy="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1" name="Line 165"/>
            <p:cNvSpPr>
              <a:spLocks noChangeShapeType="1"/>
            </p:cNvSpPr>
            <p:nvPr/>
          </p:nvSpPr>
          <p:spPr bwMode="auto">
            <a:xfrm flipH="1">
              <a:off x="3951" y="1882"/>
              <a:ext cx="35" cy="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2" name="Rectangle 166"/>
            <p:cNvSpPr>
              <a:spLocks noChangeArrowheads="1"/>
            </p:cNvSpPr>
            <p:nvPr/>
          </p:nvSpPr>
          <p:spPr bwMode="auto">
            <a:xfrm>
              <a:off x="5070" y="1863"/>
              <a:ext cx="31" cy="7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3" name="Freeform 167"/>
            <p:cNvSpPr>
              <a:spLocks/>
            </p:cNvSpPr>
            <p:nvPr/>
          </p:nvSpPr>
          <p:spPr bwMode="auto">
            <a:xfrm>
              <a:off x="5070" y="1926"/>
              <a:ext cx="31" cy="14"/>
            </a:xfrm>
            <a:custGeom>
              <a:avLst/>
              <a:gdLst>
                <a:gd name="T0" fmla="*/ 0 w 31"/>
                <a:gd name="T1" fmla="*/ 14 h 14"/>
                <a:gd name="T2" fmla="*/ 31 w 31"/>
                <a:gd name="T3" fmla="*/ 14 h 14"/>
                <a:gd name="T4" fmla="*/ 31 w 31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4">
                  <a:moveTo>
                    <a:pt x="0" y="14"/>
                  </a:moveTo>
                  <a:lnTo>
                    <a:pt x="31" y="14"/>
                  </a:lnTo>
                  <a:lnTo>
                    <a:pt x="31" y="0"/>
                  </a:lnTo>
                </a:path>
              </a:pathLst>
            </a:custGeom>
            <a:noFill/>
            <a:ln w="0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4" name="Line 168"/>
            <p:cNvSpPr>
              <a:spLocks noChangeShapeType="1"/>
            </p:cNvSpPr>
            <p:nvPr/>
          </p:nvSpPr>
          <p:spPr bwMode="auto">
            <a:xfrm flipV="1">
              <a:off x="5101" y="1867"/>
              <a:ext cx="1" cy="39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5" name="Freeform 169"/>
            <p:cNvSpPr>
              <a:spLocks/>
            </p:cNvSpPr>
            <p:nvPr/>
          </p:nvSpPr>
          <p:spPr bwMode="auto">
            <a:xfrm>
              <a:off x="5070" y="1863"/>
              <a:ext cx="12" cy="31"/>
            </a:xfrm>
            <a:custGeom>
              <a:avLst/>
              <a:gdLst>
                <a:gd name="T0" fmla="*/ 12 w 12"/>
                <a:gd name="T1" fmla="*/ 0 h 31"/>
                <a:gd name="T2" fmla="*/ 0 w 12"/>
                <a:gd name="T3" fmla="*/ 0 h 31"/>
                <a:gd name="T4" fmla="*/ 0 w 12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31">
                  <a:moveTo>
                    <a:pt x="12" y="0"/>
                  </a:move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noFill/>
            <a:ln w="0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6" name="Line 170"/>
            <p:cNvSpPr>
              <a:spLocks noChangeShapeType="1"/>
            </p:cNvSpPr>
            <p:nvPr/>
          </p:nvSpPr>
          <p:spPr bwMode="auto">
            <a:xfrm>
              <a:off x="5070" y="1913"/>
              <a:ext cx="1" cy="27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69" name="Freeform 173"/>
            <p:cNvSpPr>
              <a:spLocks/>
            </p:cNvSpPr>
            <p:nvPr/>
          </p:nvSpPr>
          <p:spPr bwMode="auto">
            <a:xfrm>
              <a:off x="4692" y="1970"/>
              <a:ext cx="453" cy="405"/>
            </a:xfrm>
            <a:custGeom>
              <a:avLst/>
              <a:gdLst>
                <a:gd name="T0" fmla="*/ 453 w 453"/>
                <a:gd name="T1" fmla="*/ 0 h 405"/>
                <a:gd name="T2" fmla="*/ 118 w 453"/>
                <a:gd name="T3" fmla="*/ 405 h 405"/>
                <a:gd name="T4" fmla="*/ 0 w 453"/>
                <a:gd name="T5" fmla="*/ 405 h 405"/>
                <a:gd name="T6" fmla="*/ 331 w 453"/>
                <a:gd name="T7" fmla="*/ 0 h 405"/>
                <a:gd name="T8" fmla="*/ 453 w 453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405">
                  <a:moveTo>
                    <a:pt x="453" y="0"/>
                  </a:moveTo>
                  <a:lnTo>
                    <a:pt x="118" y="405"/>
                  </a:lnTo>
                  <a:lnTo>
                    <a:pt x="0" y="405"/>
                  </a:lnTo>
                  <a:lnTo>
                    <a:pt x="331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70" name="Freeform 174"/>
            <p:cNvSpPr>
              <a:spLocks/>
            </p:cNvSpPr>
            <p:nvPr/>
          </p:nvSpPr>
          <p:spPr bwMode="auto">
            <a:xfrm>
              <a:off x="4686" y="1965"/>
              <a:ext cx="465" cy="415"/>
            </a:xfrm>
            <a:custGeom>
              <a:avLst/>
              <a:gdLst>
                <a:gd name="T0" fmla="*/ 448 w 465"/>
                <a:gd name="T1" fmla="*/ 10 h 415"/>
                <a:gd name="T2" fmla="*/ 120 w 465"/>
                <a:gd name="T3" fmla="*/ 405 h 415"/>
                <a:gd name="T4" fmla="*/ 17 w 465"/>
                <a:gd name="T5" fmla="*/ 405 h 415"/>
                <a:gd name="T6" fmla="*/ 340 w 465"/>
                <a:gd name="T7" fmla="*/ 10 h 415"/>
                <a:gd name="T8" fmla="*/ 448 w 465"/>
                <a:gd name="T9" fmla="*/ 10 h 415"/>
                <a:gd name="T10" fmla="*/ 459 w 465"/>
                <a:gd name="T11" fmla="*/ 0 h 415"/>
                <a:gd name="T12" fmla="*/ 337 w 465"/>
                <a:gd name="T13" fmla="*/ 0 h 415"/>
                <a:gd name="T14" fmla="*/ 335 w 465"/>
                <a:gd name="T15" fmla="*/ 0 h 415"/>
                <a:gd name="T16" fmla="*/ 333 w 465"/>
                <a:gd name="T17" fmla="*/ 2 h 415"/>
                <a:gd name="T18" fmla="*/ 2 w 465"/>
                <a:gd name="T19" fmla="*/ 407 h 415"/>
                <a:gd name="T20" fmla="*/ 0 w 465"/>
                <a:gd name="T21" fmla="*/ 409 h 415"/>
                <a:gd name="T22" fmla="*/ 0 w 465"/>
                <a:gd name="T23" fmla="*/ 413 h 415"/>
                <a:gd name="T24" fmla="*/ 2 w 465"/>
                <a:gd name="T25" fmla="*/ 413 h 415"/>
                <a:gd name="T26" fmla="*/ 4 w 465"/>
                <a:gd name="T27" fmla="*/ 415 h 415"/>
                <a:gd name="T28" fmla="*/ 126 w 465"/>
                <a:gd name="T29" fmla="*/ 415 h 415"/>
                <a:gd name="T30" fmla="*/ 128 w 465"/>
                <a:gd name="T31" fmla="*/ 413 h 415"/>
                <a:gd name="T32" fmla="*/ 463 w 465"/>
                <a:gd name="T33" fmla="*/ 8 h 415"/>
                <a:gd name="T34" fmla="*/ 465 w 465"/>
                <a:gd name="T35" fmla="*/ 8 h 415"/>
                <a:gd name="T36" fmla="*/ 465 w 465"/>
                <a:gd name="T37" fmla="*/ 4 h 415"/>
                <a:gd name="T38" fmla="*/ 463 w 465"/>
                <a:gd name="T39" fmla="*/ 2 h 415"/>
                <a:gd name="T40" fmla="*/ 463 w 465"/>
                <a:gd name="T41" fmla="*/ 0 h 415"/>
                <a:gd name="T42" fmla="*/ 459 w 465"/>
                <a:gd name="T43" fmla="*/ 0 h 415"/>
                <a:gd name="T44" fmla="*/ 448 w 465"/>
                <a:gd name="T45" fmla="*/ 1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5" h="415">
                  <a:moveTo>
                    <a:pt x="448" y="10"/>
                  </a:moveTo>
                  <a:lnTo>
                    <a:pt x="120" y="405"/>
                  </a:lnTo>
                  <a:lnTo>
                    <a:pt x="17" y="405"/>
                  </a:lnTo>
                  <a:lnTo>
                    <a:pt x="340" y="10"/>
                  </a:lnTo>
                  <a:lnTo>
                    <a:pt x="448" y="10"/>
                  </a:lnTo>
                  <a:lnTo>
                    <a:pt x="459" y="0"/>
                  </a:lnTo>
                  <a:lnTo>
                    <a:pt x="337" y="0"/>
                  </a:lnTo>
                  <a:lnTo>
                    <a:pt x="335" y="0"/>
                  </a:lnTo>
                  <a:lnTo>
                    <a:pt x="333" y="2"/>
                  </a:lnTo>
                  <a:lnTo>
                    <a:pt x="2" y="407"/>
                  </a:lnTo>
                  <a:lnTo>
                    <a:pt x="0" y="409"/>
                  </a:lnTo>
                  <a:lnTo>
                    <a:pt x="0" y="413"/>
                  </a:lnTo>
                  <a:lnTo>
                    <a:pt x="2" y="413"/>
                  </a:lnTo>
                  <a:lnTo>
                    <a:pt x="4" y="415"/>
                  </a:lnTo>
                  <a:lnTo>
                    <a:pt x="126" y="415"/>
                  </a:lnTo>
                  <a:lnTo>
                    <a:pt x="128" y="413"/>
                  </a:lnTo>
                  <a:lnTo>
                    <a:pt x="463" y="8"/>
                  </a:lnTo>
                  <a:lnTo>
                    <a:pt x="465" y="8"/>
                  </a:lnTo>
                  <a:lnTo>
                    <a:pt x="465" y="4"/>
                  </a:lnTo>
                  <a:lnTo>
                    <a:pt x="463" y="2"/>
                  </a:lnTo>
                  <a:lnTo>
                    <a:pt x="463" y="0"/>
                  </a:lnTo>
                  <a:lnTo>
                    <a:pt x="459" y="0"/>
                  </a:lnTo>
                  <a:lnTo>
                    <a:pt x="448" y="1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73" name="Freeform 177"/>
            <p:cNvSpPr>
              <a:spLocks/>
            </p:cNvSpPr>
            <p:nvPr/>
          </p:nvSpPr>
          <p:spPr bwMode="auto">
            <a:xfrm>
              <a:off x="4317" y="1240"/>
              <a:ext cx="476" cy="166"/>
            </a:xfrm>
            <a:custGeom>
              <a:avLst/>
              <a:gdLst>
                <a:gd name="T0" fmla="*/ 0 w 476"/>
                <a:gd name="T1" fmla="*/ 166 h 166"/>
                <a:gd name="T2" fmla="*/ 0 w 476"/>
                <a:gd name="T3" fmla="*/ 40 h 166"/>
                <a:gd name="T4" fmla="*/ 225 w 476"/>
                <a:gd name="T5" fmla="*/ 0 h 166"/>
                <a:gd name="T6" fmla="*/ 476 w 476"/>
                <a:gd name="T7" fmla="*/ 46 h 166"/>
                <a:gd name="T8" fmla="*/ 463 w 476"/>
                <a:gd name="T9" fmla="*/ 161 h 166"/>
                <a:gd name="T10" fmla="*/ 354 w 476"/>
                <a:gd name="T11" fmla="*/ 161 h 166"/>
                <a:gd name="T12" fmla="*/ 354 w 476"/>
                <a:gd name="T13" fmla="*/ 84 h 166"/>
                <a:gd name="T14" fmla="*/ 225 w 476"/>
                <a:gd name="T15" fmla="*/ 73 h 166"/>
                <a:gd name="T16" fmla="*/ 101 w 476"/>
                <a:gd name="T17" fmla="*/ 81 h 166"/>
                <a:gd name="T18" fmla="*/ 101 w 476"/>
                <a:gd name="T19" fmla="*/ 166 h 166"/>
                <a:gd name="T20" fmla="*/ 0 w 476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6" h="166">
                  <a:moveTo>
                    <a:pt x="0" y="166"/>
                  </a:moveTo>
                  <a:lnTo>
                    <a:pt x="0" y="40"/>
                  </a:lnTo>
                  <a:lnTo>
                    <a:pt x="225" y="0"/>
                  </a:lnTo>
                  <a:lnTo>
                    <a:pt x="476" y="46"/>
                  </a:lnTo>
                  <a:lnTo>
                    <a:pt x="463" y="161"/>
                  </a:lnTo>
                  <a:lnTo>
                    <a:pt x="354" y="161"/>
                  </a:lnTo>
                  <a:lnTo>
                    <a:pt x="354" y="84"/>
                  </a:lnTo>
                  <a:lnTo>
                    <a:pt x="225" y="73"/>
                  </a:lnTo>
                  <a:lnTo>
                    <a:pt x="101" y="81"/>
                  </a:lnTo>
                  <a:lnTo>
                    <a:pt x="101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74" name="Freeform 178"/>
            <p:cNvSpPr>
              <a:spLocks/>
            </p:cNvSpPr>
            <p:nvPr/>
          </p:nvSpPr>
          <p:spPr bwMode="auto">
            <a:xfrm>
              <a:off x="4311" y="1235"/>
              <a:ext cx="488" cy="175"/>
            </a:xfrm>
            <a:custGeom>
              <a:avLst/>
              <a:gdLst>
                <a:gd name="T0" fmla="*/ 11 w 488"/>
                <a:gd name="T1" fmla="*/ 166 h 175"/>
                <a:gd name="T2" fmla="*/ 11 w 488"/>
                <a:gd name="T3" fmla="*/ 48 h 175"/>
                <a:gd name="T4" fmla="*/ 231 w 488"/>
                <a:gd name="T5" fmla="*/ 10 h 175"/>
                <a:gd name="T6" fmla="*/ 476 w 488"/>
                <a:gd name="T7" fmla="*/ 54 h 175"/>
                <a:gd name="T8" fmla="*/ 463 w 488"/>
                <a:gd name="T9" fmla="*/ 161 h 175"/>
                <a:gd name="T10" fmla="*/ 365 w 488"/>
                <a:gd name="T11" fmla="*/ 161 h 175"/>
                <a:gd name="T12" fmla="*/ 365 w 488"/>
                <a:gd name="T13" fmla="*/ 88 h 175"/>
                <a:gd name="T14" fmla="*/ 363 w 488"/>
                <a:gd name="T15" fmla="*/ 86 h 175"/>
                <a:gd name="T16" fmla="*/ 363 w 488"/>
                <a:gd name="T17" fmla="*/ 84 h 175"/>
                <a:gd name="T18" fmla="*/ 360 w 488"/>
                <a:gd name="T19" fmla="*/ 84 h 175"/>
                <a:gd name="T20" fmla="*/ 231 w 488"/>
                <a:gd name="T21" fmla="*/ 73 h 175"/>
                <a:gd name="T22" fmla="*/ 107 w 488"/>
                <a:gd name="T23" fmla="*/ 81 h 175"/>
                <a:gd name="T24" fmla="*/ 105 w 488"/>
                <a:gd name="T25" fmla="*/ 81 h 175"/>
                <a:gd name="T26" fmla="*/ 101 w 488"/>
                <a:gd name="T27" fmla="*/ 84 h 175"/>
                <a:gd name="T28" fmla="*/ 101 w 488"/>
                <a:gd name="T29" fmla="*/ 166 h 175"/>
                <a:gd name="T30" fmla="*/ 11 w 488"/>
                <a:gd name="T31" fmla="*/ 166 h 175"/>
                <a:gd name="T32" fmla="*/ 6 w 488"/>
                <a:gd name="T33" fmla="*/ 175 h 175"/>
                <a:gd name="T34" fmla="*/ 107 w 488"/>
                <a:gd name="T35" fmla="*/ 175 h 175"/>
                <a:gd name="T36" fmla="*/ 111 w 488"/>
                <a:gd name="T37" fmla="*/ 175 h 175"/>
                <a:gd name="T38" fmla="*/ 111 w 488"/>
                <a:gd name="T39" fmla="*/ 174 h 175"/>
                <a:gd name="T40" fmla="*/ 113 w 488"/>
                <a:gd name="T41" fmla="*/ 174 h 175"/>
                <a:gd name="T42" fmla="*/ 113 w 488"/>
                <a:gd name="T43" fmla="*/ 91 h 175"/>
                <a:gd name="T44" fmla="*/ 231 w 488"/>
                <a:gd name="T45" fmla="*/ 83 h 175"/>
                <a:gd name="T46" fmla="*/ 354 w 488"/>
                <a:gd name="T47" fmla="*/ 94 h 175"/>
                <a:gd name="T48" fmla="*/ 354 w 488"/>
                <a:gd name="T49" fmla="*/ 169 h 175"/>
                <a:gd name="T50" fmla="*/ 356 w 488"/>
                <a:gd name="T51" fmla="*/ 169 h 175"/>
                <a:gd name="T52" fmla="*/ 358 w 488"/>
                <a:gd name="T53" fmla="*/ 171 h 175"/>
                <a:gd name="T54" fmla="*/ 471 w 488"/>
                <a:gd name="T55" fmla="*/ 171 h 175"/>
                <a:gd name="T56" fmla="*/ 474 w 488"/>
                <a:gd name="T57" fmla="*/ 167 h 175"/>
                <a:gd name="T58" fmla="*/ 474 w 488"/>
                <a:gd name="T59" fmla="*/ 166 h 175"/>
                <a:gd name="T60" fmla="*/ 488 w 488"/>
                <a:gd name="T61" fmla="*/ 51 h 175"/>
                <a:gd name="T62" fmla="*/ 488 w 488"/>
                <a:gd name="T63" fmla="*/ 48 h 175"/>
                <a:gd name="T64" fmla="*/ 486 w 488"/>
                <a:gd name="T65" fmla="*/ 48 h 175"/>
                <a:gd name="T66" fmla="*/ 484 w 488"/>
                <a:gd name="T67" fmla="*/ 46 h 175"/>
                <a:gd name="T68" fmla="*/ 233 w 488"/>
                <a:gd name="T69" fmla="*/ 0 h 175"/>
                <a:gd name="T70" fmla="*/ 229 w 488"/>
                <a:gd name="T71" fmla="*/ 0 h 175"/>
                <a:gd name="T72" fmla="*/ 4 w 488"/>
                <a:gd name="T73" fmla="*/ 40 h 175"/>
                <a:gd name="T74" fmla="*/ 0 w 488"/>
                <a:gd name="T75" fmla="*/ 43 h 175"/>
                <a:gd name="T76" fmla="*/ 0 w 488"/>
                <a:gd name="T77" fmla="*/ 174 h 175"/>
                <a:gd name="T78" fmla="*/ 2 w 488"/>
                <a:gd name="T79" fmla="*/ 174 h 175"/>
                <a:gd name="T80" fmla="*/ 4 w 488"/>
                <a:gd name="T81" fmla="*/ 175 h 175"/>
                <a:gd name="T82" fmla="*/ 6 w 488"/>
                <a:gd name="T83" fmla="*/ 175 h 175"/>
                <a:gd name="T84" fmla="*/ 11 w 488"/>
                <a:gd name="T85" fmla="*/ 16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8" h="175">
                  <a:moveTo>
                    <a:pt x="11" y="166"/>
                  </a:moveTo>
                  <a:lnTo>
                    <a:pt x="11" y="48"/>
                  </a:lnTo>
                  <a:lnTo>
                    <a:pt x="231" y="10"/>
                  </a:lnTo>
                  <a:lnTo>
                    <a:pt x="476" y="54"/>
                  </a:lnTo>
                  <a:lnTo>
                    <a:pt x="463" y="161"/>
                  </a:lnTo>
                  <a:lnTo>
                    <a:pt x="365" y="161"/>
                  </a:lnTo>
                  <a:lnTo>
                    <a:pt x="365" y="88"/>
                  </a:lnTo>
                  <a:lnTo>
                    <a:pt x="363" y="86"/>
                  </a:lnTo>
                  <a:lnTo>
                    <a:pt x="363" y="84"/>
                  </a:lnTo>
                  <a:lnTo>
                    <a:pt x="360" y="84"/>
                  </a:lnTo>
                  <a:lnTo>
                    <a:pt x="231" y="73"/>
                  </a:lnTo>
                  <a:lnTo>
                    <a:pt x="107" y="81"/>
                  </a:lnTo>
                  <a:lnTo>
                    <a:pt x="105" y="81"/>
                  </a:lnTo>
                  <a:lnTo>
                    <a:pt x="101" y="84"/>
                  </a:lnTo>
                  <a:lnTo>
                    <a:pt x="101" y="166"/>
                  </a:lnTo>
                  <a:lnTo>
                    <a:pt x="11" y="166"/>
                  </a:lnTo>
                  <a:lnTo>
                    <a:pt x="6" y="175"/>
                  </a:lnTo>
                  <a:lnTo>
                    <a:pt x="107" y="175"/>
                  </a:lnTo>
                  <a:lnTo>
                    <a:pt x="111" y="175"/>
                  </a:lnTo>
                  <a:lnTo>
                    <a:pt x="111" y="174"/>
                  </a:lnTo>
                  <a:lnTo>
                    <a:pt x="113" y="174"/>
                  </a:lnTo>
                  <a:lnTo>
                    <a:pt x="113" y="91"/>
                  </a:lnTo>
                  <a:lnTo>
                    <a:pt x="231" y="83"/>
                  </a:lnTo>
                  <a:lnTo>
                    <a:pt x="354" y="94"/>
                  </a:lnTo>
                  <a:lnTo>
                    <a:pt x="354" y="169"/>
                  </a:lnTo>
                  <a:lnTo>
                    <a:pt x="356" y="169"/>
                  </a:lnTo>
                  <a:lnTo>
                    <a:pt x="358" y="171"/>
                  </a:lnTo>
                  <a:lnTo>
                    <a:pt x="471" y="171"/>
                  </a:lnTo>
                  <a:lnTo>
                    <a:pt x="474" y="167"/>
                  </a:lnTo>
                  <a:lnTo>
                    <a:pt x="474" y="166"/>
                  </a:lnTo>
                  <a:lnTo>
                    <a:pt x="488" y="51"/>
                  </a:lnTo>
                  <a:lnTo>
                    <a:pt x="488" y="48"/>
                  </a:lnTo>
                  <a:lnTo>
                    <a:pt x="486" y="48"/>
                  </a:lnTo>
                  <a:lnTo>
                    <a:pt x="484" y="46"/>
                  </a:lnTo>
                  <a:lnTo>
                    <a:pt x="233" y="0"/>
                  </a:lnTo>
                  <a:lnTo>
                    <a:pt x="229" y="0"/>
                  </a:lnTo>
                  <a:lnTo>
                    <a:pt x="4" y="40"/>
                  </a:lnTo>
                  <a:lnTo>
                    <a:pt x="0" y="43"/>
                  </a:lnTo>
                  <a:lnTo>
                    <a:pt x="0" y="174"/>
                  </a:lnTo>
                  <a:lnTo>
                    <a:pt x="2" y="174"/>
                  </a:lnTo>
                  <a:lnTo>
                    <a:pt x="4" y="175"/>
                  </a:lnTo>
                  <a:lnTo>
                    <a:pt x="6" y="175"/>
                  </a:lnTo>
                  <a:lnTo>
                    <a:pt x="11" y="166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75" name="Rectangle 179"/>
            <p:cNvSpPr>
              <a:spLocks noChangeArrowheads="1"/>
            </p:cNvSpPr>
            <p:nvPr/>
          </p:nvSpPr>
          <p:spPr bwMode="auto">
            <a:xfrm>
              <a:off x="4625" y="1524"/>
              <a:ext cx="157" cy="146"/>
            </a:xfrm>
            <a:prstGeom prst="rect">
              <a:avLst/>
            </a:prstGeom>
            <a:solidFill>
              <a:srgbClr val="FFC080"/>
            </a:solidFill>
            <a:ln w="0">
              <a:solidFill>
                <a:srgbClr val="212121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76" name="Rectangle 180"/>
            <p:cNvSpPr>
              <a:spLocks noChangeArrowheads="1"/>
            </p:cNvSpPr>
            <p:nvPr/>
          </p:nvSpPr>
          <p:spPr bwMode="auto">
            <a:xfrm>
              <a:off x="4299" y="1565"/>
              <a:ext cx="148" cy="102"/>
            </a:xfrm>
            <a:prstGeom prst="rect">
              <a:avLst/>
            </a:prstGeom>
            <a:solidFill>
              <a:srgbClr val="FFC080"/>
            </a:solidFill>
            <a:ln w="0">
              <a:solidFill>
                <a:srgbClr val="212121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85" name="Line 189"/>
            <p:cNvSpPr>
              <a:spLocks noChangeShapeType="1"/>
            </p:cNvSpPr>
            <p:nvPr/>
          </p:nvSpPr>
          <p:spPr bwMode="auto">
            <a:xfrm>
              <a:off x="4318" y="1463"/>
              <a:ext cx="1" cy="49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86" name="Freeform 190"/>
            <p:cNvSpPr>
              <a:spLocks/>
            </p:cNvSpPr>
            <p:nvPr/>
          </p:nvSpPr>
          <p:spPr bwMode="auto">
            <a:xfrm>
              <a:off x="4299" y="1482"/>
              <a:ext cx="37" cy="30"/>
            </a:xfrm>
            <a:custGeom>
              <a:avLst/>
              <a:gdLst>
                <a:gd name="T0" fmla="*/ 37 w 37"/>
                <a:gd name="T1" fmla="*/ 0 h 30"/>
                <a:gd name="T2" fmla="*/ 19 w 37"/>
                <a:gd name="T3" fmla="*/ 30 h 30"/>
                <a:gd name="T4" fmla="*/ 0 w 37"/>
                <a:gd name="T5" fmla="*/ 0 h 30"/>
                <a:gd name="T6" fmla="*/ 19 w 37"/>
                <a:gd name="T7" fmla="*/ 15 h 30"/>
                <a:gd name="T8" fmla="*/ 37 w 3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0"/>
                  </a:moveTo>
                  <a:lnTo>
                    <a:pt x="19" y="30"/>
                  </a:lnTo>
                  <a:lnTo>
                    <a:pt x="0" y="0"/>
                  </a:lnTo>
                  <a:lnTo>
                    <a:pt x="19" y="1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87" name="Line 191"/>
            <p:cNvSpPr>
              <a:spLocks noChangeShapeType="1"/>
            </p:cNvSpPr>
            <p:nvPr/>
          </p:nvSpPr>
          <p:spPr bwMode="auto">
            <a:xfrm>
              <a:off x="4362" y="1444"/>
              <a:ext cx="1" cy="68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88" name="Freeform 192"/>
            <p:cNvSpPr>
              <a:spLocks/>
            </p:cNvSpPr>
            <p:nvPr/>
          </p:nvSpPr>
          <p:spPr bwMode="auto">
            <a:xfrm>
              <a:off x="4345" y="1482"/>
              <a:ext cx="37" cy="30"/>
            </a:xfrm>
            <a:custGeom>
              <a:avLst/>
              <a:gdLst>
                <a:gd name="T0" fmla="*/ 37 w 37"/>
                <a:gd name="T1" fmla="*/ 0 h 30"/>
                <a:gd name="T2" fmla="*/ 17 w 37"/>
                <a:gd name="T3" fmla="*/ 30 h 30"/>
                <a:gd name="T4" fmla="*/ 0 w 37"/>
                <a:gd name="T5" fmla="*/ 0 h 30"/>
                <a:gd name="T6" fmla="*/ 17 w 37"/>
                <a:gd name="T7" fmla="*/ 15 h 30"/>
                <a:gd name="T8" fmla="*/ 37 w 3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0"/>
                  </a:moveTo>
                  <a:lnTo>
                    <a:pt x="17" y="30"/>
                  </a:lnTo>
                  <a:lnTo>
                    <a:pt x="0" y="0"/>
                  </a:lnTo>
                  <a:lnTo>
                    <a:pt x="17" y="1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89" name="Line 193"/>
            <p:cNvSpPr>
              <a:spLocks noChangeShapeType="1"/>
            </p:cNvSpPr>
            <p:nvPr/>
          </p:nvSpPr>
          <p:spPr bwMode="auto">
            <a:xfrm>
              <a:off x="4412" y="1460"/>
              <a:ext cx="1" cy="5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0" name="Freeform 194"/>
            <p:cNvSpPr>
              <a:spLocks/>
            </p:cNvSpPr>
            <p:nvPr/>
          </p:nvSpPr>
          <p:spPr bwMode="auto">
            <a:xfrm>
              <a:off x="4393" y="1481"/>
              <a:ext cx="36" cy="30"/>
            </a:xfrm>
            <a:custGeom>
              <a:avLst/>
              <a:gdLst>
                <a:gd name="T0" fmla="*/ 36 w 36"/>
                <a:gd name="T1" fmla="*/ 0 h 30"/>
                <a:gd name="T2" fmla="*/ 19 w 36"/>
                <a:gd name="T3" fmla="*/ 30 h 30"/>
                <a:gd name="T4" fmla="*/ 0 w 36"/>
                <a:gd name="T5" fmla="*/ 0 h 30"/>
                <a:gd name="T6" fmla="*/ 19 w 36"/>
                <a:gd name="T7" fmla="*/ 14 h 30"/>
                <a:gd name="T8" fmla="*/ 36 w 3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0"/>
                  </a:moveTo>
                  <a:lnTo>
                    <a:pt x="19" y="30"/>
                  </a:lnTo>
                  <a:lnTo>
                    <a:pt x="0" y="0"/>
                  </a:lnTo>
                  <a:lnTo>
                    <a:pt x="19" y="1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5" name="Line 199"/>
            <p:cNvSpPr>
              <a:spLocks noChangeShapeType="1"/>
            </p:cNvSpPr>
            <p:nvPr/>
          </p:nvSpPr>
          <p:spPr bwMode="auto">
            <a:xfrm flipV="1">
              <a:off x="4697" y="1436"/>
              <a:ext cx="1" cy="6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6" name="Freeform 200"/>
            <p:cNvSpPr>
              <a:spLocks/>
            </p:cNvSpPr>
            <p:nvPr/>
          </p:nvSpPr>
          <p:spPr bwMode="auto">
            <a:xfrm>
              <a:off x="4680" y="1436"/>
              <a:ext cx="35" cy="30"/>
            </a:xfrm>
            <a:custGeom>
              <a:avLst/>
              <a:gdLst>
                <a:gd name="T0" fmla="*/ 0 w 35"/>
                <a:gd name="T1" fmla="*/ 30 h 30"/>
                <a:gd name="T2" fmla="*/ 17 w 35"/>
                <a:gd name="T3" fmla="*/ 0 h 30"/>
                <a:gd name="T4" fmla="*/ 35 w 35"/>
                <a:gd name="T5" fmla="*/ 30 h 30"/>
                <a:gd name="T6" fmla="*/ 17 w 35"/>
                <a:gd name="T7" fmla="*/ 14 h 30"/>
                <a:gd name="T8" fmla="*/ 0 w 35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0" y="30"/>
                  </a:moveTo>
                  <a:lnTo>
                    <a:pt x="17" y="0"/>
                  </a:lnTo>
                  <a:lnTo>
                    <a:pt x="35" y="30"/>
                  </a:lnTo>
                  <a:lnTo>
                    <a:pt x="17" y="1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7" name="Line 201"/>
            <p:cNvSpPr>
              <a:spLocks noChangeShapeType="1"/>
            </p:cNvSpPr>
            <p:nvPr/>
          </p:nvSpPr>
          <p:spPr bwMode="auto">
            <a:xfrm flipH="1" flipV="1">
              <a:off x="4592" y="1291"/>
              <a:ext cx="128" cy="14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8" name="Freeform 202"/>
            <p:cNvSpPr>
              <a:spLocks/>
            </p:cNvSpPr>
            <p:nvPr/>
          </p:nvSpPr>
          <p:spPr bwMode="auto">
            <a:xfrm>
              <a:off x="4592" y="1280"/>
              <a:ext cx="38" cy="30"/>
            </a:xfrm>
            <a:custGeom>
              <a:avLst/>
              <a:gdLst>
                <a:gd name="T0" fmla="*/ 33 w 38"/>
                <a:gd name="T1" fmla="*/ 30 h 30"/>
                <a:gd name="T2" fmla="*/ 0 w 38"/>
                <a:gd name="T3" fmla="*/ 11 h 30"/>
                <a:gd name="T4" fmla="*/ 38 w 38"/>
                <a:gd name="T5" fmla="*/ 0 h 30"/>
                <a:gd name="T6" fmla="*/ 17 w 38"/>
                <a:gd name="T7" fmla="*/ 12 h 30"/>
                <a:gd name="T8" fmla="*/ 33 w 3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0">
                  <a:moveTo>
                    <a:pt x="33" y="30"/>
                  </a:moveTo>
                  <a:lnTo>
                    <a:pt x="0" y="11"/>
                  </a:lnTo>
                  <a:lnTo>
                    <a:pt x="38" y="0"/>
                  </a:lnTo>
                  <a:lnTo>
                    <a:pt x="17" y="12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99" name="Line 203"/>
            <p:cNvSpPr>
              <a:spLocks noChangeShapeType="1"/>
            </p:cNvSpPr>
            <p:nvPr/>
          </p:nvSpPr>
          <p:spPr bwMode="auto">
            <a:xfrm flipH="1">
              <a:off x="4405" y="1280"/>
              <a:ext cx="82" cy="11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0" name="Freeform 204"/>
            <p:cNvSpPr>
              <a:spLocks/>
            </p:cNvSpPr>
            <p:nvPr/>
          </p:nvSpPr>
          <p:spPr bwMode="auto">
            <a:xfrm>
              <a:off x="4405" y="1270"/>
              <a:ext cx="38" cy="30"/>
            </a:xfrm>
            <a:custGeom>
              <a:avLst/>
              <a:gdLst>
                <a:gd name="T0" fmla="*/ 38 w 38"/>
                <a:gd name="T1" fmla="*/ 30 h 30"/>
                <a:gd name="T2" fmla="*/ 0 w 38"/>
                <a:gd name="T3" fmla="*/ 21 h 30"/>
                <a:gd name="T4" fmla="*/ 32 w 38"/>
                <a:gd name="T5" fmla="*/ 0 h 30"/>
                <a:gd name="T6" fmla="*/ 17 w 38"/>
                <a:gd name="T7" fmla="*/ 18 h 30"/>
                <a:gd name="T8" fmla="*/ 38 w 3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0">
                  <a:moveTo>
                    <a:pt x="38" y="30"/>
                  </a:moveTo>
                  <a:lnTo>
                    <a:pt x="0" y="21"/>
                  </a:lnTo>
                  <a:lnTo>
                    <a:pt x="32" y="0"/>
                  </a:lnTo>
                  <a:lnTo>
                    <a:pt x="17" y="18"/>
                  </a:lnTo>
                  <a:lnTo>
                    <a:pt x="38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1" name="Line 205"/>
            <p:cNvSpPr>
              <a:spLocks noChangeShapeType="1"/>
            </p:cNvSpPr>
            <p:nvPr/>
          </p:nvSpPr>
          <p:spPr bwMode="auto">
            <a:xfrm flipV="1">
              <a:off x="5086" y="1726"/>
              <a:ext cx="1" cy="69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2" name="Freeform 206"/>
            <p:cNvSpPr>
              <a:spLocks/>
            </p:cNvSpPr>
            <p:nvPr/>
          </p:nvSpPr>
          <p:spPr bwMode="auto">
            <a:xfrm>
              <a:off x="5068" y="1726"/>
              <a:ext cx="37" cy="30"/>
            </a:xfrm>
            <a:custGeom>
              <a:avLst/>
              <a:gdLst>
                <a:gd name="T0" fmla="*/ 0 w 37"/>
                <a:gd name="T1" fmla="*/ 30 h 30"/>
                <a:gd name="T2" fmla="*/ 18 w 37"/>
                <a:gd name="T3" fmla="*/ 0 h 30"/>
                <a:gd name="T4" fmla="*/ 37 w 37"/>
                <a:gd name="T5" fmla="*/ 30 h 30"/>
                <a:gd name="T6" fmla="*/ 18 w 37"/>
                <a:gd name="T7" fmla="*/ 15 h 30"/>
                <a:gd name="T8" fmla="*/ 0 w 3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0" y="30"/>
                  </a:moveTo>
                  <a:lnTo>
                    <a:pt x="18" y="0"/>
                  </a:lnTo>
                  <a:lnTo>
                    <a:pt x="37" y="30"/>
                  </a:lnTo>
                  <a:lnTo>
                    <a:pt x="18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3" name="Line 207"/>
            <p:cNvSpPr>
              <a:spLocks noChangeShapeType="1"/>
            </p:cNvSpPr>
            <p:nvPr/>
          </p:nvSpPr>
          <p:spPr bwMode="auto">
            <a:xfrm flipV="1">
              <a:off x="4713" y="1776"/>
              <a:ext cx="1" cy="62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4" name="Freeform 208"/>
            <p:cNvSpPr>
              <a:spLocks/>
            </p:cNvSpPr>
            <p:nvPr/>
          </p:nvSpPr>
          <p:spPr bwMode="auto">
            <a:xfrm>
              <a:off x="4695" y="1776"/>
              <a:ext cx="37" cy="30"/>
            </a:xfrm>
            <a:custGeom>
              <a:avLst/>
              <a:gdLst>
                <a:gd name="T0" fmla="*/ 0 w 37"/>
                <a:gd name="T1" fmla="*/ 30 h 30"/>
                <a:gd name="T2" fmla="*/ 18 w 37"/>
                <a:gd name="T3" fmla="*/ 0 h 30"/>
                <a:gd name="T4" fmla="*/ 37 w 37"/>
                <a:gd name="T5" fmla="*/ 30 h 30"/>
                <a:gd name="T6" fmla="*/ 18 w 37"/>
                <a:gd name="T7" fmla="*/ 16 h 30"/>
                <a:gd name="T8" fmla="*/ 0 w 37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0" y="30"/>
                  </a:moveTo>
                  <a:lnTo>
                    <a:pt x="18" y="0"/>
                  </a:lnTo>
                  <a:lnTo>
                    <a:pt x="37" y="30"/>
                  </a:lnTo>
                  <a:lnTo>
                    <a:pt x="18" y="1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5" name="Line 209"/>
            <p:cNvSpPr>
              <a:spLocks noChangeShapeType="1"/>
            </p:cNvSpPr>
            <p:nvPr/>
          </p:nvSpPr>
          <p:spPr bwMode="auto">
            <a:xfrm flipV="1">
              <a:off x="4535" y="1792"/>
              <a:ext cx="1" cy="60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6" name="Freeform 210"/>
            <p:cNvSpPr>
              <a:spLocks/>
            </p:cNvSpPr>
            <p:nvPr/>
          </p:nvSpPr>
          <p:spPr bwMode="auto">
            <a:xfrm>
              <a:off x="4517" y="1792"/>
              <a:ext cx="35" cy="30"/>
            </a:xfrm>
            <a:custGeom>
              <a:avLst/>
              <a:gdLst>
                <a:gd name="T0" fmla="*/ 0 w 35"/>
                <a:gd name="T1" fmla="*/ 30 h 30"/>
                <a:gd name="T2" fmla="*/ 18 w 35"/>
                <a:gd name="T3" fmla="*/ 0 h 30"/>
                <a:gd name="T4" fmla="*/ 35 w 35"/>
                <a:gd name="T5" fmla="*/ 30 h 30"/>
                <a:gd name="T6" fmla="*/ 18 w 35"/>
                <a:gd name="T7" fmla="*/ 14 h 30"/>
                <a:gd name="T8" fmla="*/ 0 w 35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0" y="30"/>
                  </a:moveTo>
                  <a:lnTo>
                    <a:pt x="18" y="0"/>
                  </a:lnTo>
                  <a:lnTo>
                    <a:pt x="35" y="30"/>
                  </a:lnTo>
                  <a:lnTo>
                    <a:pt x="18" y="14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7" name="Line 211"/>
            <p:cNvSpPr>
              <a:spLocks noChangeShapeType="1"/>
            </p:cNvSpPr>
            <p:nvPr/>
          </p:nvSpPr>
          <p:spPr bwMode="auto">
            <a:xfrm flipV="1">
              <a:off x="4370" y="1787"/>
              <a:ext cx="1" cy="62"/>
            </a:xfrm>
            <a:prstGeom prst="line">
              <a:avLst/>
            </a:prstGeom>
            <a:noFill/>
            <a:ln w="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8" name="Freeform 212"/>
            <p:cNvSpPr>
              <a:spLocks/>
            </p:cNvSpPr>
            <p:nvPr/>
          </p:nvSpPr>
          <p:spPr bwMode="auto">
            <a:xfrm>
              <a:off x="4353" y="1787"/>
              <a:ext cx="34" cy="30"/>
            </a:xfrm>
            <a:custGeom>
              <a:avLst/>
              <a:gdLst>
                <a:gd name="T0" fmla="*/ 0 w 34"/>
                <a:gd name="T1" fmla="*/ 30 h 30"/>
                <a:gd name="T2" fmla="*/ 17 w 34"/>
                <a:gd name="T3" fmla="*/ 0 h 30"/>
                <a:gd name="T4" fmla="*/ 34 w 34"/>
                <a:gd name="T5" fmla="*/ 30 h 30"/>
                <a:gd name="T6" fmla="*/ 17 w 34"/>
                <a:gd name="T7" fmla="*/ 16 h 30"/>
                <a:gd name="T8" fmla="*/ 0 w 34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">
                  <a:moveTo>
                    <a:pt x="0" y="30"/>
                  </a:moveTo>
                  <a:lnTo>
                    <a:pt x="17" y="0"/>
                  </a:lnTo>
                  <a:lnTo>
                    <a:pt x="34" y="30"/>
                  </a:lnTo>
                  <a:lnTo>
                    <a:pt x="17" y="1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09" name="Rectangle 213"/>
            <p:cNvSpPr>
              <a:spLocks noChangeArrowheads="1"/>
            </p:cNvSpPr>
            <p:nvPr/>
          </p:nvSpPr>
          <p:spPr bwMode="auto">
            <a:xfrm>
              <a:off x="4452" y="1482"/>
              <a:ext cx="157" cy="204"/>
            </a:xfrm>
            <a:prstGeom prst="rect">
              <a:avLst/>
            </a:prstGeom>
            <a:solidFill>
              <a:srgbClr val="FFC080"/>
            </a:solidFill>
            <a:ln w="0">
              <a:solidFill>
                <a:srgbClr val="212121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11" name="Rectangle 215"/>
            <p:cNvSpPr>
              <a:spLocks noChangeArrowheads="1"/>
            </p:cNvSpPr>
            <p:nvPr/>
          </p:nvSpPr>
          <p:spPr bwMode="auto">
            <a:xfrm rot="16200000">
              <a:off x="3005" y="2112"/>
              <a:ext cx="67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r>
                <a:rPr lang="en-US" altLang="ko-KR" sz="1600" b="1">
                  <a:latin typeface="Times New Roman" panose="02020603050405020304" pitchFamily="18" charset="0"/>
                </a:rPr>
                <a:t>combustor</a:t>
              </a:r>
            </a:p>
          </p:txBody>
        </p:sp>
        <p:sp>
          <p:nvSpPr>
            <p:cNvPr id="4314" name="Rectangle 218"/>
            <p:cNvSpPr>
              <a:spLocks noChangeArrowheads="1"/>
            </p:cNvSpPr>
            <p:nvPr/>
          </p:nvSpPr>
          <p:spPr bwMode="auto">
            <a:xfrm>
              <a:off x="4220" y="1872"/>
              <a:ext cx="6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Compressed air</a:t>
              </a:r>
              <a:endParaRPr lang="en-US" altLang="ko-KR" sz="1200">
                <a:latin typeface="Times New Roman" panose="02020603050405020304" pitchFamily="18" charset="0"/>
              </a:endParaRPr>
            </a:p>
          </p:txBody>
        </p:sp>
        <p:sp>
          <p:nvSpPr>
            <p:cNvPr id="4315" name="Rectangle 219"/>
            <p:cNvSpPr>
              <a:spLocks noChangeArrowheads="1"/>
            </p:cNvSpPr>
            <p:nvPr/>
          </p:nvSpPr>
          <p:spPr bwMode="auto">
            <a:xfrm>
              <a:off x="5184" y="1824"/>
              <a:ext cx="31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Butterfly</a:t>
              </a:r>
              <a:endParaRPr lang="en-US" altLang="ko-KR" sz="2000">
                <a:latin typeface="Times New Roman" panose="02020603050405020304" pitchFamily="18" charset="0"/>
              </a:endParaRPr>
            </a:p>
          </p:txBody>
        </p:sp>
        <p:sp>
          <p:nvSpPr>
            <p:cNvPr id="4316" name="Rectangle 220"/>
            <p:cNvSpPr>
              <a:spLocks noChangeArrowheads="1"/>
            </p:cNvSpPr>
            <p:nvPr/>
          </p:nvSpPr>
          <p:spPr bwMode="auto">
            <a:xfrm>
              <a:off x="5226" y="1914"/>
              <a:ext cx="19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valve </a:t>
              </a:r>
              <a:endParaRPr lang="en-US" altLang="ko-KR" sz="2000">
                <a:latin typeface="Times New Roman" panose="02020603050405020304" pitchFamily="18" charset="0"/>
              </a:endParaRPr>
            </a:p>
          </p:txBody>
        </p:sp>
        <p:sp>
          <p:nvSpPr>
            <p:cNvPr id="4317" name="Rectangle 221"/>
            <p:cNvSpPr>
              <a:spLocks noChangeArrowheads="1"/>
            </p:cNvSpPr>
            <p:nvPr/>
          </p:nvSpPr>
          <p:spPr bwMode="auto">
            <a:xfrm>
              <a:off x="5090" y="1417"/>
              <a:ext cx="18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Riser</a:t>
              </a:r>
            </a:p>
          </p:txBody>
        </p:sp>
        <p:sp>
          <p:nvSpPr>
            <p:cNvPr id="4318" name="Rectangle 222"/>
            <p:cNvSpPr>
              <a:spLocks noChangeArrowheads="1"/>
            </p:cNvSpPr>
            <p:nvPr/>
          </p:nvSpPr>
          <p:spPr bwMode="auto">
            <a:xfrm>
              <a:off x="3741" y="1450"/>
              <a:ext cx="16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EHE</a:t>
              </a:r>
            </a:p>
          </p:txBody>
        </p:sp>
        <p:sp>
          <p:nvSpPr>
            <p:cNvPr id="4321" name="Rectangle 225"/>
            <p:cNvSpPr>
              <a:spLocks noChangeArrowheads="1"/>
            </p:cNvSpPr>
            <p:nvPr/>
          </p:nvSpPr>
          <p:spPr bwMode="auto">
            <a:xfrm>
              <a:off x="3995" y="894"/>
              <a:ext cx="27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Cyclone</a:t>
              </a:r>
              <a:endParaRPr lang="en-US" altLang="ko-KR" sz="2000"/>
            </a:p>
          </p:txBody>
        </p:sp>
        <p:sp>
          <p:nvSpPr>
            <p:cNvPr id="4332" name="Rectangle 236"/>
            <p:cNvSpPr>
              <a:spLocks noChangeArrowheads="1"/>
            </p:cNvSpPr>
            <p:nvPr/>
          </p:nvSpPr>
          <p:spPr bwMode="auto">
            <a:xfrm>
              <a:off x="3572" y="1070"/>
              <a:ext cx="6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latin typeface="Times New Roman" panose="02020603050405020304" pitchFamily="18" charset="0"/>
                </a:rPr>
                <a:t>Derivation pipe for</a:t>
              </a:r>
            </a:p>
            <a:p>
              <a:r>
                <a:rPr lang="en-US" altLang="ko-KR" sz="1000" b="1">
                  <a:latin typeface="Times New Roman" panose="02020603050405020304" pitchFamily="18" charset="0"/>
                </a:rPr>
                <a:t>pressure balance</a:t>
              </a:r>
            </a:p>
          </p:txBody>
        </p:sp>
        <p:sp>
          <p:nvSpPr>
            <p:cNvPr id="4335" name="Rectangle 239"/>
            <p:cNvSpPr>
              <a:spLocks noChangeArrowheads="1"/>
            </p:cNvSpPr>
            <p:nvPr/>
          </p:nvSpPr>
          <p:spPr bwMode="auto">
            <a:xfrm>
              <a:off x="3938" y="1232"/>
              <a:ext cx="2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</a:rPr>
                <a:t> </a:t>
              </a:r>
              <a:endParaRPr lang="en-US" altLang="ko-KR" sz="2000"/>
            </a:p>
          </p:txBody>
        </p:sp>
        <p:sp>
          <p:nvSpPr>
            <p:cNvPr id="4338" name="Line 242"/>
            <p:cNvSpPr>
              <a:spLocks noChangeShapeType="1"/>
            </p:cNvSpPr>
            <p:nvPr/>
          </p:nvSpPr>
          <p:spPr bwMode="auto">
            <a:xfrm>
              <a:off x="4224" y="1248"/>
              <a:ext cx="94" cy="62"/>
            </a:xfrm>
            <a:prstGeom prst="line">
              <a:avLst/>
            </a:prstGeom>
            <a:noFill/>
            <a:ln w="12700">
              <a:solidFill>
                <a:srgbClr val="2121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39" name="Freeform 243"/>
            <p:cNvSpPr>
              <a:spLocks/>
            </p:cNvSpPr>
            <p:nvPr/>
          </p:nvSpPr>
          <p:spPr bwMode="auto">
            <a:xfrm>
              <a:off x="4282" y="1278"/>
              <a:ext cx="36" cy="32"/>
            </a:xfrm>
            <a:custGeom>
              <a:avLst/>
              <a:gdLst>
                <a:gd name="T0" fmla="*/ 27 w 36"/>
                <a:gd name="T1" fmla="*/ 0 h 32"/>
                <a:gd name="T2" fmla="*/ 36 w 36"/>
                <a:gd name="T3" fmla="*/ 32 h 32"/>
                <a:gd name="T4" fmla="*/ 0 w 36"/>
                <a:gd name="T5" fmla="*/ 19 h 32"/>
                <a:gd name="T6" fmla="*/ 25 w 36"/>
                <a:gd name="T7" fmla="*/ 21 h 32"/>
                <a:gd name="T8" fmla="*/ 27 w 3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27" y="0"/>
                  </a:moveTo>
                  <a:lnTo>
                    <a:pt x="36" y="32"/>
                  </a:lnTo>
                  <a:lnTo>
                    <a:pt x="0" y="19"/>
                  </a:lnTo>
                  <a:lnTo>
                    <a:pt x="25" y="2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212121"/>
            </a:solidFill>
            <a:ln w="0">
              <a:solidFill>
                <a:srgbClr val="21212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42" name="Rectangle 246"/>
            <p:cNvSpPr>
              <a:spLocks noChangeArrowheads="1"/>
            </p:cNvSpPr>
            <p:nvPr/>
          </p:nvSpPr>
          <p:spPr bwMode="auto">
            <a:xfrm>
              <a:off x="2751" y="1152"/>
              <a:ext cx="3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Pressure</a:t>
              </a:r>
            </a:p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Measuring</a:t>
              </a:r>
            </a:p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Apparatus</a:t>
              </a:r>
              <a:endParaRPr lang="en-US" altLang="ko-KR" sz="2000">
                <a:latin typeface="Times New Roman" panose="02020603050405020304" pitchFamily="18" charset="0"/>
              </a:endParaRPr>
            </a:p>
          </p:txBody>
        </p:sp>
        <p:sp>
          <p:nvSpPr>
            <p:cNvPr id="4348" name="Rectangle 252"/>
            <p:cNvSpPr>
              <a:spLocks noChangeArrowheads="1"/>
            </p:cNvSpPr>
            <p:nvPr/>
          </p:nvSpPr>
          <p:spPr bwMode="auto">
            <a:xfrm>
              <a:off x="2817" y="3346"/>
              <a:ext cx="22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Air</a:t>
              </a:r>
            </a:p>
            <a:p>
              <a:r>
                <a:rPr lang="en-US" altLang="ko-KR" sz="1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supply</a:t>
              </a:r>
              <a:endParaRPr lang="en-US" altLang="ko-KR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4552" name="Rectangle 456"/>
          <p:cNvSpPr>
            <a:spLocks noChangeArrowheads="1"/>
          </p:cNvSpPr>
          <p:nvPr/>
        </p:nvSpPr>
        <p:spPr bwMode="auto">
          <a:xfrm>
            <a:off x="-11113" y="5756275"/>
            <a:ext cx="9177338" cy="5032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500" b="1">
                <a:latin typeface="Times New Roman" panose="02020603050405020304" pitchFamily="18" charset="0"/>
              </a:rPr>
              <a:t>Schematic diagram of Batch apparatus(L) and CFB apparatus(R)</a:t>
            </a:r>
          </a:p>
        </p:txBody>
      </p:sp>
      <p:grpSp>
        <p:nvGrpSpPr>
          <p:cNvPr id="4648" name="Group 552"/>
          <p:cNvGrpSpPr>
            <a:grpSpLocks/>
          </p:cNvGrpSpPr>
          <p:nvPr/>
        </p:nvGrpSpPr>
        <p:grpSpPr bwMode="auto">
          <a:xfrm>
            <a:off x="317500" y="1079500"/>
            <a:ext cx="3721100" cy="4452938"/>
            <a:chOff x="200" y="680"/>
            <a:chExt cx="2344" cy="2805"/>
          </a:xfrm>
        </p:grpSpPr>
        <p:sp>
          <p:nvSpPr>
            <p:cNvPr id="4565" name="Rectangle 469"/>
            <p:cNvSpPr>
              <a:spLocks noChangeAspect="1" noChangeArrowheads="1"/>
            </p:cNvSpPr>
            <p:nvPr/>
          </p:nvSpPr>
          <p:spPr bwMode="auto">
            <a:xfrm>
              <a:off x="1171" y="1140"/>
              <a:ext cx="476" cy="3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66" name="Line 470"/>
            <p:cNvSpPr>
              <a:spLocks noChangeAspect="1" noChangeShapeType="1"/>
            </p:cNvSpPr>
            <p:nvPr/>
          </p:nvSpPr>
          <p:spPr bwMode="auto">
            <a:xfrm>
              <a:off x="1579" y="1169"/>
              <a:ext cx="0" cy="1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67" name="Line 471"/>
            <p:cNvSpPr>
              <a:spLocks noChangeAspect="1" noChangeShapeType="1"/>
            </p:cNvSpPr>
            <p:nvPr/>
          </p:nvSpPr>
          <p:spPr bwMode="auto">
            <a:xfrm>
              <a:off x="1243" y="1173"/>
              <a:ext cx="0" cy="19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68" name="Line 472"/>
            <p:cNvSpPr>
              <a:spLocks noChangeAspect="1" noChangeShapeType="1"/>
            </p:cNvSpPr>
            <p:nvPr/>
          </p:nvSpPr>
          <p:spPr bwMode="auto">
            <a:xfrm>
              <a:off x="1243" y="1390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69" name="Line 473"/>
            <p:cNvSpPr>
              <a:spLocks noChangeAspect="1" noChangeShapeType="1"/>
            </p:cNvSpPr>
            <p:nvPr/>
          </p:nvSpPr>
          <p:spPr bwMode="auto">
            <a:xfrm>
              <a:off x="1579" y="1390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0" name="Line 474"/>
            <p:cNvSpPr>
              <a:spLocks noChangeAspect="1" noChangeShapeType="1"/>
            </p:cNvSpPr>
            <p:nvPr/>
          </p:nvSpPr>
          <p:spPr bwMode="auto">
            <a:xfrm>
              <a:off x="907" y="1827"/>
              <a:ext cx="0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1" name="Line 475"/>
            <p:cNvSpPr>
              <a:spLocks noChangeAspect="1" noChangeShapeType="1"/>
            </p:cNvSpPr>
            <p:nvPr/>
          </p:nvSpPr>
          <p:spPr bwMode="auto">
            <a:xfrm>
              <a:off x="1915" y="1827"/>
              <a:ext cx="0" cy="67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2" name="Rectangle 476"/>
            <p:cNvSpPr>
              <a:spLocks noChangeAspect="1" noChangeArrowheads="1"/>
            </p:cNvSpPr>
            <p:nvPr/>
          </p:nvSpPr>
          <p:spPr bwMode="auto">
            <a:xfrm>
              <a:off x="788" y="1356"/>
              <a:ext cx="1244" cy="3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73" name="Line 477"/>
            <p:cNvSpPr>
              <a:spLocks noChangeAspect="1" noChangeShapeType="1"/>
            </p:cNvSpPr>
            <p:nvPr/>
          </p:nvSpPr>
          <p:spPr bwMode="auto">
            <a:xfrm>
              <a:off x="907" y="1390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4" name="Line 478"/>
            <p:cNvSpPr>
              <a:spLocks noChangeAspect="1" noChangeShapeType="1"/>
            </p:cNvSpPr>
            <p:nvPr/>
          </p:nvSpPr>
          <p:spPr bwMode="auto">
            <a:xfrm>
              <a:off x="1915" y="1390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5" name="Rectangle 479"/>
            <p:cNvSpPr>
              <a:spLocks noChangeAspect="1" noChangeArrowheads="1"/>
            </p:cNvSpPr>
            <p:nvPr/>
          </p:nvSpPr>
          <p:spPr bwMode="auto">
            <a:xfrm>
              <a:off x="791" y="2499"/>
              <a:ext cx="1244" cy="32"/>
            </a:xfrm>
            <a:prstGeom prst="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76" name="Line 480"/>
            <p:cNvSpPr>
              <a:spLocks noChangeAspect="1" noChangeShapeType="1"/>
            </p:cNvSpPr>
            <p:nvPr/>
          </p:nvSpPr>
          <p:spPr bwMode="auto">
            <a:xfrm rot="2700000">
              <a:off x="616" y="1456"/>
              <a:ext cx="0" cy="83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7" name="Line 481"/>
            <p:cNvSpPr>
              <a:spLocks noChangeAspect="1" noChangeShapeType="1"/>
            </p:cNvSpPr>
            <p:nvPr/>
          </p:nvSpPr>
          <p:spPr bwMode="auto">
            <a:xfrm rot="18900000">
              <a:off x="2094" y="1749"/>
              <a:ext cx="0" cy="5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8" name="Line 482"/>
            <p:cNvSpPr>
              <a:spLocks noChangeAspect="1" noChangeShapeType="1"/>
            </p:cNvSpPr>
            <p:nvPr/>
          </p:nvSpPr>
          <p:spPr bwMode="auto">
            <a:xfrm rot="2700000">
              <a:off x="728" y="1753"/>
              <a:ext cx="0" cy="51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79" name="Line 483"/>
            <p:cNvSpPr>
              <a:spLocks noChangeAspect="1" noChangeShapeType="1"/>
            </p:cNvSpPr>
            <p:nvPr/>
          </p:nvSpPr>
          <p:spPr bwMode="auto">
            <a:xfrm rot="18900000">
              <a:off x="2206" y="1457"/>
              <a:ext cx="0" cy="831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0" name="Rectangle 484"/>
            <p:cNvSpPr>
              <a:spLocks noChangeAspect="1" noChangeArrowheads="1"/>
            </p:cNvSpPr>
            <p:nvPr/>
          </p:nvSpPr>
          <p:spPr bwMode="auto">
            <a:xfrm>
              <a:off x="278" y="2163"/>
              <a:ext cx="336" cy="3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81" name="Rectangle 485"/>
            <p:cNvSpPr>
              <a:spLocks noChangeAspect="1" noChangeArrowheads="1"/>
            </p:cNvSpPr>
            <p:nvPr/>
          </p:nvSpPr>
          <p:spPr bwMode="auto">
            <a:xfrm>
              <a:off x="2199" y="2163"/>
              <a:ext cx="336" cy="3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82" name="Line 486"/>
            <p:cNvSpPr>
              <a:spLocks noChangeAspect="1" noChangeShapeType="1"/>
            </p:cNvSpPr>
            <p:nvPr/>
          </p:nvSpPr>
          <p:spPr bwMode="auto">
            <a:xfrm>
              <a:off x="1915" y="2533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3" name="Line 487"/>
            <p:cNvSpPr>
              <a:spLocks noChangeAspect="1" noChangeShapeType="1"/>
            </p:cNvSpPr>
            <p:nvPr/>
          </p:nvSpPr>
          <p:spPr bwMode="auto">
            <a:xfrm>
              <a:off x="1579" y="2533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4" name="Line 488"/>
            <p:cNvSpPr>
              <a:spLocks noChangeAspect="1" noChangeShapeType="1"/>
            </p:cNvSpPr>
            <p:nvPr/>
          </p:nvSpPr>
          <p:spPr bwMode="auto">
            <a:xfrm>
              <a:off x="1243" y="2533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5" name="Line 489"/>
            <p:cNvSpPr>
              <a:spLocks noChangeAspect="1" noChangeShapeType="1"/>
            </p:cNvSpPr>
            <p:nvPr/>
          </p:nvSpPr>
          <p:spPr bwMode="auto">
            <a:xfrm>
              <a:off x="907" y="2533"/>
              <a:ext cx="0" cy="1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6" name="Line 490"/>
            <p:cNvSpPr>
              <a:spLocks noChangeAspect="1" noChangeShapeType="1"/>
            </p:cNvSpPr>
            <p:nvPr/>
          </p:nvSpPr>
          <p:spPr bwMode="auto">
            <a:xfrm rot="5400000">
              <a:off x="1407" y="2218"/>
              <a:ext cx="0" cy="101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7" name="Line 491"/>
            <p:cNvSpPr>
              <a:spLocks noChangeAspect="1" noChangeShapeType="1"/>
            </p:cNvSpPr>
            <p:nvPr/>
          </p:nvSpPr>
          <p:spPr bwMode="auto">
            <a:xfrm>
              <a:off x="2497" y="2204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8" name="Line 492"/>
            <p:cNvSpPr>
              <a:spLocks noChangeAspect="1" noChangeShapeType="1"/>
            </p:cNvSpPr>
            <p:nvPr/>
          </p:nvSpPr>
          <p:spPr bwMode="auto">
            <a:xfrm>
              <a:off x="2252" y="2204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89" name="Rectangle 493"/>
            <p:cNvSpPr>
              <a:spLocks noChangeAspect="1" noChangeArrowheads="1"/>
            </p:cNvSpPr>
            <p:nvPr/>
          </p:nvSpPr>
          <p:spPr bwMode="auto">
            <a:xfrm>
              <a:off x="2208" y="2989"/>
              <a:ext cx="336" cy="3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90" name="Rectangle 494"/>
            <p:cNvSpPr>
              <a:spLocks noChangeAspect="1" noChangeArrowheads="1"/>
            </p:cNvSpPr>
            <p:nvPr/>
          </p:nvSpPr>
          <p:spPr bwMode="auto">
            <a:xfrm>
              <a:off x="1176" y="919"/>
              <a:ext cx="470" cy="20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/>
                <a:t>Feeder</a:t>
              </a:r>
            </a:p>
          </p:txBody>
        </p:sp>
        <p:sp>
          <p:nvSpPr>
            <p:cNvPr id="4591" name="Rectangle 495"/>
            <p:cNvSpPr>
              <a:spLocks noChangeAspect="1" noChangeArrowheads="1"/>
            </p:cNvSpPr>
            <p:nvPr/>
          </p:nvSpPr>
          <p:spPr bwMode="auto">
            <a:xfrm>
              <a:off x="1632" y="3113"/>
              <a:ext cx="23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/>
                <a:t>Q3</a:t>
              </a:r>
            </a:p>
          </p:txBody>
        </p:sp>
        <p:sp>
          <p:nvSpPr>
            <p:cNvPr id="4592" name="Rectangle 496"/>
            <p:cNvSpPr>
              <a:spLocks noChangeAspect="1" noChangeArrowheads="1"/>
            </p:cNvSpPr>
            <p:nvPr/>
          </p:nvSpPr>
          <p:spPr bwMode="auto">
            <a:xfrm>
              <a:off x="959" y="3113"/>
              <a:ext cx="23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/>
                <a:t>Q1</a:t>
              </a:r>
            </a:p>
          </p:txBody>
        </p:sp>
        <p:sp>
          <p:nvSpPr>
            <p:cNvPr id="4593" name="Rectangle 497"/>
            <p:cNvSpPr>
              <a:spLocks noChangeAspect="1" noChangeArrowheads="1"/>
            </p:cNvSpPr>
            <p:nvPr/>
          </p:nvSpPr>
          <p:spPr bwMode="auto">
            <a:xfrm>
              <a:off x="1291" y="3113"/>
              <a:ext cx="23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/>
                <a:t>Q2</a:t>
              </a:r>
            </a:p>
          </p:txBody>
        </p:sp>
        <p:sp>
          <p:nvSpPr>
            <p:cNvPr id="4594" name="AutoShape 498"/>
            <p:cNvSpPr>
              <a:spLocks noChangeAspect="1" noChangeArrowheads="1"/>
            </p:cNvSpPr>
            <p:nvPr/>
          </p:nvSpPr>
          <p:spPr bwMode="auto">
            <a:xfrm rot="16200000">
              <a:off x="991" y="2985"/>
              <a:ext cx="159" cy="80"/>
            </a:xfrm>
            <a:prstGeom prst="notchedRightArrow">
              <a:avLst>
                <a:gd name="adj1" fmla="val 50000"/>
                <a:gd name="adj2" fmla="val 49688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95" name="AutoShape 499"/>
            <p:cNvSpPr>
              <a:spLocks noChangeAspect="1" noChangeArrowheads="1"/>
            </p:cNvSpPr>
            <p:nvPr/>
          </p:nvSpPr>
          <p:spPr bwMode="auto">
            <a:xfrm rot="16200000">
              <a:off x="1337" y="2985"/>
              <a:ext cx="159" cy="80"/>
            </a:xfrm>
            <a:prstGeom prst="notchedRightArrow">
              <a:avLst>
                <a:gd name="adj1" fmla="val 50000"/>
                <a:gd name="adj2" fmla="val 49688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96" name="AutoShape 500"/>
            <p:cNvSpPr>
              <a:spLocks noChangeAspect="1" noChangeArrowheads="1"/>
            </p:cNvSpPr>
            <p:nvPr/>
          </p:nvSpPr>
          <p:spPr bwMode="auto">
            <a:xfrm rot="16200000">
              <a:off x="1667" y="2985"/>
              <a:ext cx="159" cy="79"/>
            </a:xfrm>
            <a:prstGeom prst="notchedRightArrow">
              <a:avLst>
                <a:gd name="adj1" fmla="val 50000"/>
                <a:gd name="adj2" fmla="val 50316"/>
              </a:avLst>
            </a:prstGeom>
            <a:solidFill>
              <a:schemeClr val="tx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597" name="Line 501"/>
            <p:cNvSpPr>
              <a:spLocks noChangeAspect="1" noChangeShapeType="1"/>
            </p:cNvSpPr>
            <p:nvPr/>
          </p:nvSpPr>
          <p:spPr bwMode="auto">
            <a:xfrm>
              <a:off x="573" y="2204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98" name="Line 502"/>
            <p:cNvSpPr>
              <a:spLocks noChangeAspect="1" noChangeShapeType="1"/>
            </p:cNvSpPr>
            <p:nvPr/>
          </p:nvSpPr>
          <p:spPr bwMode="auto">
            <a:xfrm>
              <a:off x="328" y="2204"/>
              <a:ext cx="0" cy="79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99" name="Rectangle 503"/>
            <p:cNvSpPr>
              <a:spLocks noChangeAspect="1" noChangeArrowheads="1"/>
            </p:cNvSpPr>
            <p:nvPr/>
          </p:nvSpPr>
          <p:spPr bwMode="auto">
            <a:xfrm>
              <a:off x="284" y="2989"/>
              <a:ext cx="336" cy="3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00" name="Line 504"/>
            <p:cNvSpPr>
              <a:spLocks noChangeShapeType="1"/>
            </p:cNvSpPr>
            <p:nvPr/>
          </p:nvSpPr>
          <p:spPr bwMode="auto">
            <a:xfrm>
              <a:off x="1364" y="1580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1" name="Line 505"/>
            <p:cNvSpPr>
              <a:spLocks noChangeShapeType="1"/>
            </p:cNvSpPr>
            <p:nvPr/>
          </p:nvSpPr>
          <p:spPr bwMode="auto">
            <a:xfrm>
              <a:off x="1472" y="1580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2" name="Line 506"/>
            <p:cNvSpPr>
              <a:spLocks noChangeShapeType="1"/>
            </p:cNvSpPr>
            <p:nvPr/>
          </p:nvSpPr>
          <p:spPr bwMode="auto">
            <a:xfrm>
              <a:off x="278" y="3164"/>
              <a:ext cx="0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3" name="Line 507"/>
            <p:cNvSpPr>
              <a:spLocks noChangeShapeType="1"/>
            </p:cNvSpPr>
            <p:nvPr/>
          </p:nvSpPr>
          <p:spPr bwMode="auto">
            <a:xfrm>
              <a:off x="614" y="3164"/>
              <a:ext cx="0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04" name="Line 508"/>
            <p:cNvSpPr>
              <a:spLocks noChangeShapeType="1"/>
            </p:cNvSpPr>
            <p:nvPr/>
          </p:nvSpPr>
          <p:spPr bwMode="auto">
            <a:xfrm>
              <a:off x="278" y="3302"/>
              <a:ext cx="3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4605" name="Group 509"/>
            <p:cNvGrpSpPr>
              <a:grpSpLocks/>
            </p:cNvGrpSpPr>
            <p:nvPr/>
          </p:nvGrpSpPr>
          <p:grpSpPr bwMode="auto">
            <a:xfrm rot="19800000">
              <a:off x="1682" y="722"/>
              <a:ext cx="340" cy="144"/>
              <a:chOff x="2108" y="852"/>
              <a:chExt cx="340" cy="144"/>
            </a:xfrm>
          </p:grpSpPr>
          <p:sp>
            <p:nvSpPr>
              <p:cNvPr id="4606" name="Line 510"/>
              <p:cNvSpPr>
                <a:spLocks noChangeShapeType="1"/>
              </p:cNvSpPr>
              <p:nvPr/>
            </p:nvSpPr>
            <p:spPr bwMode="auto">
              <a:xfrm>
                <a:off x="2108" y="85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07" name="Line 511"/>
              <p:cNvSpPr>
                <a:spLocks noChangeShapeType="1"/>
              </p:cNvSpPr>
              <p:nvPr/>
            </p:nvSpPr>
            <p:spPr bwMode="auto">
              <a:xfrm>
                <a:off x="2444" y="85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08" name="Line 512"/>
              <p:cNvSpPr>
                <a:spLocks noChangeShapeType="1"/>
              </p:cNvSpPr>
              <p:nvPr/>
            </p:nvSpPr>
            <p:spPr bwMode="auto">
              <a:xfrm>
                <a:off x="2108" y="990"/>
                <a:ext cx="34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609" name="Line 513"/>
            <p:cNvSpPr>
              <a:spLocks noChangeShapeType="1"/>
            </p:cNvSpPr>
            <p:nvPr/>
          </p:nvSpPr>
          <p:spPr bwMode="auto">
            <a:xfrm>
              <a:off x="394" y="304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0" name="Line 514"/>
            <p:cNvSpPr>
              <a:spLocks noChangeShapeType="1"/>
            </p:cNvSpPr>
            <p:nvPr/>
          </p:nvSpPr>
          <p:spPr bwMode="auto">
            <a:xfrm>
              <a:off x="502" y="304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11" name="AutoShape 515"/>
            <p:cNvSpPr>
              <a:spLocks noChangeArrowheads="1"/>
            </p:cNvSpPr>
            <p:nvPr/>
          </p:nvSpPr>
          <p:spPr bwMode="auto">
            <a:xfrm flipH="1">
              <a:off x="788" y="1688"/>
              <a:ext cx="240" cy="288"/>
            </a:xfrm>
            <a:custGeom>
              <a:avLst/>
              <a:gdLst>
                <a:gd name="G0" fmla="+- -97763 0 0"/>
                <a:gd name="G1" fmla="+- 11429521 0 0"/>
                <a:gd name="G2" fmla="+- -97763 0 11429521"/>
                <a:gd name="G3" fmla="+- 10800 0 0"/>
                <a:gd name="G4" fmla="+- 0 0 -9776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11429521"/>
                <a:gd name="G10" fmla="+- 10800 0 2700"/>
                <a:gd name="G11" fmla="cos G10 -97763"/>
                <a:gd name="G12" fmla="sin G10 -97763"/>
                <a:gd name="G13" fmla="cos 13500 -97763"/>
                <a:gd name="G14" fmla="sin 13500 -97763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-97763"/>
                <a:gd name="G22" fmla="sin G20 -97763"/>
                <a:gd name="G23" fmla="+- G21 10800 0"/>
                <a:gd name="G24" fmla="+- G12 G23 G22"/>
                <a:gd name="G25" fmla="+- G22 G23 G11"/>
                <a:gd name="G26" fmla="cos 10800 -97763"/>
                <a:gd name="G27" fmla="sin 10800 -97763"/>
                <a:gd name="G28" fmla="cos 10800 -97763"/>
                <a:gd name="G29" fmla="sin 10800 -9776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9521"/>
                <a:gd name="G36" fmla="sin G34 11429521"/>
                <a:gd name="G37" fmla="+/ 11429521 -9776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132 w 21600"/>
                <a:gd name="T5" fmla="*/ 20 h 21600"/>
                <a:gd name="T6" fmla="*/ 51 w 21600"/>
                <a:gd name="T7" fmla="*/ 11853 h 21600"/>
                <a:gd name="T8" fmla="*/ 10132 w 21600"/>
                <a:gd name="T9" fmla="*/ 20 h 21600"/>
                <a:gd name="T10" fmla="*/ 24295 w 21600"/>
                <a:gd name="T11" fmla="*/ 10448 h 21600"/>
                <a:gd name="T12" fmla="*/ 21667 w 21600"/>
                <a:gd name="T13" fmla="*/ 13217 h 21600"/>
                <a:gd name="T14" fmla="*/ 18897 w 21600"/>
                <a:gd name="T15" fmla="*/ 10589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596" y="10518"/>
                  </a:moveTo>
                  <a:cubicBezTo>
                    <a:pt x="21443" y="4665"/>
                    <a:pt x="1665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151"/>
                    <a:pt x="17" y="11503"/>
                    <a:pt x="51" y="11853"/>
                  </a:cubicBezTo>
                  <a:cubicBezTo>
                    <a:pt x="17" y="11503"/>
                    <a:pt x="0" y="11151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655" y="0"/>
                    <a:pt x="21443" y="4665"/>
                    <a:pt x="21596" y="10518"/>
                  </a:cubicBezTo>
                  <a:lnTo>
                    <a:pt x="24295" y="10448"/>
                  </a:lnTo>
                  <a:lnTo>
                    <a:pt x="21667" y="13217"/>
                  </a:lnTo>
                  <a:lnTo>
                    <a:pt x="18897" y="10589"/>
                  </a:lnTo>
                  <a:lnTo>
                    <a:pt x="21596" y="10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2" name="AutoShape 516"/>
            <p:cNvSpPr>
              <a:spLocks noChangeArrowheads="1"/>
            </p:cNvSpPr>
            <p:nvPr/>
          </p:nvSpPr>
          <p:spPr bwMode="auto">
            <a:xfrm rot="-1630641">
              <a:off x="1796" y="1688"/>
              <a:ext cx="240" cy="288"/>
            </a:xfrm>
            <a:custGeom>
              <a:avLst/>
              <a:gdLst>
                <a:gd name="G0" fmla="+- -97763 0 0"/>
                <a:gd name="G1" fmla="+- 11429521 0 0"/>
                <a:gd name="G2" fmla="+- -97763 0 11429521"/>
                <a:gd name="G3" fmla="+- 10800 0 0"/>
                <a:gd name="G4" fmla="+- 0 0 -9776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11429521"/>
                <a:gd name="G10" fmla="+- 10800 0 2700"/>
                <a:gd name="G11" fmla="cos G10 -97763"/>
                <a:gd name="G12" fmla="sin G10 -97763"/>
                <a:gd name="G13" fmla="cos 13500 -97763"/>
                <a:gd name="G14" fmla="sin 13500 -97763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-97763"/>
                <a:gd name="G22" fmla="sin G20 -97763"/>
                <a:gd name="G23" fmla="+- G21 10800 0"/>
                <a:gd name="G24" fmla="+- G12 G23 G22"/>
                <a:gd name="G25" fmla="+- G22 G23 G11"/>
                <a:gd name="G26" fmla="cos 10800 -97763"/>
                <a:gd name="G27" fmla="sin 10800 -97763"/>
                <a:gd name="G28" fmla="cos 10800 -97763"/>
                <a:gd name="G29" fmla="sin 10800 -9776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9521"/>
                <a:gd name="G36" fmla="sin G34 11429521"/>
                <a:gd name="G37" fmla="+/ 11429521 -9776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132 w 21600"/>
                <a:gd name="T5" fmla="*/ 20 h 21600"/>
                <a:gd name="T6" fmla="*/ 51 w 21600"/>
                <a:gd name="T7" fmla="*/ 11853 h 21600"/>
                <a:gd name="T8" fmla="*/ 10132 w 21600"/>
                <a:gd name="T9" fmla="*/ 20 h 21600"/>
                <a:gd name="T10" fmla="*/ 24295 w 21600"/>
                <a:gd name="T11" fmla="*/ 10448 h 21600"/>
                <a:gd name="T12" fmla="*/ 21667 w 21600"/>
                <a:gd name="T13" fmla="*/ 13217 h 21600"/>
                <a:gd name="T14" fmla="*/ 18897 w 21600"/>
                <a:gd name="T15" fmla="*/ 10589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596" y="10518"/>
                  </a:moveTo>
                  <a:cubicBezTo>
                    <a:pt x="21443" y="4665"/>
                    <a:pt x="1665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151"/>
                    <a:pt x="17" y="11503"/>
                    <a:pt x="51" y="11853"/>
                  </a:cubicBezTo>
                  <a:cubicBezTo>
                    <a:pt x="17" y="11503"/>
                    <a:pt x="0" y="11151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655" y="0"/>
                    <a:pt x="21443" y="4665"/>
                    <a:pt x="21596" y="10518"/>
                  </a:cubicBezTo>
                  <a:lnTo>
                    <a:pt x="24295" y="10448"/>
                  </a:lnTo>
                  <a:lnTo>
                    <a:pt x="21667" y="13217"/>
                  </a:lnTo>
                  <a:lnTo>
                    <a:pt x="18897" y="10589"/>
                  </a:lnTo>
                  <a:lnTo>
                    <a:pt x="21596" y="10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3" name="AutoShape 517"/>
            <p:cNvSpPr>
              <a:spLocks noChangeArrowheads="1"/>
            </p:cNvSpPr>
            <p:nvPr/>
          </p:nvSpPr>
          <p:spPr bwMode="auto">
            <a:xfrm rot="-10693058">
              <a:off x="1124" y="1976"/>
              <a:ext cx="240" cy="288"/>
            </a:xfrm>
            <a:custGeom>
              <a:avLst/>
              <a:gdLst>
                <a:gd name="G0" fmla="+- -97763 0 0"/>
                <a:gd name="G1" fmla="+- 11429521 0 0"/>
                <a:gd name="G2" fmla="+- -97763 0 11429521"/>
                <a:gd name="G3" fmla="+- 10800 0 0"/>
                <a:gd name="G4" fmla="+- 0 0 -9776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11429521"/>
                <a:gd name="G10" fmla="+- 10800 0 2700"/>
                <a:gd name="G11" fmla="cos G10 -97763"/>
                <a:gd name="G12" fmla="sin G10 -97763"/>
                <a:gd name="G13" fmla="cos 13500 -97763"/>
                <a:gd name="G14" fmla="sin 13500 -97763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-97763"/>
                <a:gd name="G22" fmla="sin G20 -97763"/>
                <a:gd name="G23" fmla="+- G21 10800 0"/>
                <a:gd name="G24" fmla="+- G12 G23 G22"/>
                <a:gd name="G25" fmla="+- G22 G23 G11"/>
                <a:gd name="G26" fmla="cos 10800 -97763"/>
                <a:gd name="G27" fmla="sin 10800 -97763"/>
                <a:gd name="G28" fmla="cos 10800 -97763"/>
                <a:gd name="G29" fmla="sin 10800 -9776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9521"/>
                <a:gd name="G36" fmla="sin G34 11429521"/>
                <a:gd name="G37" fmla="+/ 11429521 -9776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132 w 21600"/>
                <a:gd name="T5" fmla="*/ 20 h 21600"/>
                <a:gd name="T6" fmla="*/ 51 w 21600"/>
                <a:gd name="T7" fmla="*/ 11853 h 21600"/>
                <a:gd name="T8" fmla="*/ 10132 w 21600"/>
                <a:gd name="T9" fmla="*/ 20 h 21600"/>
                <a:gd name="T10" fmla="*/ 24295 w 21600"/>
                <a:gd name="T11" fmla="*/ 10448 h 21600"/>
                <a:gd name="T12" fmla="*/ 21667 w 21600"/>
                <a:gd name="T13" fmla="*/ 13217 h 21600"/>
                <a:gd name="T14" fmla="*/ 18897 w 21600"/>
                <a:gd name="T15" fmla="*/ 10589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596" y="10518"/>
                  </a:moveTo>
                  <a:cubicBezTo>
                    <a:pt x="21443" y="4665"/>
                    <a:pt x="1665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151"/>
                    <a:pt x="17" y="11503"/>
                    <a:pt x="51" y="11853"/>
                  </a:cubicBezTo>
                  <a:cubicBezTo>
                    <a:pt x="17" y="11503"/>
                    <a:pt x="0" y="11151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655" y="0"/>
                    <a:pt x="21443" y="4665"/>
                    <a:pt x="21596" y="10518"/>
                  </a:cubicBezTo>
                  <a:lnTo>
                    <a:pt x="24295" y="10448"/>
                  </a:lnTo>
                  <a:lnTo>
                    <a:pt x="21667" y="13217"/>
                  </a:lnTo>
                  <a:lnTo>
                    <a:pt x="18897" y="10589"/>
                  </a:lnTo>
                  <a:lnTo>
                    <a:pt x="21596" y="10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4" name="AutoShape 518"/>
            <p:cNvSpPr>
              <a:spLocks noChangeArrowheads="1"/>
            </p:cNvSpPr>
            <p:nvPr/>
          </p:nvSpPr>
          <p:spPr bwMode="auto">
            <a:xfrm rot="10982497" flipH="1">
              <a:off x="1472" y="1982"/>
              <a:ext cx="240" cy="288"/>
            </a:xfrm>
            <a:custGeom>
              <a:avLst/>
              <a:gdLst>
                <a:gd name="G0" fmla="+- -97763 0 0"/>
                <a:gd name="G1" fmla="+- 11429521 0 0"/>
                <a:gd name="G2" fmla="+- -97763 0 11429521"/>
                <a:gd name="G3" fmla="+- 10800 0 0"/>
                <a:gd name="G4" fmla="+- 0 0 -9776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11429521"/>
                <a:gd name="G10" fmla="+- 10800 0 2700"/>
                <a:gd name="G11" fmla="cos G10 -97763"/>
                <a:gd name="G12" fmla="sin G10 -97763"/>
                <a:gd name="G13" fmla="cos 13500 -97763"/>
                <a:gd name="G14" fmla="sin 13500 -97763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-97763"/>
                <a:gd name="G22" fmla="sin G20 -97763"/>
                <a:gd name="G23" fmla="+- G21 10800 0"/>
                <a:gd name="G24" fmla="+- G12 G23 G22"/>
                <a:gd name="G25" fmla="+- G22 G23 G11"/>
                <a:gd name="G26" fmla="cos 10800 -97763"/>
                <a:gd name="G27" fmla="sin 10800 -97763"/>
                <a:gd name="G28" fmla="cos 10800 -97763"/>
                <a:gd name="G29" fmla="sin 10800 -9776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9521"/>
                <a:gd name="G36" fmla="sin G34 11429521"/>
                <a:gd name="G37" fmla="+/ 11429521 -9776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132 w 21600"/>
                <a:gd name="T5" fmla="*/ 20 h 21600"/>
                <a:gd name="T6" fmla="*/ 51 w 21600"/>
                <a:gd name="T7" fmla="*/ 11853 h 21600"/>
                <a:gd name="T8" fmla="*/ 10132 w 21600"/>
                <a:gd name="T9" fmla="*/ 20 h 21600"/>
                <a:gd name="T10" fmla="*/ 24295 w 21600"/>
                <a:gd name="T11" fmla="*/ 10448 h 21600"/>
                <a:gd name="T12" fmla="*/ 21667 w 21600"/>
                <a:gd name="T13" fmla="*/ 13217 h 21600"/>
                <a:gd name="T14" fmla="*/ 18897 w 21600"/>
                <a:gd name="T15" fmla="*/ 10589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596" y="10518"/>
                  </a:moveTo>
                  <a:cubicBezTo>
                    <a:pt x="21443" y="4665"/>
                    <a:pt x="1665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151"/>
                    <a:pt x="17" y="11503"/>
                    <a:pt x="51" y="11853"/>
                  </a:cubicBezTo>
                  <a:cubicBezTo>
                    <a:pt x="17" y="11503"/>
                    <a:pt x="0" y="11151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655" y="0"/>
                    <a:pt x="21443" y="4665"/>
                    <a:pt x="21596" y="10518"/>
                  </a:cubicBezTo>
                  <a:lnTo>
                    <a:pt x="24295" y="10448"/>
                  </a:lnTo>
                  <a:lnTo>
                    <a:pt x="21667" y="13217"/>
                  </a:lnTo>
                  <a:lnTo>
                    <a:pt x="18897" y="10589"/>
                  </a:lnTo>
                  <a:lnTo>
                    <a:pt x="21596" y="10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5" name="AutoShape 519"/>
            <p:cNvSpPr>
              <a:spLocks noChangeArrowheads="1"/>
            </p:cNvSpPr>
            <p:nvPr/>
          </p:nvSpPr>
          <p:spPr bwMode="auto">
            <a:xfrm flipH="1">
              <a:off x="1556" y="680"/>
              <a:ext cx="240" cy="288"/>
            </a:xfrm>
            <a:custGeom>
              <a:avLst/>
              <a:gdLst>
                <a:gd name="G0" fmla="+- -97763 0 0"/>
                <a:gd name="G1" fmla="+- 11429521 0 0"/>
                <a:gd name="G2" fmla="+- -97763 0 11429521"/>
                <a:gd name="G3" fmla="+- 10800 0 0"/>
                <a:gd name="G4" fmla="+- 0 0 -9776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11429521"/>
                <a:gd name="G10" fmla="+- 10800 0 2700"/>
                <a:gd name="G11" fmla="cos G10 -97763"/>
                <a:gd name="G12" fmla="sin G10 -97763"/>
                <a:gd name="G13" fmla="cos 13500 -97763"/>
                <a:gd name="G14" fmla="sin 13500 -97763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-97763"/>
                <a:gd name="G22" fmla="sin G20 -97763"/>
                <a:gd name="G23" fmla="+- G21 10800 0"/>
                <a:gd name="G24" fmla="+- G12 G23 G22"/>
                <a:gd name="G25" fmla="+- G22 G23 G11"/>
                <a:gd name="G26" fmla="cos 10800 -97763"/>
                <a:gd name="G27" fmla="sin 10800 -97763"/>
                <a:gd name="G28" fmla="cos 10800 -97763"/>
                <a:gd name="G29" fmla="sin 10800 -9776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429521"/>
                <a:gd name="G36" fmla="sin G34 11429521"/>
                <a:gd name="G37" fmla="+/ 11429521 -9776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132 w 21600"/>
                <a:gd name="T5" fmla="*/ 20 h 21600"/>
                <a:gd name="T6" fmla="*/ 51 w 21600"/>
                <a:gd name="T7" fmla="*/ 11853 h 21600"/>
                <a:gd name="T8" fmla="*/ 10132 w 21600"/>
                <a:gd name="T9" fmla="*/ 20 h 21600"/>
                <a:gd name="T10" fmla="*/ 24295 w 21600"/>
                <a:gd name="T11" fmla="*/ 10448 h 21600"/>
                <a:gd name="T12" fmla="*/ 21667 w 21600"/>
                <a:gd name="T13" fmla="*/ 13217 h 21600"/>
                <a:gd name="T14" fmla="*/ 18897 w 21600"/>
                <a:gd name="T15" fmla="*/ 10589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596" y="10518"/>
                  </a:moveTo>
                  <a:cubicBezTo>
                    <a:pt x="21443" y="4665"/>
                    <a:pt x="1665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1151"/>
                    <a:pt x="17" y="11503"/>
                    <a:pt x="51" y="11853"/>
                  </a:cubicBezTo>
                  <a:cubicBezTo>
                    <a:pt x="17" y="11503"/>
                    <a:pt x="0" y="11151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655" y="0"/>
                    <a:pt x="21443" y="4665"/>
                    <a:pt x="21596" y="10518"/>
                  </a:cubicBezTo>
                  <a:lnTo>
                    <a:pt x="24295" y="10448"/>
                  </a:lnTo>
                  <a:lnTo>
                    <a:pt x="21667" y="13217"/>
                  </a:lnTo>
                  <a:lnTo>
                    <a:pt x="18897" y="10589"/>
                  </a:lnTo>
                  <a:lnTo>
                    <a:pt x="21596" y="105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16" name="Rectangle 520"/>
            <p:cNvSpPr>
              <a:spLocks noChangeArrowheads="1"/>
            </p:cNvSpPr>
            <p:nvPr/>
          </p:nvSpPr>
          <p:spPr bwMode="auto">
            <a:xfrm>
              <a:off x="948" y="270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P1</a:t>
              </a:r>
            </a:p>
          </p:txBody>
        </p:sp>
        <p:sp>
          <p:nvSpPr>
            <p:cNvPr id="4617" name="Rectangle 521"/>
            <p:cNvSpPr>
              <a:spLocks noChangeArrowheads="1"/>
            </p:cNvSpPr>
            <p:nvPr/>
          </p:nvSpPr>
          <p:spPr bwMode="auto">
            <a:xfrm>
              <a:off x="1260" y="270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P2</a:t>
              </a:r>
            </a:p>
          </p:txBody>
        </p:sp>
        <p:sp>
          <p:nvSpPr>
            <p:cNvPr id="4618" name="Rectangle 522"/>
            <p:cNvSpPr>
              <a:spLocks noChangeArrowheads="1"/>
            </p:cNvSpPr>
            <p:nvPr/>
          </p:nvSpPr>
          <p:spPr bwMode="auto">
            <a:xfrm>
              <a:off x="1620" y="270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P3</a:t>
              </a:r>
            </a:p>
          </p:txBody>
        </p:sp>
        <p:sp>
          <p:nvSpPr>
            <p:cNvPr id="4619" name="Rectangle 523"/>
            <p:cNvSpPr>
              <a:spLocks noChangeArrowheads="1"/>
            </p:cNvSpPr>
            <p:nvPr/>
          </p:nvSpPr>
          <p:spPr bwMode="auto">
            <a:xfrm>
              <a:off x="942" y="231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P4</a:t>
              </a:r>
            </a:p>
          </p:txBody>
        </p:sp>
        <p:sp>
          <p:nvSpPr>
            <p:cNvPr id="4620" name="Rectangle 524"/>
            <p:cNvSpPr>
              <a:spLocks noChangeArrowheads="1"/>
            </p:cNvSpPr>
            <p:nvPr/>
          </p:nvSpPr>
          <p:spPr bwMode="auto">
            <a:xfrm>
              <a:off x="1284" y="231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P5</a:t>
              </a:r>
            </a:p>
          </p:txBody>
        </p:sp>
        <p:sp>
          <p:nvSpPr>
            <p:cNvPr id="4621" name="Rectangle 525"/>
            <p:cNvSpPr>
              <a:spLocks noChangeArrowheads="1"/>
            </p:cNvSpPr>
            <p:nvPr/>
          </p:nvSpPr>
          <p:spPr bwMode="auto">
            <a:xfrm>
              <a:off x="1626" y="231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P6</a:t>
              </a:r>
            </a:p>
          </p:txBody>
        </p:sp>
        <p:sp>
          <p:nvSpPr>
            <p:cNvPr id="4622" name="Rectangle 526"/>
            <p:cNvSpPr>
              <a:spLocks noChangeArrowheads="1"/>
            </p:cNvSpPr>
            <p:nvPr/>
          </p:nvSpPr>
          <p:spPr bwMode="auto">
            <a:xfrm>
              <a:off x="942" y="192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P7</a:t>
              </a:r>
            </a:p>
          </p:txBody>
        </p:sp>
        <p:sp>
          <p:nvSpPr>
            <p:cNvPr id="4623" name="Rectangle 527"/>
            <p:cNvSpPr>
              <a:spLocks noChangeArrowheads="1"/>
            </p:cNvSpPr>
            <p:nvPr/>
          </p:nvSpPr>
          <p:spPr bwMode="auto">
            <a:xfrm>
              <a:off x="1284" y="192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P8</a:t>
              </a:r>
            </a:p>
          </p:txBody>
        </p:sp>
        <p:sp>
          <p:nvSpPr>
            <p:cNvPr id="4624" name="Rectangle 528"/>
            <p:cNvSpPr>
              <a:spLocks noChangeArrowheads="1"/>
            </p:cNvSpPr>
            <p:nvPr/>
          </p:nvSpPr>
          <p:spPr bwMode="auto">
            <a:xfrm>
              <a:off x="1626" y="1928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rgbClr val="990033"/>
                  </a:solidFill>
                </a:rPr>
                <a:t>P9</a:t>
              </a:r>
            </a:p>
          </p:txBody>
        </p:sp>
        <p:sp>
          <p:nvSpPr>
            <p:cNvPr id="4625" name="Oval 529"/>
            <p:cNvSpPr>
              <a:spLocks noChangeAspect="1" noChangeArrowheads="1"/>
            </p:cNvSpPr>
            <p:nvPr/>
          </p:nvSpPr>
          <p:spPr bwMode="auto">
            <a:xfrm>
              <a:off x="1044" y="2264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26" name="Oval 530"/>
            <p:cNvSpPr>
              <a:spLocks noChangeAspect="1" noChangeArrowheads="1"/>
            </p:cNvSpPr>
            <p:nvPr/>
          </p:nvSpPr>
          <p:spPr bwMode="auto">
            <a:xfrm>
              <a:off x="1383" y="2264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27" name="Oval 531"/>
            <p:cNvSpPr>
              <a:spLocks noChangeAspect="1" noChangeArrowheads="1"/>
            </p:cNvSpPr>
            <p:nvPr/>
          </p:nvSpPr>
          <p:spPr bwMode="auto">
            <a:xfrm>
              <a:off x="1719" y="2264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28" name="Oval 532"/>
            <p:cNvSpPr>
              <a:spLocks noChangeAspect="1" noChangeArrowheads="1"/>
            </p:cNvSpPr>
            <p:nvPr/>
          </p:nvSpPr>
          <p:spPr bwMode="auto">
            <a:xfrm>
              <a:off x="1038" y="1880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29" name="Oval 533"/>
            <p:cNvSpPr>
              <a:spLocks noChangeAspect="1" noChangeArrowheads="1"/>
            </p:cNvSpPr>
            <p:nvPr/>
          </p:nvSpPr>
          <p:spPr bwMode="auto">
            <a:xfrm>
              <a:off x="1386" y="1880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30" name="Oval 534"/>
            <p:cNvSpPr>
              <a:spLocks noChangeAspect="1" noChangeArrowheads="1"/>
            </p:cNvSpPr>
            <p:nvPr/>
          </p:nvSpPr>
          <p:spPr bwMode="auto">
            <a:xfrm>
              <a:off x="1719" y="1880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31" name="Oval 535"/>
            <p:cNvSpPr>
              <a:spLocks noChangeAspect="1" noChangeArrowheads="1"/>
            </p:cNvSpPr>
            <p:nvPr/>
          </p:nvSpPr>
          <p:spPr bwMode="auto">
            <a:xfrm>
              <a:off x="1044" y="2603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32" name="Oval 536"/>
            <p:cNvSpPr>
              <a:spLocks noChangeAspect="1" noChangeArrowheads="1"/>
            </p:cNvSpPr>
            <p:nvPr/>
          </p:nvSpPr>
          <p:spPr bwMode="auto">
            <a:xfrm>
              <a:off x="1380" y="2600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33" name="Oval 537"/>
            <p:cNvSpPr>
              <a:spLocks noChangeAspect="1" noChangeArrowheads="1"/>
            </p:cNvSpPr>
            <p:nvPr/>
          </p:nvSpPr>
          <p:spPr bwMode="auto">
            <a:xfrm>
              <a:off x="1716" y="2600"/>
              <a:ext cx="45" cy="45"/>
            </a:xfrm>
            <a:prstGeom prst="ellipse">
              <a:avLst/>
            </a:prstGeom>
            <a:solidFill>
              <a:srgbClr val="0000FF"/>
            </a:solidFill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34" name="Line 538"/>
            <p:cNvSpPr>
              <a:spLocks noChangeShapeType="1"/>
            </p:cNvSpPr>
            <p:nvPr/>
          </p:nvSpPr>
          <p:spPr bwMode="auto">
            <a:xfrm>
              <a:off x="2204" y="3163"/>
              <a:ext cx="0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5" name="Line 539"/>
            <p:cNvSpPr>
              <a:spLocks noChangeShapeType="1"/>
            </p:cNvSpPr>
            <p:nvPr/>
          </p:nvSpPr>
          <p:spPr bwMode="auto">
            <a:xfrm>
              <a:off x="2540" y="3163"/>
              <a:ext cx="0" cy="14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6" name="Line 540"/>
            <p:cNvSpPr>
              <a:spLocks noChangeShapeType="1"/>
            </p:cNvSpPr>
            <p:nvPr/>
          </p:nvSpPr>
          <p:spPr bwMode="auto">
            <a:xfrm>
              <a:off x="2204" y="3301"/>
              <a:ext cx="34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7" name="Line 541"/>
            <p:cNvSpPr>
              <a:spLocks noChangeShapeType="1"/>
            </p:cNvSpPr>
            <p:nvPr/>
          </p:nvSpPr>
          <p:spPr bwMode="auto">
            <a:xfrm>
              <a:off x="2320" y="304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8" name="Line 542"/>
            <p:cNvSpPr>
              <a:spLocks noChangeShapeType="1"/>
            </p:cNvSpPr>
            <p:nvPr/>
          </p:nvSpPr>
          <p:spPr bwMode="auto">
            <a:xfrm>
              <a:off x="2428" y="3044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39" name="Rectangle 543"/>
            <p:cNvSpPr>
              <a:spLocks noChangeArrowheads="1"/>
            </p:cNvSpPr>
            <p:nvPr/>
          </p:nvSpPr>
          <p:spPr bwMode="auto">
            <a:xfrm>
              <a:off x="946" y="1394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/>
                <a:t>LC1</a:t>
              </a:r>
            </a:p>
          </p:txBody>
        </p:sp>
        <p:sp>
          <p:nvSpPr>
            <p:cNvPr id="4640" name="Rectangle 544"/>
            <p:cNvSpPr>
              <a:spLocks noChangeArrowheads="1"/>
            </p:cNvSpPr>
            <p:nvPr/>
          </p:nvSpPr>
          <p:spPr bwMode="auto">
            <a:xfrm>
              <a:off x="1289" y="1395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/>
                <a:t>LC2</a:t>
              </a:r>
            </a:p>
          </p:txBody>
        </p:sp>
        <p:sp>
          <p:nvSpPr>
            <p:cNvPr id="4641" name="Rectangle 545"/>
            <p:cNvSpPr>
              <a:spLocks noChangeArrowheads="1"/>
            </p:cNvSpPr>
            <p:nvPr/>
          </p:nvSpPr>
          <p:spPr bwMode="auto">
            <a:xfrm>
              <a:off x="1624" y="1395"/>
              <a:ext cx="24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CCFF">
                          <a:gamma/>
                          <a:tint val="33725"/>
                          <a:invGamma/>
                        </a:srgbClr>
                      </a:gs>
                      <a:gs pos="100000">
                        <a:srgbClr val="00CC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/>
                <a:t>LC3</a:t>
              </a:r>
            </a:p>
          </p:txBody>
        </p:sp>
        <p:sp>
          <p:nvSpPr>
            <p:cNvPr id="4642" name="Rectangle 546"/>
            <p:cNvSpPr>
              <a:spLocks noChangeArrowheads="1"/>
            </p:cNvSpPr>
            <p:nvPr/>
          </p:nvSpPr>
          <p:spPr bwMode="auto">
            <a:xfrm>
              <a:off x="322" y="3336"/>
              <a:ext cx="240" cy="144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EHE</a:t>
              </a:r>
            </a:p>
          </p:txBody>
        </p:sp>
        <p:sp>
          <p:nvSpPr>
            <p:cNvPr id="4643" name="Rectangle 547"/>
            <p:cNvSpPr>
              <a:spLocks noChangeArrowheads="1"/>
            </p:cNvSpPr>
            <p:nvPr/>
          </p:nvSpPr>
          <p:spPr bwMode="auto">
            <a:xfrm>
              <a:off x="2242" y="3341"/>
              <a:ext cx="240" cy="144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Riser</a:t>
              </a:r>
            </a:p>
          </p:txBody>
        </p:sp>
        <p:sp>
          <p:nvSpPr>
            <p:cNvPr id="4644" name="Line 548"/>
            <p:cNvSpPr>
              <a:spLocks noChangeShapeType="1"/>
            </p:cNvSpPr>
            <p:nvPr/>
          </p:nvSpPr>
          <p:spPr bwMode="auto">
            <a:xfrm>
              <a:off x="2033" y="2512"/>
              <a:ext cx="91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45" name="Line 549"/>
            <p:cNvSpPr>
              <a:spLocks noChangeShapeType="1"/>
            </p:cNvSpPr>
            <p:nvPr/>
          </p:nvSpPr>
          <p:spPr bwMode="auto">
            <a:xfrm>
              <a:off x="1913" y="2184"/>
              <a:ext cx="204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46" name="Line 550"/>
            <p:cNvSpPr>
              <a:spLocks noChangeShapeType="1"/>
            </p:cNvSpPr>
            <p:nvPr/>
          </p:nvSpPr>
          <p:spPr bwMode="auto">
            <a:xfrm rot="5400000">
              <a:off x="1926" y="2343"/>
              <a:ext cx="329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 type="stealth" w="sm" len="sm"/>
              <a:tailEnd type="stealth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47" name="Rectangle 551"/>
            <p:cNvSpPr>
              <a:spLocks noChangeAspect="1" noChangeArrowheads="1"/>
            </p:cNvSpPr>
            <p:nvPr/>
          </p:nvSpPr>
          <p:spPr bwMode="auto">
            <a:xfrm>
              <a:off x="2029" y="2264"/>
              <a:ext cx="23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b="1"/>
                <a:t>h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005517" y="385127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EHE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9297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11" name="Picture 41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3273425"/>
            <a:ext cx="7342187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802" name="Group 4130"/>
          <p:cNvGrpSpPr>
            <a:grpSpLocks/>
          </p:cNvGrpSpPr>
          <p:nvPr/>
        </p:nvGrpSpPr>
        <p:grpSpPr bwMode="auto">
          <a:xfrm>
            <a:off x="0" y="0"/>
            <a:ext cx="9177338" cy="6804025"/>
            <a:chOff x="-7" y="0"/>
            <a:chExt cx="5781" cy="4286"/>
          </a:xfrm>
        </p:grpSpPr>
        <p:sp>
          <p:nvSpPr>
            <p:cNvPr id="32803" name="Rectangle 4131"/>
            <p:cNvSpPr>
              <a:spLocks noChangeArrowheads="1"/>
            </p:cNvSpPr>
            <p:nvPr/>
          </p:nvSpPr>
          <p:spPr bwMode="auto">
            <a:xfrm>
              <a:off x="0" y="0"/>
              <a:ext cx="5760" cy="567"/>
            </a:xfrm>
            <a:prstGeom prst="rect">
              <a:avLst/>
            </a:prstGeom>
            <a:gradFill rotWithShape="0">
              <a:gsLst>
                <a:gs pos="0">
                  <a:srgbClr val="33CC33"/>
                </a:gs>
                <a:gs pos="100000">
                  <a:srgbClr val="0099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805" name="Line 4133"/>
            <p:cNvSpPr>
              <a:spLocks noChangeShapeType="1"/>
            </p:cNvSpPr>
            <p:nvPr/>
          </p:nvSpPr>
          <p:spPr bwMode="auto">
            <a:xfrm>
              <a:off x="-7" y="3946"/>
              <a:ext cx="5781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2806" name="Group 4134"/>
            <p:cNvGrpSpPr>
              <a:grpSpLocks/>
            </p:cNvGrpSpPr>
            <p:nvPr/>
          </p:nvGrpSpPr>
          <p:grpSpPr bwMode="auto">
            <a:xfrm>
              <a:off x="3711" y="3984"/>
              <a:ext cx="1926" cy="302"/>
              <a:chOff x="3546" y="3888"/>
              <a:chExt cx="1926" cy="302"/>
            </a:xfrm>
          </p:grpSpPr>
          <p:graphicFrame>
            <p:nvGraphicFramePr>
              <p:cNvPr id="32807" name="Object 4135"/>
              <p:cNvGraphicFramePr>
                <a:graphicFrameLocks noChangeAspect="1"/>
              </p:cNvGraphicFramePr>
              <p:nvPr/>
            </p:nvGraphicFramePr>
            <p:xfrm>
              <a:off x="4032" y="3936"/>
              <a:ext cx="144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8" name="비트맵 이미지" r:id="rId4" imgW="8164065" imgH="1181265" progId="Paint.Picture">
                      <p:embed/>
                    </p:oleObj>
                  </mc:Choice>
                  <mc:Fallback>
                    <p:oleObj name="비트맵 이미지" r:id="rId4" imgW="8164065" imgH="1181265" progId="Paint.Picture">
                      <p:embed/>
                      <p:pic>
                        <p:nvPicPr>
                          <p:cNvPr id="32807" name="Object 41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3936"/>
                            <a:ext cx="144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 type="none" w="sm" len="sm"/>
                                <a:tailEnd type="none" w="sm" len="sm"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808" name="Object 4136"/>
              <p:cNvGraphicFramePr>
                <a:graphicFrameLocks noChangeAspect="1"/>
              </p:cNvGraphicFramePr>
              <p:nvPr/>
            </p:nvGraphicFramePr>
            <p:xfrm>
              <a:off x="3546" y="3888"/>
              <a:ext cx="438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9" name="Photo Editor 사진" r:id="rId6" imgW="6752381" imgH="4657143" progId="MSPhotoEd.3">
                      <p:embed/>
                    </p:oleObj>
                  </mc:Choice>
                  <mc:Fallback>
                    <p:oleObj name="Photo Editor 사진" r:id="rId6" imgW="6752381" imgH="4657143" progId="MSPhotoEd.3">
                      <p:embed/>
                      <p:pic>
                        <p:nvPicPr>
                          <p:cNvPr id="32808" name="Object 41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6" y="3888"/>
                            <a:ext cx="438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2809" name="Rectangle 4137"/>
          <p:cNvSpPr>
            <a:spLocks noChangeArrowheads="1"/>
          </p:cNvSpPr>
          <p:nvPr/>
        </p:nvSpPr>
        <p:spPr bwMode="auto">
          <a:xfrm>
            <a:off x="0" y="5759450"/>
            <a:ext cx="9144000" cy="5032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500" b="1">
                <a:latin typeface="Times New Roman" panose="02020603050405020304" pitchFamily="18" charset="0"/>
              </a:rPr>
              <a:t>Relations between solid circulating flux(Gs) and the gas velocity.</a:t>
            </a:r>
          </a:p>
          <a:p>
            <a:pPr algn="ctr"/>
            <a:r>
              <a:rPr lang="en-US" altLang="ko-KR" sz="1500" b="1">
                <a:latin typeface="Times New Roman" panose="02020603050405020304" pitchFamily="18" charset="0"/>
              </a:rPr>
              <a:t>(U</a:t>
            </a:r>
            <a:r>
              <a:rPr lang="en-US" altLang="ko-KR" sz="1500" b="1" baseline="-15000">
                <a:latin typeface="Times New Roman" panose="02020603050405020304" pitchFamily="18" charset="0"/>
              </a:rPr>
              <a:t>1</a:t>
            </a:r>
            <a:r>
              <a:rPr lang="en-US" altLang="ko-KR" sz="1500" b="1">
                <a:latin typeface="Times New Roman" panose="02020603050405020304" pitchFamily="18" charset="0"/>
              </a:rPr>
              <a:t>/U</a:t>
            </a:r>
            <a:r>
              <a:rPr lang="en-US" altLang="ko-KR" sz="1500" b="1" baseline="-15000">
                <a:latin typeface="Times New Roman" panose="02020603050405020304" pitchFamily="18" charset="0"/>
              </a:rPr>
              <a:t>mf</a:t>
            </a:r>
            <a:r>
              <a:rPr lang="en-US" altLang="ko-KR" sz="1500" b="1">
                <a:latin typeface="Times New Roman" panose="02020603050405020304" pitchFamily="18" charset="0"/>
              </a:rPr>
              <a:t>=3.19, 4.46, 7.96, 9.55, U</a:t>
            </a:r>
            <a:r>
              <a:rPr lang="en-US" altLang="ko-KR" sz="1500" b="1" baseline="-15000">
                <a:latin typeface="Times New Roman" panose="02020603050405020304" pitchFamily="18" charset="0"/>
              </a:rPr>
              <a:t>2</a:t>
            </a:r>
            <a:r>
              <a:rPr lang="en-US" altLang="ko-KR" sz="1500" b="1">
                <a:latin typeface="Times New Roman" panose="02020603050405020304" pitchFamily="18" charset="0"/>
              </a:rPr>
              <a:t>/U</a:t>
            </a:r>
            <a:r>
              <a:rPr lang="en-US" altLang="ko-KR" sz="1500" b="1" baseline="-15000">
                <a:latin typeface="Times New Roman" panose="02020603050405020304" pitchFamily="18" charset="0"/>
              </a:rPr>
              <a:t>mf</a:t>
            </a:r>
            <a:r>
              <a:rPr lang="en-US" altLang="ko-KR" sz="1500" b="1">
                <a:latin typeface="Times New Roman" panose="02020603050405020304" pitchFamily="18" charset="0"/>
              </a:rPr>
              <a:t>=1.91)</a:t>
            </a:r>
          </a:p>
        </p:txBody>
      </p:sp>
      <p:sp>
        <p:nvSpPr>
          <p:cNvPr id="32814" name="Text Box 4142"/>
          <p:cNvSpPr txBox="1">
            <a:spLocks noChangeArrowheads="1"/>
          </p:cNvSpPr>
          <p:nvPr/>
        </p:nvSpPr>
        <p:spPr bwMode="auto">
          <a:xfrm>
            <a:off x="1476375" y="212725"/>
            <a:ext cx="6197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3000" b="1">
                <a:latin typeface="Impact" panose="020B0806030902050204" pitchFamily="34" charset="0"/>
                <a:ea typeface="HY견고딕" panose="02030600000101010101" pitchFamily="18" charset="-127"/>
              </a:rPr>
              <a:t>Results-Batch experiment</a:t>
            </a:r>
          </a:p>
        </p:txBody>
      </p:sp>
      <p:pic>
        <p:nvPicPr>
          <p:cNvPr id="32813" name="Picture 414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881063"/>
            <a:ext cx="3649662" cy="258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12" name="Picture 414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889000"/>
            <a:ext cx="3548063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7913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WordArt 2"/>
          <p:cNvSpPr>
            <a:spLocks noChangeArrowheads="1" noChangeShapeType="1" noTextEdit="1"/>
          </p:cNvSpPr>
          <p:nvPr/>
        </p:nvSpPr>
        <p:spPr bwMode="auto">
          <a:xfrm>
            <a:off x="1600200" y="2554288"/>
            <a:ext cx="6324600" cy="1484312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>
              <a:defRPr/>
            </a:pPr>
            <a:r>
              <a:rPr lang="ko-KR" altLang="en-US" sz="40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감사합니다</a:t>
            </a:r>
            <a:r>
              <a:rPr lang="en-US" altLang="ko-KR" sz="40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.</a:t>
            </a:r>
            <a:endParaRPr lang="ko-KR" altLang="en-US" sz="40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돋움"/>
              <a:ea typeface="돋움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4000" dirty="0"/>
              <a:t>Soma 22MWe</a:t>
            </a:r>
            <a:r>
              <a:rPr lang="ko-KR" altLang="en-US" sz="4000" dirty="0"/>
              <a:t> </a:t>
            </a:r>
            <a:r>
              <a:rPr lang="en-US" altLang="ko-KR" sz="4000" dirty="0"/>
              <a:t>CFBC Boiler </a:t>
            </a:r>
            <a:endParaRPr lang="ko-KR" altLang="en-US" sz="4000" dirty="0"/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179512" y="1988840"/>
            <a:ext cx="865706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286" name="그룹 11285"/>
          <p:cNvGrpSpPr/>
          <p:nvPr/>
        </p:nvGrpSpPr>
        <p:grpSpPr>
          <a:xfrm>
            <a:off x="1109677" y="1921649"/>
            <a:ext cx="7087699" cy="4381500"/>
            <a:chOff x="1109677" y="1942287"/>
            <a:chExt cx="7087699" cy="4381500"/>
          </a:xfrm>
        </p:grpSpPr>
        <p:cxnSp>
          <p:nvCxnSpPr>
            <p:cNvPr id="162" name="꺾인 연결선 161"/>
            <p:cNvCxnSpPr/>
            <p:nvPr/>
          </p:nvCxnSpPr>
          <p:spPr>
            <a:xfrm>
              <a:off x="2557535" y="3929440"/>
              <a:ext cx="901776" cy="969168"/>
            </a:xfrm>
            <a:prstGeom prst="bentConnector3">
              <a:avLst>
                <a:gd name="adj1" fmla="val 10023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19" name="그룹 11318"/>
            <p:cNvGrpSpPr/>
            <p:nvPr/>
          </p:nvGrpSpPr>
          <p:grpSpPr>
            <a:xfrm>
              <a:off x="1109677" y="1942287"/>
              <a:ext cx="7087699" cy="4381500"/>
              <a:chOff x="1109677" y="1942287"/>
              <a:chExt cx="7087699" cy="4381500"/>
            </a:xfrm>
          </p:grpSpPr>
          <p:grpSp>
            <p:nvGrpSpPr>
              <p:cNvPr id="11316" name="그룹 11315"/>
              <p:cNvGrpSpPr/>
              <p:nvPr/>
            </p:nvGrpSpPr>
            <p:grpSpPr>
              <a:xfrm>
                <a:off x="1109677" y="1942287"/>
                <a:ext cx="7087699" cy="4381500"/>
                <a:chOff x="1109677" y="1942287"/>
                <a:chExt cx="7087699" cy="4381500"/>
              </a:xfrm>
            </p:grpSpPr>
            <p:grpSp>
              <p:nvGrpSpPr>
                <p:cNvPr id="11307" name="그룹 11306"/>
                <p:cNvGrpSpPr/>
                <p:nvPr/>
              </p:nvGrpSpPr>
              <p:grpSpPr>
                <a:xfrm>
                  <a:off x="1109677" y="1942287"/>
                  <a:ext cx="7087699" cy="4381500"/>
                  <a:chOff x="1109677" y="1942287"/>
                  <a:chExt cx="7087699" cy="4381500"/>
                </a:xfrm>
              </p:grpSpPr>
              <p:grpSp>
                <p:nvGrpSpPr>
                  <p:cNvPr id="181" name="그룹 180"/>
                  <p:cNvGrpSpPr/>
                  <p:nvPr/>
                </p:nvGrpSpPr>
                <p:grpSpPr>
                  <a:xfrm>
                    <a:off x="1109677" y="1942287"/>
                    <a:ext cx="7087699" cy="4381500"/>
                    <a:chOff x="179512" y="1988840"/>
                    <a:chExt cx="7087699" cy="4381500"/>
                  </a:xfrm>
                </p:grpSpPr>
                <p:sp>
                  <p:nvSpPr>
                    <p:cNvPr id="172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2302505" y="4755853"/>
                      <a:ext cx="453283" cy="665163"/>
                    </a:xfrm>
                    <a:custGeom>
                      <a:avLst/>
                      <a:gdLst>
                        <a:gd name="T0" fmla="*/ 284 w 284"/>
                        <a:gd name="T1" fmla="*/ 0 h 419"/>
                        <a:gd name="T2" fmla="*/ 142 w 284"/>
                        <a:gd name="T3" fmla="*/ 96 h 419"/>
                        <a:gd name="T4" fmla="*/ 142 w 284"/>
                        <a:gd name="T5" fmla="*/ 64 h 419"/>
                        <a:gd name="T6" fmla="*/ 95 w 284"/>
                        <a:gd name="T7" fmla="*/ 64 h 419"/>
                        <a:gd name="T8" fmla="*/ 95 w 284"/>
                        <a:gd name="T9" fmla="*/ 144 h 419"/>
                        <a:gd name="T10" fmla="*/ 82 w 284"/>
                        <a:gd name="T11" fmla="*/ 162 h 419"/>
                        <a:gd name="T12" fmla="*/ 82 w 284"/>
                        <a:gd name="T13" fmla="*/ 225 h 419"/>
                        <a:gd name="T14" fmla="*/ 12 w 284"/>
                        <a:gd name="T15" fmla="*/ 306 h 419"/>
                        <a:gd name="T16" fmla="*/ 0 w 284"/>
                        <a:gd name="T17" fmla="*/ 419 h 419"/>
                        <a:gd name="T18" fmla="*/ 142 w 284"/>
                        <a:gd name="T19" fmla="*/ 258 h 419"/>
                        <a:gd name="T20" fmla="*/ 142 w 284"/>
                        <a:gd name="T21" fmla="*/ 177 h 419"/>
                        <a:gd name="T22" fmla="*/ 284 w 284"/>
                        <a:gd name="T23" fmla="*/ 81 h 419"/>
                        <a:gd name="T24" fmla="*/ 284 w 284"/>
                        <a:gd name="T25" fmla="*/ 0 h 4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84" h="419">
                          <a:moveTo>
                            <a:pt x="284" y="0"/>
                          </a:moveTo>
                          <a:lnTo>
                            <a:pt x="142" y="96"/>
                          </a:lnTo>
                          <a:lnTo>
                            <a:pt x="142" y="64"/>
                          </a:lnTo>
                          <a:lnTo>
                            <a:pt x="95" y="64"/>
                          </a:lnTo>
                          <a:lnTo>
                            <a:pt x="95" y="144"/>
                          </a:lnTo>
                          <a:lnTo>
                            <a:pt x="82" y="162"/>
                          </a:lnTo>
                          <a:lnTo>
                            <a:pt x="82" y="225"/>
                          </a:lnTo>
                          <a:lnTo>
                            <a:pt x="12" y="306"/>
                          </a:lnTo>
                          <a:lnTo>
                            <a:pt x="0" y="419"/>
                          </a:lnTo>
                          <a:lnTo>
                            <a:pt x="142" y="258"/>
                          </a:lnTo>
                          <a:lnTo>
                            <a:pt x="142" y="177"/>
                          </a:lnTo>
                          <a:lnTo>
                            <a:pt x="284" y="81"/>
                          </a:lnTo>
                          <a:lnTo>
                            <a:pt x="284" y="0"/>
                          </a:lnTo>
                          <a:close/>
                        </a:path>
                      </a:pathLst>
                    </a:custGeom>
                    <a:solidFill>
                      <a:srgbClr val="C2C2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1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2698229" y="3218359"/>
                      <a:ext cx="245794" cy="1922463"/>
                    </a:xfrm>
                    <a:custGeom>
                      <a:avLst/>
                      <a:gdLst>
                        <a:gd name="T0" fmla="*/ 119 w 154"/>
                        <a:gd name="T1" fmla="*/ 0 h 1211"/>
                        <a:gd name="T2" fmla="*/ 119 w 154"/>
                        <a:gd name="T3" fmla="*/ 936 h 1211"/>
                        <a:gd name="T4" fmla="*/ 154 w 154"/>
                        <a:gd name="T5" fmla="*/ 969 h 1211"/>
                        <a:gd name="T6" fmla="*/ 154 w 154"/>
                        <a:gd name="T7" fmla="*/ 1211 h 1211"/>
                        <a:gd name="T8" fmla="*/ 0 w 154"/>
                        <a:gd name="T9" fmla="*/ 1211 h 1211"/>
                        <a:gd name="T10" fmla="*/ 0 w 154"/>
                        <a:gd name="T11" fmla="*/ 969 h 1211"/>
                        <a:gd name="T12" fmla="*/ 35 w 154"/>
                        <a:gd name="T13" fmla="*/ 936 h 1211"/>
                        <a:gd name="T14" fmla="*/ 35 w 154"/>
                        <a:gd name="T15" fmla="*/ 0 h 1211"/>
                        <a:gd name="T16" fmla="*/ 119 w 154"/>
                        <a:gd name="T17" fmla="*/ 0 h 12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4" h="1211">
                          <a:moveTo>
                            <a:pt x="119" y="0"/>
                          </a:moveTo>
                          <a:lnTo>
                            <a:pt x="119" y="936"/>
                          </a:lnTo>
                          <a:lnTo>
                            <a:pt x="154" y="969"/>
                          </a:lnTo>
                          <a:lnTo>
                            <a:pt x="154" y="1211"/>
                          </a:lnTo>
                          <a:lnTo>
                            <a:pt x="0" y="1211"/>
                          </a:lnTo>
                          <a:lnTo>
                            <a:pt x="0" y="969"/>
                          </a:lnTo>
                          <a:lnTo>
                            <a:pt x="35" y="936"/>
                          </a:lnTo>
                          <a:lnTo>
                            <a:pt x="35" y="0"/>
                          </a:lnTo>
                          <a:lnTo>
                            <a:pt x="119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0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2658427" y="2184103"/>
                      <a:ext cx="324002" cy="1100138"/>
                    </a:xfrm>
                    <a:custGeom>
                      <a:avLst/>
                      <a:gdLst>
                        <a:gd name="T0" fmla="*/ 49 w 203"/>
                        <a:gd name="T1" fmla="*/ 693 h 693"/>
                        <a:gd name="T2" fmla="*/ 0 w 203"/>
                        <a:gd name="T3" fmla="*/ 243 h 693"/>
                        <a:gd name="T4" fmla="*/ 0 w 203"/>
                        <a:gd name="T5" fmla="*/ 0 h 693"/>
                        <a:gd name="T6" fmla="*/ 203 w 203"/>
                        <a:gd name="T7" fmla="*/ 0 h 693"/>
                        <a:gd name="T8" fmla="*/ 203 w 203"/>
                        <a:gd name="T9" fmla="*/ 243 h 693"/>
                        <a:gd name="T10" fmla="*/ 133 w 203"/>
                        <a:gd name="T11" fmla="*/ 693 h 693"/>
                        <a:gd name="T12" fmla="*/ 49 w 203"/>
                        <a:gd name="T13" fmla="*/ 693 h 6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3" h="693">
                          <a:moveTo>
                            <a:pt x="49" y="693"/>
                          </a:moveTo>
                          <a:lnTo>
                            <a:pt x="0" y="243"/>
                          </a:lnTo>
                          <a:lnTo>
                            <a:pt x="0" y="0"/>
                          </a:lnTo>
                          <a:lnTo>
                            <a:pt x="203" y="0"/>
                          </a:lnTo>
                          <a:lnTo>
                            <a:pt x="203" y="243"/>
                          </a:lnTo>
                          <a:lnTo>
                            <a:pt x="133" y="693"/>
                          </a:lnTo>
                          <a:lnTo>
                            <a:pt x="49" y="69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7975" y="5230516"/>
                      <a:ext cx="210681" cy="76200"/>
                    </a:xfrm>
                    <a:prstGeom prst="rect">
                      <a:avLst/>
                    </a:pr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296803" y="5219403"/>
                      <a:ext cx="233026" cy="98425"/>
                    </a:xfrm>
                    <a:custGeom>
                      <a:avLst/>
                      <a:gdLst>
                        <a:gd name="T0" fmla="*/ 132 w 146"/>
                        <a:gd name="T1" fmla="*/ 55 h 62"/>
                        <a:gd name="T2" fmla="*/ 139 w 146"/>
                        <a:gd name="T3" fmla="*/ 48 h 62"/>
                        <a:gd name="T4" fmla="*/ 7 w 146"/>
                        <a:gd name="T5" fmla="*/ 48 h 62"/>
                        <a:gd name="T6" fmla="*/ 14 w 146"/>
                        <a:gd name="T7" fmla="*/ 55 h 62"/>
                        <a:gd name="T8" fmla="*/ 14 w 146"/>
                        <a:gd name="T9" fmla="*/ 7 h 62"/>
                        <a:gd name="T10" fmla="*/ 7 w 146"/>
                        <a:gd name="T11" fmla="*/ 14 h 62"/>
                        <a:gd name="T12" fmla="*/ 139 w 146"/>
                        <a:gd name="T13" fmla="*/ 14 h 62"/>
                        <a:gd name="T14" fmla="*/ 132 w 146"/>
                        <a:gd name="T15" fmla="*/ 7 h 62"/>
                        <a:gd name="T16" fmla="*/ 132 w 146"/>
                        <a:gd name="T17" fmla="*/ 55 h 62"/>
                        <a:gd name="T18" fmla="*/ 146 w 146"/>
                        <a:gd name="T19" fmla="*/ 62 h 62"/>
                        <a:gd name="T20" fmla="*/ 146 w 146"/>
                        <a:gd name="T21" fmla="*/ 0 h 62"/>
                        <a:gd name="T22" fmla="*/ 0 w 146"/>
                        <a:gd name="T23" fmla="*/ 0 h 62"/>
                        <a:gd name="T24" fmla="*/ 0 w 146"/>
                        <a:gd name="T25" fmla="*/ 62 h 62"/>
                        <a:gd name="T26" fmla="*/ 146 w 146"/>
                        <a:gd name="T27" fmla="*/ 62 h 62"/>
                        <a:gd name="T28" fmla="*/ 132 w 146"/>
                        <a:gd name="T29" fmla="*/ 55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62">
                          <a:moveTo>
                            <a:pt x="132" y="55"/>
                          </a:moveTo>
                          <a:lnTo>
                            <a:pt x="139" y="48"/>
                          </a:lnTo>
                          <a:lnTo>
                            <a:pt x="7" y="48"/>
                          </a:lnTo>
                          <a:lnTo>
                            <a:pt x="14" y="55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139" y="14"/>
                          </a:lnTo>
                          <a:lnTo>
                            <a:pt x="132" y="7"/>
                          </a:lnTo>
                          <a:lnTo>
                            <a:pt x="132" y="55"/>
                          </a:lnTo>
                          <a:lnTo>
                            <a:pt x="146" y="62"/>
                          </a:lnTo>
                          <a:lnTo>
                            <a:pt x="146" y="0"/>
                          </a:lnTo>
                          <a:lnTo>
                            <a:pt x="0" y="0"/>
                          </a:lnTo>
                          <a:lnTo>
                            <a:pt x="0" y="62"/>
                          </a:lnTo>
                          <a:lnTo>
                            <a:pt x="146" y="62"/>
                          </a:lnTo>
                          <a:lnTo>
                            <a:pt x="132" y="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1896879" y="2282528"/>
                      <a:ext cx="584160" cy="3281363"/>
                    </a:xfrm>
                    <a:custGeom>
                      <a:avLst/>
                      <a:gdLst>
                        <a:gd name="T0" fmla="*/ 0 w 366"/>
                        <a:gd name="T1" fmla="*/ 0 h 2067"/>
                        <a:gd name="T2" fmla="*/ 366 w 366"/>
                        <a:gd name="T3" fmla="*/ 0 h 2067"/>
                        <a:gd name="T4" fmla="*/ 366 w 366"/>
                        <a:gd name="T5" fmla="*/ 1463 h 2067"/>
                        <a:gd name="T6" fmla="*/ 315 w 366"/>
                        <a:gd name="T7" fmla="*/ 2067 h 2067"/>
                        <a:gd name="T8" fmla="*/ 40 w 366"/>
                        <a:gd name="T9" fmla="*/ 2067 h 2067"/>
                        <a:gd name="T10" fmla="*/ 0 w 366"/>
                        <a:gd name="T11" fmla="*/ 1463 h 2067"/>
                        <a:gd name="T12" fmla="*/ 0 w 366"/>
                        <a:gd name="T13" fmla="*/ 0 h 20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6" h="2067">
                          <a:moveTo>
                            <a:pt x="0" y="0"/>
                          </a:moveTo>
                          <a:lnTo>
                            <a:pt x="366" y="0"/>
                          </a:lnTo>
                          <a:lnTo>
                            <a:pt x="366" y="1463"/>
                          </a:lnTo>
                          <a:lnTo>
                            <a:pt x="315" y="2067"/>
                          </a:lnTo>
                          <a:lnTo>
                            <a:pt x="40" y="2067"/>
                          </a:lnTo>
                          <a:lnTo>
                            <a:pt x="0" y="146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1885707" y="2271415"/>
                      <a:ext cx="606505" cy="3303588"/>
                    </a:xfrm>
                    <a:custGeom>
                      <a:avLst/>
                      <a:gdLst>
                        <a:gd name="T0" fmla="*/ 14 w 380"/>
                        <a:gd name="T1" fmla="*/ 7 h 2081"/>
                        <a:gd name="T2" fmla="*/ 7 w 380"/>
                        <a:gd name="T3" fmla="*/ 14 h 2081"/>
                        <a:gd name="T4" fmla="*/ 373 w 380"/>
                        <a:gd name="T5" fmla="*/ 14 h 2081"/>
                        <a:gd name="T6" fmla="*/ 366 w 380"/>
                        <a:gd name="T7" fmla="*/ 7 h 2081"/>
                        <a:gd name="T8" fmla="*/ 366 w 380"/>
                        <a:gd name="T9" fmla="*/ 1470 h 2081"/>
                        <a:gd name="T10" fmla="*/ 315 w 380"/>
                        <a:gd name="T11" fmla="*/ 2074 h 2081"/>
                        <a:gd name="T12" fmla="*/ 322 w 380"/>
                        <a:gd name="T13" fmla="*/ 2067 h 2081"/>
                        <a:gd name="T14" fmla="*/ 47 w 380"/>
                        <a:gd name="T15" fmla="*/ 2067 h 2081"/>
                        <a:gd name="T16" fmla="*/ 54 w 380"/>
                        <a:gd name="T17" fmla="*/ 2074 h 2081"/>
                        <a:gd name="T18" fmla="*/ 14 w 380"/>
                        <a:gd name="T19" fmla="*/ 1470 h 2081"/>
                        <a:gd name="T20" fmla="*/ 14 w 380"/>
                        <a:gd name="T21" fmla="*/ 7 h 2081"/>
                        <a:gd name="T22" fmla="*/ 0 w 380"/>
                        <a:gd name="T23" fmla="*/ 0 h 2081"/>
                        <a:gd name="T24" fmla="*/ 0 w 380"/>
                        <a:gd name="T25" fmla="*/ 1470 h 2081"/>
                        <a:gd name="T26" fmla="*/ 42 w 380"/>
                        <a:gd name="T27" fmla="*/ 2081 h 2081"/>
                        <a:gd name="T28" fmla="*/ 328 w 380"/>
                        <a:gd name="T29" fmla="*/ 2081 h 2081"/>
                        <a:gd name="T30" fmla="*/ 380 w 380"/>
                        <a:gd name="T31" fmla="*/ 1470 h 2081"/>
                        <a:gd name="T32" fmla="*/ 380 w 380"/>
                        <a:gd name="T33" fmla="*/ 0 h 2081"/>
                        <a:gd name="T34" fmla="*/ 0 w 380"/>
                        <a:gd name="T35" fmla="*/ 0 h 2081"/>
                        <a:gd name="T36" fmla="*/ 14 w 380"/>
                        <a:gd name="T37" fmla="*/ 7 h 20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380" h="2081">
                          <a:moveTo>
                            <a:pt x="14" y="7"/>
                          </a:moveTo>
                          <a:lnTo>
                            <a:pt x="7" y="14"/>
                          </a:lnTo>
                          <a:lnTo>
                            <a:pt x="373" y="14"/>
                          </a:lnTo>
                          <a:lnTo>
                            <a:pt x="366" y="7"/>
                          </a:lnTo>
                          <a:lnTo>
                            <a:pt x="366" y="1470"/>
                          </a:lnTo>
                          <a:lnTo>
                            <a:pt x="315" y="2074"/>
                          </a:lnTo>
                          <a:lnTo>
                            <a:pt x="322" y="2067"/>
                          </a:lnTo>
                          <a:lnTo>
                            <a:pt x="47" y="2067"/>
                          </a:lnTo>
                          <a:lnTo>
                            <a:pt x="54" y="2074"/>
                          </a:lnTo>
                          <a:lnTo>
                            <a:pt x="14" y="1470"/>
                          </a:lnTo>
                          <a:lnTo>
                            <a:pt x="14" y="7"/>
                          </a:lnTo>
                          <a:lnTo>
                            <a:pt x="0" y="0"/>
                          </a:lnTo>
                          <a:lnTo>
                            <a:pt x="0" y="1470"/>
                          </a:lnTo>
                          <a:lnTo>
                            <a:pt x="42" y="2081"/>
                          </a:lnTo>
                          <a:lnTo>
                            <a:pt x="328" y="2081"/>
                          </a:lnTo>
                          <a:lnTo>
                            <a:pt x="380" y="1470"/>
                          </a:lnTo>
                          <a:lnTo>
                            <a:pt x="380" y="0"/>
                          </a:lnTo>
                          <a:lnTo>
                            <a:pt x="0" y="0"/>
                          </a:lnTo>
                          <a:lnTo>
                            <a:pt x="14" y="7"/>
                          </a:lnTo>
                          <a:close/>
                        </a:path>
                      </a:pathLst>
                    </a:custGeom>
                    <a:solidFill>
                      <a:srgbClr val="21212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2836962" y="2190453"/>
                      <a:ext cx="324002" cy="1100138"/>
                    </a:xfrm>
                    <a:custGeom>
                      <a:avLst/>
                      <a:gdLst>
                        <a:gd name="T0" fmla="*/ 49 w 203"/>
                        <a:gd name="T1" fmla="*/ 693 h 693"/>
                        <a:gd name="T2" fmla="*/ 0 w 203"/>
                        <a:gd name="T3" fmla="*/ 243 h 693"/>
                        <a:gd name="T4" fmla="*/ 0 w 203"/>
                        <a:gd name="T5" fmla="*/ 0 h 693"/>
                        <a:gd name="T6" fmla="*/ 203 w 203"/>
                        <a:gd name="T7" fmla="*/ 0 h 693"/>
                        <a:gd name="T8" fmla="*/ 203 w 203"/>
                        <a:gd name="T9" fmla="*/ 243 h 693"/>
                        <a:gd name="T10" fmla="*/ 133 w 203"/>
                        <a:gd name="T11" fmla="*/ 693 h 693"/>
                        <a:gd name="T12" fmla="*/ 49 w 203"/>
                        <a:gd name="T13" fmla="*/ 693 h 6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3" h="693">
                          <a:moveTo>
                            <a:pt x="49" y="693"/>
                          </a:moveTo>
                          <a:lnTo>
                            <a:pt x="0" y="243"/>
                          </a:lnTo>
                          <a:lnTo>
                            <a:pt x="0" y="0"/>
                          </a:lnTo>
                          <a:lnTo>
                            <a:pt x="203" y="0"/>
                          </a:lnTo>
                          <a:lnTo>
                            <a:pt x="203" y="243"/>
                          </a:lnTo>
                          <a:lnTo>
                            <a:pt x="133" y="693"/>
                          </a:lnTo>
                          <a:lnTo>
                            <a:pt x="49" y="69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825789" y="2179340"/>
                      <a:ext cx="346347" cy="1122363"/>
                    </a:xfrm>
                    <a:custGeom>
                      <a:avLst/>
                      <a:gdLst>
                        <a:gd name="T0" fmla="*/ 56 w 217"/>
                        <a:gd name="T1" fmla="*/ 693 h 707"/>
                        <a:gd name="T2" fmla="*/ 63 w 217"/>
                        <a:gd name="T3" fmla="*/ 700 h 707"/>
                        <a:gd name="T4" fmla="*/ 14 w 217"/>
                        <a:gd name="T5" fmla="*/ 250 h 707"/>
                        <a:gd name="T6" fmla="*/ 14 w 217"/>
                        <a:gd name="T7" fmla="*/ 7 h 707"/>
                        <a:gd name="T8" fmla="*/ 7 w 217"/>
                        <a:gd name="T9" fmla="*/ 14 h 707"/>
                        <a:gd name="T10" fmla="*/ 210 w 217"/>
                        <a:gd name="T11" fmla="*/ 14 h 707"/>
                        <a:gd name="T12" fmla="*/ 203 w 217"/>
                        <a:gd name="T13" fmla="*/ 7 h 707"/>
                        <a:gd name="T14" fmla="*/ 203 w 217"/>
                        <a:gd name="T15" fmla="*/ 250 h 707"/>
                        <a:gd name="T16" fmla="*/ 203 w 217"/>
                        <a:gd name="T17" fmla="*/ 249 h 707"/>
                        <a:gd name="T18" fmla="*/ 133 w 217"/>
                        <a:gd name="T19" fmla="*/ 698 h 707"/>
                        <a:gd name="T20" fmla="*/ 140 w 217"/>
                        <a:gd name="T21" fmla="*/ 693 h 707"/>
                        <a:gd name="T22" fmla="*/ 56 w 217"/>
                        <a:gd name="T23" fmla="*/ 693 h 707"/>
                        <a:gd name="T24" fmla="*/ 51 w 217"/>
                        <a:gd name="T25" fmla="*/ 707 h 707"/>
                        <a:gd name="T26" fmla="*/ 145 w 217"/>
                        <a:gd name="T27" fmla="*/ 707 h 707"/>
                        <a:gd name="T28" fmla="*/ 217 w 217"/>
                        <a:gd name="T29" fmla="*/ 252 h 707"/>
                        <a:gd name="T30" fmla="*/ 217 w 217"/>
                        <a:gd name="T31" fmla="*/ 250 h 707"/>
                        <a:gd name="T32" fmla="*/ 217 w 217"/>
                        <a:gd name="T33" fmla="*/ 0 h 707"/>
                        <a:gd name="T34" fmla="*/ 0 w 217"/>
                        <a:gd name="T35" fmla="*/ 0 h 707"/>
                        <a:gd name="T36" fmla="*/ 0 w 217"/>
                        <a:gd name="T37" fmla="*/ 250 h 707"/>
                        <a:gd name="T38" fmla="*/ 51 w 217"/>
                        <a:gd name="T39" fmla="*/ 707 h 707"/>
                        <a:gd name="T40" fmla="*/ 56 w 217"/>
                        <a:gd name="T41" fmla="*/ 693 h 7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17" h="707">
                          <a:moveTo>
                            <a:pt x="56" y="693"/>
                          </a:moveTo>
                          <a:lnTo>
                            <a:pt x="63" y="700"/>
                          </a:lnTo>
                          <a:lnTo>
                            <a:pt x="14" y="250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210" y="14"/>
                          </a:lnTo>
                          <a:lnTo>
                            <a:pt x="203" y="7"/>
                          </a:lnTo>
                          <a:lnTo>
                            <a:pt x="203" y="250"/>
                          </a:lnTo>
                          <a:lnTo>
                            <a:pt x="203" y="249"/>
                          </a:lnTo>
                          <a:lnTo>
                            <a:pt x="133" y="698"/>
                          </a:lnTo>
                          <a:lnTo>
                            <a:pt x="140" y="693"/>
                          </a:lnTo>
                          <a:lnTo>
                            <a:pt x="56" y="693"/>
                          </a:lnTo>
                          <a:lnTo>
                            <a:pt x="51" y="707"/>
                          </a:lnTo>
                          <a:lnTo>
                            <a:pt x="145" y="707"/>
                          </a:lnTo>
                          <a:lnTo>
                            <a:pt x="217" y="252"/>
                          </a:lnTo>
                          <a:lnTo>
                            <a:pt x="217" y="250"/>
                          </a:lnTo>
                          <a:lnTo>
                            <a:pt x="217" y="0"/>
                          </a:lnTo>
                          <a:lnTo>
                            <a:pt x="0" y="0"/>
                          </a:lnTo>
                          <a:lnTo>
                            <a:pt x="0" y="250"/>
                          </a:lnTo>
                          <a:lnTo>
                            <a:pt x="51" y="707"/>
                          </a:lnTo>
                          <a:lnTo>
                            <a:pt x="56" y="69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" name="Rectangle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81039" y="2244428"/>
                      <a:ext cx="349539" cy="125413"/>
                    </a:xfrm>
                    <a:prstGeom prst="rect">
                      <a:avLst/>
                    </a:pr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2469867" y="2233315"/>
                      <a:ext cx="378268" cy="155575"/>
                    </a:xfrm>
                    <a:custGeom>
                      <a:avLst/>
                      <a:gdLst>
                        <a:gd name="T0" fmla="*/ 0 w 237"/>
                        <a:gd name="T1" fmla="*/ 0 h 98"/>
                        <a:gd name="T2" fmla="*/ 0 w 237"/>
                        <a:gd name="T3" fmla="*/ 98 h 98"/>
                        <a:gd name="T4" fmla="*/ 237 w 237"/>
                        <a:gd name="T5" fmla="*/ 98 h 98"/>
                        <a:gd name="T6" fmla="*/ 237 w 237"/>
                        <a:gd name="T7" fmla="*/ 0 h 98"/>
                        <a:gd name="T8" fmla="*/ 0 w 237"/>
                        <a:gd name="T9" fmla="*/ 0 h 98"/>
                        <a:gd name="T10" fmla="*/ 7 w 237"/>
                        <a:gd name="T11" fmla="*/ 14 h 98"/>
                        <a:gd name="T12" fmla="*/ 230 w 237"/>
                        <a:gd name="T13" fmla="*/ 14 h 98"/>
                        <a:gd name="T14" fmla="*/ 223 w 237"/>
                        <a:gd name="T15" fmla="*/ 7 h 98"/>
                        <a:gd name="T16" fmla="*/ 223 w 237"/>
                        <a:gd name="T17" fmla="*/ 91 h 98"/>
                        <a:gd name="T18" fmla="*/ 230 w 237"/>
                        <a:gd name="T19" fmla="*/ 84 h 98"/>
                        <a:gd name="T20" fmla="*/ 7 w 237"/>
                        <a:gd name="T21" fmla="*/ 84 h 98"/>
                        <a:gd name="T22" fmla="*/ 14 w 237"/>
                        <a:gd name="T23" fmla="*/ 91 h 98"/>
                        <a:gd name="T24" fmla="*/ 14 w 237"/>
                        <a:gd name="T25" fmla="*/ 7 h 98"/>
                        <a:gd name="T26" fmla="*/ 7 w 237"/>
                        <a:gd name="T27" fmla="*/ 14 h 98"/>
                        <a:gd name="T28" fmla="*/ 0 w 237"/>
                        <a:gd name="T29" fmla="*/ 0 h 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7" h="98">
                          <a:moveTo>
                            <a:pt x="0" y="0"/>
                          </a:moveTo>
                          <a:lnTo>
                            <a:pt x="0" y="98"/>
                          </a:lnTo>
                          <a:lnTo>
                            <a:pt x="237" y="98"/>
                          </a:lnTo>
                          <a:lnTo>
                            <a:pt x="237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230" y="14"/>
                          </a:lnTo>
                          <a:lnTo>
                            <a:pt x="223" y="7"/>
                          </a:lnTo>
                          <a:lnTo>
                            <a:pt x="223" y="91"/>
                          </a:lnTo>
                          <a:lnTo>
                            <a:pt x="230" y="84"/>
                          </a:lnTo>
                          <a:lnTo>
                            <a:pt x="7" y="84"/>
                          </a:lnTo>
                          <a:lnTo>
                            <a:pt x="14" y="91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521673" y="2103140"/>
                      <a:ext cx="831551" cy="2870200"/>
                    </a:xfrm>
                    <a:custGeom>
                      <a:avLst/>
                      <a:gdLst>
                        <a:gd name="T0" fmla="*/ 0 w 521"/>
                        <a:gd name="T1" fmla="*/ 0 h 1808"/>
                        <a:gd name="T2" fmla="*/ 340 w 521"/>
                        <a:gd name="T3" fmla="*/ 63 h 1808"/>
                        <a:gd name="T4" fmla="*/ 340 w 521"/>
                        <a:gd name="T5" fmla="*/ 1599 h 1808"/>
                        <a:gd name="T6" fmla="*/ 459 w 521"/>
                        <a:gd name="T7" fmla="*/ 1535 h 1808"/>
                        <a:gd name="T8" fmla="*/ 521 w 521"/>
                        <a:gd name="T9" fmla="*/ 1724 h 1808"/>
                        <a:gd name="T10" fmla="*/ 340 w 521"/>
                        <a:gd name="T11" fmla="*/ 1808 h 1808"/>
                        <a:gd name="T12" fmla="*/ 100 w 521"/>
                        <a:gd name="T13" fmla="*/ 1808 h 1808"/>
                        <a:gd name="T14" fmla="*/ 0 w 521"/>
                        <a:gd name="T15" fmla="*/ 1514 h 1808"/>
                        <a:gd name="T16" fmla="*/ 0 w 521"/>
                        <a:gd name="T17" fmla="*/ 0 h 18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21" h="1808">
                          <a:moveTo>
                            <a:pt x="0" y="0"/>
                          </a:moveTo>
                          <a:lnTo>
                            <a:pt x="340" y="63"/>
                          </a:lnTo>
                          <a:lnTo>
                            <a:pt x="340" y="1599"/>
                          </a:lnTo>
                          <a:lnTo>
                            <a:pt x="459" y="1535"/>
                          </a:lnTo>
                          <a:lnTo>
                            <a:pt x="521" y="1724"/>
                          </a:lnTo>
                          <a:lnTo>
                            <a:pt x="340" y="1808"/>
                          </a:lnTo>
                          <a:lnTo>
                            <a:pt x="100" y="1808"/>
                          </a:lnTo>
                          <a:lnTo>
                            <a:pt x="0" y="15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510501" y="2088853"/>
                      <a:ext cx="855491" cy="2895600"/>
                    </a:xfrm>
                    <a:custGeom>
                      <a:avLst/>
                      <a:gdLst>
                        <a:gd name="T0" fmla="*/ 14 w 536"/>
                        <a:gd name="T1" fmla="*/ 9 h 1824"/>
                        <a:gd name="T2" fmla="*/ 5 w 536"/>
                        <a:gd name="T3" fmla="*/ 16 h 1824"/>
                        <a:gd name="T4" fmla="*/ 345 w 536"/>
                        <a:gd name="T5" fmla="*/ 79 h 1824"/>
                        <a:gd name="T6" fmla="*/ 340 w 536"/>
                        <a:gd name="T7" fmla="*/ 72 h 1824"/>
                        <a:gd name="T8" fmla="*/ 340 w 536"/>
                        <a:gd name="T9" fmla="*/ 1618 h 1824"/>
                        <a:gd name="T10" fmla="*/ 470 w 536"/>
                        <a:gd name="T11" fmla="*/ 1551 h 1824"/>
                        <a:gd name="T12" fmla="*/ 459 w 536"/>
                        <a:gd name="T13" fmla="*/ 1546 h 1824"/>
                        <a:gd name="T14" fmla="*/ 521 w 536"/>
                        <a:gd name="T15" fmla="*/ 1734 h 1824"/>
                        <a:gd name="T16" fmla="*/ 524 w 536"/>
                        <a:gd name="T17" fmla="*/ 1726 h 1824"/>
                        <a:gd name="T18" fmla="*/ 344 w 536"/>
                        <a:gd name="T19" fmla="*/ 1810 h 1824"/>
                        <a:gd name="T20" fmla="*/ 347 w 536"/>
                        <a:gd name="T21" fmla="*/ 1810 h 1824"/>
                        <a:gd name="T22" fmla="*/ 107 w 536"/>
                        <a:gd name="T23" fmla="*/ 1810 h 1824"/>
                        <a:gd name="T24" fmla="*/ 114 w 536"/>
                        <a:gd name="T25" fmla="*/ 1815 h 1824"/>
                        <a:gd name="T26" fmla="*/ 14 w 536"/>
                        <a:gd name="T27" fmla="*/ 1522 h 1824"/>
                        <a:gd name="T28" fmla="*/ 14 w 536"/>
                        <a:gd name="T29" fmla="*/ 1523 h 1824"/>
                        <a:gd name="T30" fmla="*/ 14 w 536"/>
                        <a:gd name="T31" fmla="*/ 9 h 1824"/>
                        <a:gd name="T32" fmla="*/ 0 w 536"/>
                        <a:gd name="T33" fmla="*/ 0 h 1824"/>
                        <a:gd name="T34" fmla="*/ 0 w 536"/>
                        <a:gd name="T35" fmla="*/ 1525 h 1824"/>
                        <a:gd name="T36" fmla="*/ 103 w 536"/>
                        <a:gd name="T37" fmla="*/ 1822 h 1824"/>
                        <a:gd name="T38" fmla="*/ 349 w 536"/>
                        <a:gd name="T39" fmla="*/ 1824 h 1824"/>
                        <a:gd name="T40" fmla="*/ 536 w 536"/>
                        <a:gd name="T41" fmla="*/ 1736 h 1824"/>
                        <a:gd name="T42" fmla="*/ 470 w 536"/>
                        <a:gd name="T43" fmla="*/ 1534 h 1824"/>
                        <a:gd name="T44" fmla="*/ 344 w 536"/>
                        <a:gd name="T45" fmla="*/ 1601 h 1824"/>
                        <a:gd name="T46" fmla="*/ 354 w 536"/>
                        <a:gd name="T47" fmla="*/ 1608 h 1824"/>
                        <a:gd name="T48" fmla="*/ 354 w 536"/>
                        <a:gd name="T49" fmla="*/ 67 h 1824"/>
                        <a:gd name="T50" fmla="*/ 0 w 536"/>
                        <a:gd name="T51" fmla="*/ 0 h 1824"/>
                        <a:gd name="T52" fmla="*/ 14 w 536"/>
                        <a:gd name="T53" fmla="*/ 9 h 18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536" h="1824">
                          <a:moveTo>
                            <a:pt x="14" y="9"/>
                          </a:moveTo>
                          <a:lnTo>
                            <a:pt x="5" y="16"/>
                          </a:lnTo>
                          <a:lnTo>
                            <a:pt x="345" y="79"/>
                          </a:lnTo>
                          <a:lnTo>
                            <a:pt x="340" y="72"/>
                          </a:lnTo>
                          <a:lnTo>
                            <a:pt x="340" y="1618"/>
                          </a:lnTo>
                          <a:lnTo>
                            <a:pt x="470" y="1551"/>
                          </a:lnTo>
                          <a:lnTo>
                            <a:pt x="459" y="1546"/>
                          </a:lnTo>
                          <a:lnTo>
                            <a:pt x="521" y="1734"/>
                          </a:lnTo>
                          <a:lnTo>
                            <a:pt x="524" y="1726"/>
                          </a:lnTo>
                          <a:lnTo>
                            <a:pt x="344" y="1810"/>
                          </a:lnTo>
                          <a:lnTo>
                            <a:pt x="347" y="1810"/>
                          </a:lnTo>
                          <a:lnTo>
                            <a:pt x="107" y="1810"/>
                          </a:lnTo>
                          <a:lnTo>
                            <a:pt x="114" y="1815"/>
                          </a:lnTo>
                          <a:lnTo>
                            <a:pt x="14" y="1522"/>
                          </a:lnTo>
                          <a:lnTo>
                            <a:pt x="14" y="1523"/>
                          </a:lnTo>
                          <a:lnTo>
                            <a:pt x="14" y="9"/>
                          </a:lnTo>
                          <a:lnTo>
                            <a:pt x="0" y="0"/>
                          </a:lnTo>
                          <a:lnTo>
                            <a:pt x="0" y="1525"/>
                          </a:lnTo>
                          <a:lnTo>
                            <a:pt x="103" y="1822"/>
                          </a:lnTo>
                          <a:lnTo>
                            <a:pt x="349" y="1824"/>
                          </a:lnTo>
                          <a:lnTo>
                            <a:pt x="536" y="1736"/>
                          </a:lnTo>
                          <a:lnTo>
                            <a:pt x="470" y="1534"/>
                          </a:lnTo>
                          <a:lnTo>
                            <a:pt x="344" y="1601"/>
                          </a:lnTo>
                          <a:lnTo>
                            <a:pt x="354" y="1608"/>
                          </a:lnTo>
                          <a:lnTo>
                            <a:pt x="354" y="67"/>
                          </a:lnTo>
                          <a:lnTo>
                            <a:pt x="0" y="0"/>
                          </a:lnTo>
                          <a:lnTo>
                            <a:pt x="14" y="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37077" y="3102767"/>
                      <a:ext cx="855491" cy="735013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725905" y="3091655"/>
                      <a:ext cx="884220" cy="765175"/>
                    </a:xfrm>
                    <a:custGeom>
                      <a:avLst/>
                      <a:gdLst>
                        <a:gd name="T0" fmla="*/ 0 w 554"/>
                        <a:gd name="T1" fmla="*/ 0 h 482"/>
                        <a:gd name="T2" fmla="*/ 0 w 554"/>
                        <a:gd name="T3" fmla="*/ 482 h 482"/>
                        <a:gd name="T4" fmla="*/ 554 w 554"/>
                        <a:gd name="T5" fmla="*/ 482 h 482"/>
                        <a:gd name="T6" fmla="*/ 554 w 554"/>
                        <a:gd name="T7" fmla="*/ 0 h 482"/>
                        <a:gd name="T8" fmla="*/ 0 w 554"/>
                        <a:gd name="T9" fmla="*/ 0 h 482"/>
                        <a:gd name="T10" fmla="*/ 7 w 554"/>
                        <a:gd name="T11" fmla="*/ 14 h 482"/>
                        <a:gd name="T12" fmla="*/ 547 w 554"/>
                        <a:gd name="T13" fmla="*/ 14 h 482"/>
                        <a:gd name="T14" fmla="*/ 540 w 554"/>
                        <a:gd name="T15" fmla="*/ 7 h 482"/>
                        <a:gd name="T16" fmla="*/ 540 w 554"/>
                        <a:gd name="T17" fmla="*/ 475 h 482"/>
                        <a:gd name="T18" fmla="*/ 547 w 554"/>
                        <a:gd name="T19" fmla="*/ 468 h 482"/>
                        <a:gd name="T20" fmla="*/ 7 w 554"/>
                        <a:gd name="T21" fmla="*/ 468 h 482"/>
                        <a:gd name="T22" fmla="*/ 14 w 554"/>
                        <a:gd name="T23" fmla="*/ 475 h 482"/>
                        <a:gd name="T24" fmla="*/ 14 w 554"/>
                        <a:gd name="T25" fmla="*/ 7 h 482"/>
                        <a:gd name="T26" fmla="*/ 7 w 554"/>
                        <a:gd name="T27" fmla="*/ 14 h 482"/>
                        <a:gd name="T28" fmla="*/ 0 w 554"/>
                        <a:gd name="T29" fmla="*/ 0 h 4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554" h="482">
                          <a:moveTo>
                            <a:pt x="0" y="0"/>
                          </a:moveTo>
                          <a:lnTo>
                            <a:pt x="0" y="482"/>
                          </a:lnTo>
                          <a:lnTo>
                            <a:pt x="554" y="482"/>
                          </a:lnTo>
                          <a:lnTo>
                            <a:pt x="554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547" y="14"/>
                          </a:lnTo>
                          <a:lnTo>
                            <a:pt x="540" y="7"/>
                          </a:lnTo>
                          <a:lnTo>
                            <a:pt x="540" y="475"/>
                          </a:lnTo>
                          <a:lnTo>
                            <a:pt x="547" y="468"/>
                          </a:lnTo>
                          <a:lnTo>
                            <a:pt x="7" y="468"/>
                          </a:lnTo>
                          <a:lnTo>
                            <a:pt x="14" y="475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0890" y="3255167"/>
                      <a:ext cx="81400" cy="32702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7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639718" y="3244055"/>
                      <a:ext cx="108532" cy="357188"/>
                    </a:xfrm>
                    <a:custGeom>
                      <a:avLst/>
                      <a:gdLst>
                        <a:gd name="T0" fmla="*/ 0 w 68"/>
                        <a:gd name="T1" fmla="*/ 0 h 225"/>
                        <a:gd name="T2" fmla="*/ 0 w 68"/>
                        <a:gd name="T3" fmla="*/ 225 h 225"/>
                        <a:gd name="T4" fmla="*/ 68 w 68"/>
                        <a:gd name="T5" fmla="*/ 225 h 225"/>
                        <a:gd name="T6" fmla="*/ 68 w 68"/>
                        <a:gd name="T7" fmla="*/ 0 h 225"/>
                        <a:gd name="T8" fmla="*/ 0 w 68"/>
                        <a:gd name="T9" fmla="*/ 0 h 225"/>
                        <a:gd name="T10" fmla="*/ 7 w 68"/>
                        <a:gd name="T11" fmla="*/ 14 h 225"/>
                        <a:gd name="T12" fmla="*/ 61 w 68"/>
                        <a:gd name="T13" fmla="*/ 14 h 225"/>
                        <a:gd name="T14" fmla="*/ 54 w 68"/>
                        <a:gd name="T15" fmla="*/ 7 h 225"/>
                        <a:gd name="T16" fmla="*/ 54 w 68"/>
                        <a:gd name="T17" fmla="*/ 218 h 225"/>
                        <a:gd name="T18" fmla="*/ 61 w 68"/>
                        <a:gd name="T19" fmla="*/ 211 h 225"/>
                        <a:gd name="T20" fmla="*/ 7 w 68"/>
                        <a:gd name="T21" fmla="*/ 211 h 225"/>
                        <a:gd name="T22" fmla="*/ 14 w 68"/>
                        <a:gd name="T23" fmla="*/ 218 h 225"/>
                        <a:gd name="T24" fmla="*/ 14 w 68"/>
                        <a:gd name="T25" fmla="*/ 7 h 225"/>
                        <a:gd name="T26" fmla="*/ 7 w 68"/>
                        <a:gd name="T27" fmla="*/ 14 h 225"/>
                        <a:gd name="T28" fmla="*/ 0 w 68"/>
                        <a:gd name="T29" fmla="*/ 0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8" h="225">
                          <a:moveTo>
                            <a:pt x="0" y="0"/>
                          </a:moveTo>
                          <a:lnTo>
                            <a:pt x="0" y="225"/>
                          </a:lnTo>
                          <a:lnTo>
                            <a:pt x="68" y="225"/>
                          </a:lnTo>
                          <a:lnTo>
                            <a:pt x="68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61" y="14"/>
                          </a:lnTo>
                          <a:lnTo>
                            <a:pt x="54" y="7"/>
                          </a:lnTo>
                          <a:lnTo>
                            <a:pt x="54" y="218"/>
                          </a:lnTo>
                          <a:lnTo>
                            <a:pt x="61" y="211"/>
                          </a:lnTo>
                          <a:lnTo>
                            <a:pt x="7" y="211"/>
                          </a:lnTo>
                          <a:lnTo>
                            <a:pt x="14" y="218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98953" y="3239292"/>
                      <a:ext cx="89380" cy="323850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587781" y="3228180"/>
                      <a:ext cx="116513" cy="354013"/>
                    </a:xfrm>
                    <a:custGeom>
                      <a:avLst/>
                      <a:gdLst>
                        <a:gd name="T0" fmla="*/ 0 w 73"/>
                        <a:gd name="T1" fmla="*/ 0 h 223"/>
                        <a:gd name="T2" fmla="*/ 0 w 73"/>
                        <a:gd name="T3" fmla="*/ 223 h 223"/>
                        <a:gd name="T4" fmla="*/ 73 w 73"/>
                        <a:gd name="T5" fmla="*/ 223 h 223"/>
                        <a:gd name="T6" fmla="*/ 73 w 73"/>
                        <a:gd name="T7" fmla="*/ 0 h 223"/>
                        <a:gd name="T8" fmla="*/ 0 w 73"/>
                        <a:gd name="T9" fmla="*/ 0 h 223"/>
                        <a:gd name="T10" fmla="*/ 7 w 73"/>
                        <a:gd name="T11" fmla="*/ 14 h 223"/>
                        <a:gd name="T12" fmla="*/ 66 w 73"/>
                        <a:gd name="T13" fmla="*/ 14 h 223"/>
                        <a:gd name="T14" fmla="*/ 59 w 73"/>
                        <a:gd name="T15" fmla="*/ 7 h 223"/>
                        <a:gd name="T16" fmla="*/ 59 w 73"/>
                        <a:gd name="T17" fmla="*/ 216 h 223"/>
                        <a:gd name="T18" fmla="*/ 66 w 73"/>
                        <a:gd name="T19" fmla="*/ 209 h 223"/>
                        <a:gd name="T20" fmla="*/ 7 w 73"/>
                        <a:gd name="T21" fmla="*/ 209 h 223"/>
                        <a:gd name="T22" fmla="*/ 14 w 73"/>
                        <a:gd name="T23" fmla="*/ 216 h 223"/>
                        <a:gd name="T24" fmla="*/ 14 w 73"/>
                        <a:gd name="T25" fmla="*/ 7 h 223"/>
                        <a:gd name="T26" fmla="*/ 7 w 73"/>
                        <a:gd name="T27" fmla="*/ 14 h 223"/>
                        <a:gd name="T28" fmla="*/ 0 w 73"/>
                        <a:gd name="T2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73" h="223">
                          <a:moveTo>
                            <a:pt x="0" y="0"/>
                          </a:moveTo>
                          <a:lnTo>
                            <a:pt x="0" y="223"/>
                          </a:lnTo>
                          <a:lnTo>
                            <a:pt x="73" y="223"/>
                          </a:lnTo>
                          <a:lnTo>
                            <a:pt x="73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66" y="14"/>
                          </a:lnTo>
                          <a:lnTo>
                            <a:pt x="59" y="7"/>
                          </a:lnTo>
                          <a:lnTo>
                            <a:pt x="59" y="216"/>
                          </a:lnTo>
                          <a:lnTo>
                            <a:pt x="66" y="209"/>
                          </a:lnTo>
                          <a:lnTo>
                            <a:pt x="7" y="209"/>
                          </a:lnTo>
                          <a:lnTo>
                            <a:pt x="14" y="216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34989" y="3845717"/>
                      <a:ext cx="154819" cy="360363"/>
                    </a:xfrm>
                    <a:custGeom>
                      <a:avLst/>
                      <a:gdLst>
                        <a:gd name="T0" fmla="*/ 0 w 97"/>
                        <a:gd name="T1" fmla="*/ 0 h 227"/>
                        <a:gd name="T2" fmla="*/ 28 w 97"/>
                        <a:gd name="T3" fmla="*/ 227 h 227"/>
                        <a:gd name="T4" fmla="*/ 71 w 97"/>
                        <a:gd name="T5" fmla="*/ 227 h 227"/>
                        <a:gd name="T6" fmla="*/ 97 w 97"/>
                        <a:gd name="T7" fmla="*/ 0 h 227"/>
                        <a:gd name="T8" fmla="*/ 0 w 97"/>
                        <a:gd name="T9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227">
                          <a:moveTo>
                            <a:pt x="0" y="0"/>
                          </a:moveTo>
                          <a:lnTo>
                            <a:pt x="28" y="227"/>
                          </a:lnTo>
                          <a:lnTo>
                            <a:pt x="71" y="227"/>
                          </a:lnTo>
                          <a:lnTo>
                            <a:pt x="9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923817" y="3834605"/>
                      <a:ext cx="177164" cy="382588"/>
                    </a:xfrm>
                    <a:custGeom>
                      <a:avLst/>
                      <a:gdLst>
                        <a:gd name="T0" fmla="*/ 0 w 111"/>
                        <a:gd name="T1" fmla="*/ 0 h 241"/>
                        <a:gd name="T2" fmla="*/ 30 w 111"/>
                        <a:gd name="T3" fmla="*/ 241 h 241"/>
                        <a:gd name="T4" fmla="*/ 83 w 111"/>
                        <a:gd name="T5" fmla="*/ 241 h 241"/>
                        <a:gd name="T6" fmla="*/ 111 w 111"/>
                        <a:gd name="T7" fmla="*/ 0 h 241"/>
                        <a:gd name="T8" fmla="*/ 0 w 111"/>
                        <a:gd name="T9" fmla="*/ 0 h 241"/>
                        <a:gd name="T10" fmla="*/ 7 w 111"/>
                        <a:gd name="T11" fmla="*/ 14 h 241"/>
                        <a:gd name="T12" fmla="*/ 104 w 111"/>
                        <a:gd name="T13" fmla="*/ 14 h 241"/>
                        <a:gd name="T14" fmla="*/ 97 w 111"/>
                        <a:gd name="T15" fmla="*/ 7 h 241"/>
                        <a:gd name="T16" fmla="*/ 71 w 111"/>
                        <a:gd name="T17" fmla="*/ 234 h 241"/>
                        <a:gd name="T18" fmla="*/ 78 w 111"/>
                        <a:gd name="T19" fmla="*/ 227 h 241"/>
                        <a:gd name="T20" fmla="*/ 35 w 111"/>
                        <a:gd name="T21" fmla="*/ 227 h 241"/>
                        <a:gd name="T22" fmla="*/ 42 w 111"/>
                        <a:gd name="T23" fmla="*/ 234 h 241"/>
                        <a:gd name="T24" fmla="*/ 14 w 111"/>
                        <a:gd name="T25" fmla="*/ 7 h 241"/>
                        <a:gd name="T26" fmla="*/ 7 w 111"/>
                        <a:gd name="T27" fmla="*/ 14 h 241"/>
                        <a:gd name="T28" fmla="*/ 0 w 111"/>
                        <a:gd name="T29" fmla="*/ 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1" h="241">
                          <a:moveTo>
                            <a:pt x="0" y="0"/>
                          </a:moveTo>
                          <a:lnTo>
                            <a:pt x="30" y="241"/>
                          </a:lnTo>
                          <a:lnTo>
                            <a:pt x="83" y="241"/>
                          </a:lnTo>
                          <a:lnTo>
                            <a:pt x="111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104" y="14"/>
                          </a:lnTo>
                          <a:lnTo>
                            <a:pt x="97" y="7"/>
                          </a:lnTo>
                          <a:lnTo>
                            <a:pt x="71" y="234"/>
                          </a:lnTo>
                          <a:lnTo>
                            <a:pt x="78" y="227"/>
                          </a:lnTo>
                          <a:lnTo>
                            <a:pt x="35" y="227"/>
                          </a:lnTo>
                          <a:lnTo>
                            <a:pt x="42" y="23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2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089808" y="3845717"/>
                      <a:ext cx="156414" cy="360363"/>
                    </a:xfrm>
                    <a:custGeom>
                      <a:avLst/>
                      <a:gdLst>
                        <a:gd name="T0" fmla="*/ 0 w 98"/>
                        <a:gd name="T1" fmla="*/ 0 h 227"/>
                        <a:gd name="T2" fmla="*/ 28 w 98"/>
                        <a:gd name="T3" fmla="*/ 227 h 227"/>
                        <a:gd name="T4" fmla="*/ 70 w 98"/>
                        <a:gd name="T5" fmla="*/ 227 h 227"/>
                        <a:gd name="T6" fmla="*/ 98 w 98"/>
                        <a:gd name="T7" fmla="*/ 0 h 227"/>
                        <a:gd name="T8" fmla="*/ 0 w 98"/>
                        <a:gd name="T9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8" h="227">
                          <a:moveTo>
                            <a:pt x="0" y="0"/>
                          </a:moveTo>
                          <a:lnTo>
                            <a:pt x="28" y="227"/>
                          </a:lnTo>
                          <a:lnTo>
                            <a:pt x="70" y="227"/>
                          </a:lnTo>
                          <a:lnTo>
                            <a:pt x="9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3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5078635" y="3834605"/>
                      <a:ext cx="178759" cy="382588"/>
                    </a:xfrm>
                    <a:custGeom>
                      <a:avLst/>
                      <a:gdLst>
                        <a:gd name="T0" fmla="*/ 0 w 112"/>
                        <a:gd name="T1" fmla="*/ 0 h 241"/>
                        <a:gd name="T2" fmla="*/ 30 w 112"/>
                        <a:gd name="T3" fmla="*/ 241 h 241"/>
                        <a:gd name="T4" fmla="*/ 82 w 112"/>
                        <a:gd name="T5" fmla="*/ 241 h 241"/>
                        <a:gd name="T6" fmla="*/ 112 w 112"/>
                        <a:gd name="T7" fmla="*/ 0 h 241"/>
                        <a:gd name="T8" fmla="*/ 0 w 112"/>
                        <a:gd name="T9" fmla="*/ 0 h 241"/>
                        <a:gd name="T10" fmla="*/ 7 w 112"/>
                        <a:gd name="T11" fmla="*/ 14 h 241"/>
                        <a:gd name="T12" fmla="*/ 105 w 112"/>
                        <a:gd name="T13" fmla="*/ 14 h 241"/>
                        <a:gd name="T14" fmla="*/ 98 w 112"/>
                        <a:gd name="T15" fmla="*/ 7 h 241"/>
                        <a:gd name="T16" fmla="*/ 70 w 112"/>
                        <a:gd name="T17" fmla="*/ 234 h 241"/>
                        <a:gd name="T18" fmla="*/ 77 w 112"/>
                        <a:gd name="T19" fmla="*/ 227 h 241"/>
                        <a:gd name="T20" fmla="*/ 35 w 112"/>
                        <a:gd name="T21" fmla="*/ 227 h 241"/>
                        <a:gd name="T22" fmla="*/ 42 w 112"/>
                        <a:gd name="T23" fmla="*/ 234 h 241"/>
                        <a:gd name="T24" fmla="*/ 14 w 112"/>
                        <a:gd name="T25" fmla="*/ 7 h 241"/>
                        <a:gd name="T26" fmla="*/ 7 w 112"/>
                        <a:gd name="T27" fmla="*/ 14 h 241"/>
                        <a:gd name="T28" fmla="*/ 0 w 112"/>
                        <a:gd name="T29" fmla="*/ 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2" h="241">
                          <a:moveTo>
                            <a:pt x="0" y="0"/>
                          </a:moveTo>
                          <a:lnTo>
                            <a:pt x="30" y="241"/>
                          </a:lnTo>
                          <a:lnTo>
                            <a:pt x="82" y="241"/>
                          </a:lnTo>
                          <a:lnTo>
                            <a:pt x="112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105" y="14"/>
                          </a:lnTo>
                          <a:lnTo>
                            <a:pt x="98" y="7"/>
                          </a:lnTo>
                          <a:lnTo>
                            <a:pt x="70" y="234"/>
                          </a:lnTo>
                          <a:lnTo>
                            <a:pt x="77" y="227"/>
                          </a:lnTo>
                          <a:lnTo>
                            <a:pt x="35" y="227"/>
                          </a:lnTo>
                          <a:lnTo>
                            <a:pt x="42" y="23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4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5246223" y="3845717"/>
                      <a:ext cx="153222" cy="360363"/>
                    </a:xfrm>
                    <a:custGeom>
                      <a:avLst/>
                      <a:gdLst>
                        <a:gd name="T0" fmla="*/ 0 w 96"/>
                        <a:gd name="T1" fmla="*/ 0 h 227"/>
                        <a:gd name="T2" fmla="*/ 26 w 96"/>
                        <a:gd name="T3" fmla="*/ 227 h 227"/>
                        <a:gd name="T4" fmla="*/ 68 w 96"/>
                        <a:gd name="T5" fmla="*/ 227 h 227"/>
                        <a:gd name="T6" fmla="*/ 96 w 96"/>
                        <a:gd name="T7" fmla="*/ 0 h 227"/>
                        <a:gd name="T8" fmla="*/ 0 w 96"/>
                        <a:gd name="T9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227">
                          <a:moveTo>
                            <a:pt x="0" y="0"/>
                          </a:moveTo>
                          <a:lnTo>
                            <a:pt x="26" y="227"/>
                          </a:lnTo>
                          <a:lnTo>
                            <a:pt x="68" y="227"/>
                          </a:lnTo>
                          <a:lnTo>
                            <a:pt x="9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5235050" y="3834605"/>
                      <a:ext cx="175567" cy="382588"/>
                    </a:xfrm>
                    <a:custGeom>
                      <a:avLst/>
                      <a:gdLst>
                        <a:gd name="T0" fmla="*/ 0 w 110"/>
                        <a:gd name="T1" fmla="*/ 0 h 241"/>
                        <a:gd name="T2" fmla="*/ 28 w 110"/>
                        <a:gd name="T3" fmla="*/ 241 h 241"/>
                        <a:gd name="T4" fmla="*/ 81 w 110"/>
                        <a:gd name="T5" fmla="*/ 241 h 241"/>
                        <a:gd name="T6" fmla="*/ 110 w 110"/>
                        <a:gd name="T7" fmla="*/ 0 h 241"/>
                        <a:gd name="T8" fmla="*/ 0 w 110"/>
                        <a:gd name="T9" fmla="*/ 0 h 241"/>
                        <a:gd name="T10" fmla="*/ 7 w 110"/>
                        <a:gd name="T11" fmla="*/ 14 h 241"/>
                        <a:gd name="T12" fmla="*/ 103 w 110"/>
                        <a:gd name="T13" fmla="*/ 14 h 241"/>
                        <a:gd name="T14" fmla="*/ 96 w 110"/>
                        <a:gd name="T15" fmla="*/ 7 h 241"/>
                        <a:gd name="T16" fmla="*/ 68 w 110"/>
                        <a:gd name="T17" fmla="*/ 234 h 241"/>
                        <a:gd name="T18" fmla="*/ 75 w 110"/>
                        <a:gd name="T19" fmla="*/ 227 h 241"/>
                        <a:gd name="T20" fmla="*/ 33 w 110"/>
                        <a:gd name="T21" fmla="*/ 227 h 241"/>
                        <a:gd name="T22" fmla="*/ 40 w 110"/>
                        <a:gd name="T23" fmla="*/ 234 h 241"/>
                        <a:gd name="T24" fmla="*/ 14 w 110"/>
                        <a:gd name="T25" fmla="*/ 7 h 241"/>
                        <a:gd name="T26" fmla="*/ 7 w 110"/>
                        <a:gd name="T27" fmla="*/ 14 h 241"/>
                        <a:gd name="T28" fmla="*/ 0 w 110"/>
                        <a:gd name="T29" fmla="*/ 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0" h="241">
                          <a:moveTo>
                            <a:pt x="0" y="0"/>
                          </a:moveTo>
                          <a:lnTo>
                            <a:pt x="28" y="241"/>
                          </a:lnTo>
                          <a:lnTo>
                            <a:pt x="81" y="241"/>
                          </a:lnTo>
                          <a:lnTo>
                            <a:pt x="110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103" y="14"/>
                          </a:lnTo>
                          <a:lnTo>
                            <a:pt x="96" y="7"/>
                          </a:lnTo>
                          <a:lnTo>
                            <a:pt x="68" y="234"/>
                          </a:lnTo>
                          <a:lnTo>
                            <a:pt x="75" y="227"/>
                          </a:lnTo>
                          <a:lnTo>
                            <a:pt x="33" y="227"/>
                          </a:lnTo>
                          <a:lnTo>
                            <a:pt x="40" y="23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6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4781767" y="3845717"/>
                      <a:ext cx="153222" cy="360363"/>
                    </a:xfrm>
                    <a:custGeom>
                      <a:avLst/>
                      <a:gdLst>
                        <a:gd name="T0" fmla="*/ 0 w 96"/>
                        <a:gd name="T1" fmla="*/ 0 h 227"/>
                        <a:gd name="T2" fmla="*/ 28 w 96"/>
                        <a:gd name="T3" fmla="*/ 227 h 227"/>
                        <a:gd name="T4" fmla="*/ 68 w 96"/>
                        <a:gd name="T5" fmla="*/ 227 h 227"/>
                        <a:gd name="T6" fmla="*/ 96 w 96"/>
                        <a:gd name="T7" fmla="*/ 0 h 227"/>
                        <a:gd name="T8" fmla="*/ 0 w 96"/>
                        <a:gd name="T9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227">
                          <a:moveTo>
                            <a:pt x="0" y="0"/>
                          </a:moveTo>
                          <a:lnTo>
                            <a:pt x="28" y="227"/>
                          </a:lnTo>
                          <a:lnTo>
                            <a:pt x="68" y="227"/>
                          </a:lnTo>
                          <a:lnTo>
                            <a:pt x="9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7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770595" y="3834605"/>
                      <a:ext cx="175567" cy="382588"/>
                    </a:xfrm>
                    <a:custGeom>
                      <a:avLst/>
                      <a:gdLst>
                        <a:gd name="T0" fmla="*/ 0 w 110"/>
                        <a:gd name="T1" fmla="*/ 0 h 241"/>
                        <a:gd name="T2" fmla="*/ 30 w 110"/>
                        <a:gd name="T3" fmla="*/ 241 h 241"/>
                        <a:gd name="T4" fmla="*/ 81 w 110"/>
                        <a:gd name="T5" fmla="*/ 241 h 241"/>
                        <a:gd name="T6" fmla="*/ 110 w 110"/>
                        <a:gd name="T7" fmla="*/ 0 h 241"/>
                        <a:gd name="T8" fmla="*/ 0 w 110"/>
                        <a:gd name="T9" fmla="*/ 0 h 241"/>
                        <a:gd name="T10" fmla="*/ 7 w 110"/>
                        <a:gd name="T11" fmla="*/ 14 h 241"/>
                        <a:gd name="T12" fmla="*/ 103 w 110"/>
                        <a:gd name="T13" fmla="*/ 14 h 241"/>
                        <a:gd name="T14" fmla="*/ 96 w 110"/>
                        <a:gd name="T15" fmla="*/ 7 h 241"/>
                        <a:gd name="T16" fmla="*/ 68 w 110"/>
                        <a:gd name="T17" fmla="*/ 234 h 241"/>
                        <a:gd name="T18" fmla="*/ 75 w 110"/>
                        <a:gd name="T19" fmla="*/ 227 h 241"/>
                        <a:gd name="T20" fmla="*/ 35 w 110"/>
                        <a:gd name="T21" fmla="*/ 227 h 241"/>
                        <a:gd name="T22" fmla="*/ 42 w 110"/>
                        <a:gd name="T23" fmla="*/ 234 h 241"/>
                        <a:gd name="T24" fmla="*/ 14 w 110"/>
                        <a:gd name="T25" fmla="*/ 7 h 241"/>
                        <a:gd name="T26" fmla="*/ 7 w 110"/>
                        <a:gd name="T27" fmla="*/ 14 h 241"/>
                        <a:gd name="T28" fmla="*/ 0 w 110"/>
                        <a:gd name="T29" fmla="*/ 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0" h="241">
                          <a:moveTo>
                            <a:pt x="0" y="0"/>
                          </a:moveTo>
                          <a:lnTo>
                            <a:pt x="30" y="241"/>
                          </a:lnTo>
                          <a:lnTo>
                            <a:pt x="81" y="241"/>
                          </a:lnTo>
                          <a:lnTo>
                            <a:pt x="110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103" y="14"/>
                          </a:lnTo>
                          <a:lnTo>
                            <a:pt x="96" y="7"/>
                          </a:lnTo>
                          <a:lnTo>
                            <a:pt x="68" y="234"/>
                          </a:lnTo>
                          <a:lnTo>
                            <a:pt x="75" y="227"/>
                          </a:lnTo>
                          <a:lnTo>
                            <a:pt x="35" y="227"/>
                          </a:lnTo>
                          <a:lnTo>
                            <a:pt x="42" y="23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8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5399445" y="3845717"/>
                      <a:ext cx="154819" cy="360363"/>
                    </a:xfrm>
                    <a:custGeom>
                      <a:avLst/>
                      <a:gdLst>
                        <a:gd name="T0" fmla="*/ 0 w 97"/>
                        <a:gd name="T1" fmla="*/ 0 h 227"/>
                        <a:gd name="T2" fmla="*/ 28 w 97"/>
                        <a:gd name="T3" fmla="*/ 227 h 227"/>
                        <a:gd name="T4" fmla="*/ 69 w 97"/>
                        <a:gd name="T5" fmla="*/ 227 h 227"/>
                        <a:gd name="T6" fmla="*/ 97 w 97"/>
                        <a:gd name="T7" fmla="*/ 0 h 227"/>
                        <a:gd name="T8" fmla="*/ 0 w 97"/>
                        <a:gd name="T9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227">
                          <a:moveTo>
                            <a:pt x="0" y="0"/>
                          </a:moveTo>
                          <a:lnTo>
                            <a:pt x="28" y="227"/>
                          </a:lnTo>
                          <a:lnTo>
                            <a:pt x="69" y="227"/>
                          </a:lnTo>
                          <a:lnTo>
                            <a:pt x="9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9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5388272" y="3834605"/>
                      <a:ext cx="177164" cy="382588"/>
                    </a:xfrm>
                    <a:custGeom>
                      <a:avLst/>
                      <a:gdLst>
                        <a:gd name="T0" fmla="*/ 0 w 111"/>
                        <a:gd name="T1" fmla="*/ 0 h 241"/>
                        <a:gd name="T2" fmla="*/ 30 w 111"/>
                        <a:gd name="T3" fmla="*/ 241 h 241"/>
                        <a:gd name="T4" fmla="*/ 81 w 111"/>
                        <a:gd name="T5" fmla="*/ 241 h 241"/>
                        <a:gd name="T6" fmla="*/ 111 w 111"/>
                        <a:gd name="T7" fmla="*/ 0 h 241"/>
                        <a:gd name="T8" fmla="*/ 0 w 111"/>
                        <a:gd name="T9" fmla="*/ 0 h 241"/>
                        <a:gd name="T10" fmla="*/ 7 w 111"/>
                        <a:gd name="T11" fmla="*/ 14 h 241"/>
                        <a:gd name="T12" fmla="*/ 104 w 111"/>
                        <a:gd name="T13" fmla="*/ 14 h 241"/>
                        <a:gd name="T14" fmla="*/ 97 w 111"/>
                        <a:gd name="T15" fmla="*/ 7 h 241"/>
                        <a:gd name="T16" fmla="*/ 69 w 111"/>
                        <a:gd name="T17" fmla="*/ 234 h 241"/>
                        <a:gd name="T18" fmla="*/ 76 w 111"/>
                        <a:gd name="T19" fmla="*/ 227 h 241"/>
                        <a:gd name="T20" fmla="*/ 35 w 111"/>
                        <a:gd name="T21" fmla="*/ 227 h 241"/>
                        <a:gd name="T22" fmla="*/ 42 w 111"/>
                        <a:gd name="T23" fmla="*/ 234 h 241"/>
                        <a:gd name="T24" fmla="*/ 14 w 111"/>
                        <a:gd name="T25" fmla="*/ 7 h 241"/>
                        <a:gd name="T26" fmla="*/ 7 w 111"/>
                        <a:gd name="T27" fmla="*/ 14 h 241"/>
                        <a:gd name="T28" fmla="*/ 0 w 111"/>
                        <a:gd name="T29" fmla="*/ 0 h 2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11" h="241">
                          <a:moveTo>
                            <a:pt x="0" y="0"/>
                          </a:moveTo>
                          <a:lnTo>
                            <a:pt x="30" y="241"/>
                          </a:lnTo>
                          <a:lnTo>
                            <a:pt x="81" y="241"/>
                          </a:lnTo>
                          <a:lnTo>
                            <a:pt x="111" y="0"/>
                          </a:lnTo>
                          <a:lnTo>
                            <a:pt x="0" y="0"/>
                          </a:lnTo>
                          <a:lnTo>
                            <a:pt x="7" y="14"/>
                          </a:lnTo>
                          <a:lnTo>
                            <a:pt x="104" y="14"/>
                          </a:lnTo>
                          <a:lnTo>
                            <a:pt x="97" y="7"/>
                          </a:lnTo>
                          <a:lnTo>
                            <a:pt x="69" y="234"/>
                          </a:lnTo>
                          <a:lnTo>
                            <a:pt x="76" y="227"/>
                          </a:lnTo>
                          <a:lnTo>
                            <a:pt x="35" y="227"/>
                          </a:lnTo>
                          <a:lnTo>
                            <a:pt x="42" y="234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0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196250" y="5214641"/>
                      <a:ext cx="268139" cy="312738"/>
                    </a:xfrm>
                    <a:custGeom>
                      <a:avLst/>
                      <a:gdLst>
                        <a:gd name="T0" fmla="*/ 84 w 168"/>
                        <a:gd name="T1" fmla="*/ 197 h 197"/>
                        <a:gd name="T2" fmla="*/ 67 w 168"/>
                        <a:gd name="T3" fmla="*/ 196 h 197"/>
                        <a:gd name="T4" fmla="*/ 53 w 168"/>
                        <a:gd name="T5" fmla="*/ 190 h 197"/>
                        <a:gd name="T6" fmla="*/ 37 w 168"/>
                        <a:gd name="T7" fmla="*/ 180 h 197"/>
                        <a:gd name="T8" fmla="*/ 25 w 168"/>
                        <a:gd name="T9" fmla="*/ 170 h 197"/>
                        <a:gd name="T10" fmla="*/ 14 w 168"/>
                        <a:gd name="T11" fmla="*/ 154 h 197"/>
                        <a:gd name="T12" fmla="*/ 7 w 168"/>
                        <a:gd name="T13" fmla="*/ 137 h 197"/>
                        <a:gd name="T14" fmla="*/ 2 w 168"/>
                        <a:gd name="T15" fmla="*/ 120 h 197"/>
                        <a:gd name="T16" fmla="*/ 0 w 168"/>
                        <a:gd name="T17" fmla="*/ 99 h 197"/>
                        <a:gd name="T18" fmla="*/ 2 w 168"/>
                        <a:gd name="T19" fmla="*/ 79 h 197"/>
                        <a:gd name="T20" fmla="*/ 7 w 168"/>
                        <a:gd name="T21" fmla="*/ 60 h 197"/>
                        <a:gd name="T22" fmla="*/ 14 w 168"/>
                        <a:gd name="T23" fmla="*/ 45 h 197"/>
                        <a:gd name="T24" fmla="*/ 25 w 168"/>
                        <a:gd name="T25" fmla="*/ 29 h 197"/>
                        <a:gd name="T26" fmla="*/ 37 w 168"/>
                        <a:gd name="T27" fmla="*/ 17 h 197"/>
                        <a:gd name="T28" fmla="*/ 53 w 168"/>
                        <a:gd name="T29" fmla="*/ 9 h 197"/>
                        <a:gd name="T30" fmla="*/ 67 w 168"/>
                        <a:gd name="T31" fmla="*/ 2 h 197"/>
                        <a:gd name="T32" fmla="*/ 84 w 168"/>
                        <a:gd name="T33" fmla="*/ 0 h 197"/>
                        <a:gd name="T34" fmla="*/ 102 w 168"/>
                        <a:gd name="T35" fmla="*/ 2 h 197"/>
                        <a:gd name="T36" fmla="*/ 117 w 168"/>
                        <a:gd name="T37" fmla="*/ 9 h 197"/>
                        <a:gd name="T38" fmla="*/ 131 w 168"/>
                        <a:gd name="T39" fmla="*/ 17 h 197"/>
                        <a:gd name="T40" fmla="*/ 144 w 168"/>
                        <a:gd name="T41" fmla="*/ 29 h 197"/>
                        <a:gd name="T42" fmla="*/ 154 w 168"/>
                        <a:gd name="T43" fmla="*/ 45 h 197"/>
                        <a:gd name="T44" fmla="*/ 161 w 168"/>
                        <a:gd name="T45" fmla="*/ 60 h 197"/>
                        <a:gd name="T46" fmla="*/ 167 w 168"/>
                        <a:gd name="T47" fmla="*/ 79 h 197"/>
                        <a:gd name="T48" fmla="*/ 168 w 168"/>
                        <a:gd name="T49" fmla="*/ 99 h 197"/>
                        <a:gd name="T50" fmla="*/ 167 w 168"/>
                        <a:gd name="T51" fmla="*/ 120 h 197"/>
                        <a:gd name="T52" fmla="*/ 161 w 168"/>
                        <a:gd name="T53" fmla="*/ 137 h 197"/>
                        <a:gd name="T54" fmla="*/ 154 w 168"/>
                        <a:gd name="T55" fmla="*/ 154 h 197"/>
                        <a:gd name="T56" fmla="*/ 144 w 168"/>
                        <a:gd name="T57" fmla="*/ 170 h 197"/>
                        <a:gd name="T58" fmla="*/ 131 w 168"/>
                        <a:gd name="T59" fmla="*/ 180 h 197"/>
                        <a:gd name="T60" fmla="*/ 117 w 168"/>
                        <a:gd name="T61" fmla="*/ 190 h 197"/>
                        <a:gd name="T62" fmla="*/ 102 w 168"/>
                        <a:gd name="T63" fmla="*/ 196 h 197"/>
                        <a:gd name="T64" fmla="*/ 84 w 168"/>
                        <a:gd name="T65" fmla="*/ 197 h 1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68" h="197">
                          <a:moveTo>
                            <a:pt x="84" y="197"/>
                          </a:moveTo>
                          <a:lnTo>
                            <a:pt x="67" y="196"/>
                          </a:lnTo>
                          <a:lnTo>
                            <a:pt x="53" y="190"/>
                          </a:lnTo>
                          <a:lnTo>
                            <a:pt x="37" y="180"/>
                          </a:lnTo>
                          <a:lnTo>
                            <a:pt x="25" y="170"/>
                          </a:lnTo>
                          <a:lnTo>
                            <a:pt x="14" y="154"/>
                          </a:lnTo>
                          <a:lnTo>
                            <a:pt x="7" y="137"/>
                          </a:lnTo>
                          <a:lnTo>
                            <a:pt x="2" y="120"/>
                          </a:lnTo>
                          <a:lnTo>
                            <a:pt x="0" y="99"/>
                          </a:lnTo>
                          <a:lnTo>
                            <a:pt x="2" y="79"/>
                          </a:lnTo>
                          <a:lnTo>
                            <a:pt x="7" y="60"/>
                          </a:lnTo>
                          <a:lnTo>
                            <a:pt x="14" y="45"/>
                          </a:lnTo>
                          <a:lnTo>
                            <a:pt x="25" y="29"/>
                          </a:lnTo>
                          <a:lnTo>
                            <a:pt x="37" y="17"/>
                          </a:lnTo>
                          <a:lnTo>
                            <a:pt x="53" y="9"/>
                          </a:lnTo>
                          <a:lnTo>
                            <a:pt x="67" y="2"/>
                          </a:lnTo>
                          <a:lnTo>
                            <a:pt x="84" y="0"/>
                          </a:lnTo>
                          <a:lnTo>
                            <a:pt x="102" y="2"/>
                          </a:lnTo>
                          <a:lnTo>
                            <a:pt x="117" y="9"/>
                          </a:lnTo>
                          <a:lnTo>
                            <a:pt x="131" y="17"/>
                          </a:lnTo>
                          <a:lnTo>
                            <a:pt x="144" y="29"/>
                          </a:lnTo>
                          <a:lnTo>
                            <a:pt x="154" y="45"/>
                          </a:lnTo>
                          <a:lnTo>
                            <a:pt x="161" y="60"/>
                          </a:lnTo>
                          <a:lnTo>
                            <a:pt x="167" y="79"/>
                          </a:lnTo>
                          <a:lnTo>
                            <a:pt x="168" y="99"/>
                          </a:lnTo>
                          <a:lnTo>
                            <a:pt x="167" y="120"/>
                          </a:lnTo>
                          <a:lnTo>
                            <a:pt x="161" y="137"/>
                          </a:lnTo>
                          <a:lnTo>
                            <a:pt x="154" y="154"/>
                          </a:lnTo>
                          <a:lnTo>
                            <a:pt x="144" y="170"/>
                          </a:lnTo>
                          <a:lnTo>
                            <a:pt x="131" y="180"/>
                          </a:lnTo>
                          <a:lnTo>
                            <a:pt x="117" y="190"/>
                          </a:lnTo>
                          <a:lnTo>
                            <a:pt x="102" y="196"/>
                          </a:lnTo>
                          <a:lnTo>
                            <a:pt x="84" y="197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31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6185079" y="5203528"/>
                      <a:ext cx="290484" cy="334963"/>
                    </a:xfrm>
                    <a:custGeom>
                      <a:avLst/>
                      <a:gdLst>
                        <a:gd name="T0" fmla="*/ 79 w 182"/>
                        <a:gd name="T1" fmla="*/ 196 h 211"/>
                        <a:gd name="T2" fmla="*/ 68 w 182"/>
                        <a:gd name="T3" fmla="*/ 192 h 211"/>
                        <a:gd name="T4" fmla="*/ 47 w 182"/>
                        <a:gd name="T5" fmla="*/ 182 h 211"/>
                        <a:gd name="T6" fmla="*/ 39 w 182"/>
                        <a:gd name="T7" fmla="*/ 175 h 211"/>
                        <a:gd name="T8" fmla="*/ 32 w 182"/>
                        <a:gd name="T9" fmla="*/ 165 h 211"/>
                        <a:gd name="T10" fmla="*/ 25 w 182"/>
                        <a:gd name="T11" fmla="*/ 153 h 211"/>
                        <a:gd name="T12" fmla="*/ 18 w 182"/>
                        <a:gd name="T13" fmla="*/ 137 h 211"/>
                        <a:gd name="T14" fmla="*/ 14 w 182"/>
                        <a:gd name="T15" fmla="*/ 88 h 211"/>
                        <a:gd name="T16" fmla="*/ 21 w 182"/>
                        <a:gd name="T17" fmla="*/ 65 h 211"/>
                        <a:gd name="T18" fmla="*/ 28 w 182"/>
                        <a:gd name="T19" fmla="*/ 50 h 211"/>
                        <a:gd name="T20" fmla="*/ 37 w 182"/>
                        <a:gd name="T21" fmla="*/ 40 h 211"/>
                        <a:gd name="T22" fmla="*/ 54 w 182"/>
                        <a:gd name="T23" fmla="*/ 24 h 211"/>
                        <a:gd name="T24" fmla="*/ 72 w 182"/>
                        <a:gd name="T25" fmla="*/ 16 h 211"/>
                        <a:gd name="T26" fmla="*/ 102 w 182"/>
                        <a:gd name="T27" fmla="*/ 14 h 211"/>
                        <a:gd name="T28" fmla="*/ 119 w 182"/>
                        <a:gd name="T29" fmla="*/ 21 h 211"/>
                        <a:gd name="T30" fmla="*/ 133 w 182"/>
                        <a:gd name="T31" fmla="*/ 28 h 211"/>
                        <a:gd name="T32" fmla="*/ 147 w 182"/>
                        <a:gd name="T33" fmla="*/ 43 h 211"/>
                        <a:gd name="T34" fmla="*/ 158 w 182"/>
                        <a:gd name="T35" fmla="*/ 57 h 211"/>
                        <a:gd name="T36" fmla="*/ 163 w 182"/>
                        <a:gd name="T37" fmla="*/ 74 h 211"/>
                        <a:gd name="T38" fmla="*/ 167 w 182"/>
                        <a:gd name="T39" fmla="*/ 103 h 211"/>
                        <a:gd name="T40" fmla="*/ 167 w 182"/>
                        <a:gd name="T41" fmla="*/ 108 h 211"/>
                        <a:gd name="T42" fmla="*/ 163 w 182"/>
                        <a:gd name="T43" fmla="*/ 137 h 211"/>
                        <a:gd name="T44" fmla="*/ 158 w 182"/>
                        <a:gd name="T45" fmla="*/ 153 h 211"/>
                        <a:gd name="T46" fmla="*/ 147 w 182"/>
                        <a:gd name="T47" fmla="*/ 168 h 211"/>
                        <a:gd name="T48" fmla="*/ 135 w 182"/>
                        <a:gd name="T49" fmla="*/ 179 h 211"/>
                        <a:gd name="T50" fmla="*/ 128 w 182"/>
                        <a:gd name="T51" fmla="*/ 187 h 211"/>
                        <a:gd name="T52" fmla="*/ 110 w 182"/>
                        <a:gd name="T53" fmla="*/ 194 h 211"/>
                        <a:gd name="T54" fmla="*/ 93 w 182"/>
                        <a:gd name="T55" fmla="*/ 196 h 211"/>
                        <a:gd name="T56" fmla="*/ 89 w 182"/>
                        <a:gd name="T57" fmla="*/ 211 h 211"/>
                        <a:gd name="T58" fmla="*/ 105 w 182"/>
                        <a:gd name="T59" fmla="*/ 209 h 211"/>
                        <a:gd name="T60" fmla="*/ 126 w 182"/>
                        <a:gd name="T61" fmla="*/ 203 h 211"/>
                        <a:gd name="T62" fmla="*/ 138 w 182"/>
                        <a:gd name="T63" fmla="*/ 194 h 211"/>
                        <a:gd name="T64" fmla="*/ 147 w 182"/>
                        <a:gd name="T65" fmla="*/ 187 h 211"/>
                        <a:gd name="T66" fmla="*/ 161 w 182"/>
                        <a:gd name="T67" fmla="*/ 172 h 211"/>
                        <a:gd name="T68" fmla="*/ 172 w 182"/>
                        <a:gd name="T69" fmla="*/ 156 h 211"/>
                        <a:gd name="T70" fmla="*/ 177 w 182"/>
                        <a:gd name="T71" fmla="*/ 141 h 211"/>
                        <a:gd name="T72" fmla="*/ 181 w 182"/>
                        <a:gd name="T73" fmla="*/ 112 h 211"/>
                        <a:gd name="T74" fmla="*/ 181 w 182"/>
                        <a:gd name="T75" fmla="*/ 100 h 211"/>
                        <a:gd name="T76" fmla="*/ 177 w 182"/>
                        <a:gd name="T77" fmla="*/ 70 h 211"/>
                        <a:gd name="T78" fmla="*/ 168 w 182"/>
                        <a:gd name="T79" fmla="*/ 50 h 211"/>
                        <a:gd name="T80" fmla="*/ 158 w 182"/>
                        <a:gd name="T81" fmla="*/ 36 h 211"/>
                        <a:gd name="T82" fmla="*/ 144 w 182"/>
                        <a:gd name="T83" fmla="*/ 17 h 211"/>
                        <a:gd name="T84" fmla="*/ 126 w 182"/>
                        <a:gd name="T85" fmla="*/ 7 h 211"/>
                        <a:gd name="T86" fmla="*/ 105 w 182"/>
                        <a:gd name="T87" fmla="*/ 0 h 211"/>
                        <a:gd name="T88" fmla="*/ 72 w 182"/>
                        <a:gd name="T89" fmla="*/ 2 h 211"/>
                        <a:gd name="T90" fmla="*/ 51 w 182"/>
                        <a:gd name="T91" fmla="*/ 10 h 211"/>
                        <a:gd name="T92" fmla="*/ 28 w 182"/>
                        <a:gd name="T93" fmla="*/ 29 h 211"/>
                        <a:gd name="T94" fmla="*/ 21 w 182"/>
                        <a:gd name="T95" fmla="*/ 40 h 211"/>
                        <a:gd name="T96" fmla="*/ 11 w 182"/>
                        <a:gd name="T97" fmla="*/ 55 h 211"/>
                        <a:gd name="T98" fmla="*/ 4 w 182"/>
                        <a:gd name="T99" fmla="*/ 74 h 211"/>
                        <a:gd name="T100" fmla="*/ 0 w 182"/>
                        <a:gd name="T101" fmla="*/ 127 h 211"/>
                        <a:gd name="T102" fmla="*/ 5 w 182"/>
                        <a:gd name="T103" fmla="*/ 148 h 211"/>
                        <a:gd name="T104" fmla="*/ 14 w 182"/>
                        <a:gd name="T105" fmla="*/ 160 h 211"/>
                        <a:gd name="T106" fmla="*/ 21 w 182"/>
                        <a:gd name="T107" fmla="*/ 172 h 211"/>
                        <a:gd name="T108" fmla="*/ 28 w 182"/>
                        <a:gd name="T109" fmla="*/ 182 h 211"/>
                        <a:gd name="T110" fmla="*/ 40 w 182"/>
                        <a:gd name="T111" fmla="*/ 192 h 211"/>
                        <a:gd name="T112" fmla="*/ 61 w 182"/>
                        <a:gd name="T113" fmla="*/ 206 h 211"/>
                        <a:gd name="T114" fmla="*/ 75 w 182"/>
                        <a:gd name="T115" fmla="*/ 209 h 211"/>
                        <a:gd name="T116" fmla="*/ 93 w 182"/>
                        <a:gd name="T117" fmla="*/ 197 h 2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82" h="211">
                          <a:moveTo>
                            <a:pt x="93" y="197"/>
                          </a:moveTo>
                          <a:lnTo>
                            <a:pt x="88" y="196"/>
                          </a:lnTo>
                          <a:lnTo>
                            <a:pt x="79" y="196"/>
                          </a:lnTo>
                          <a:lnTo>
                            <a:pt x="75" y="194"/>
                          </a:lnTo>
                          <a:lnTo>
                            <a:pt x="72" y="194"/>
                          </a:lnTo>
                          <a:lnTo>
                            <a:pt x="68" y="192"/>
                          </a:lnTo>
                          <a:lnTo>
                            <a:pt x="54" y="187"/>
                          </a:lnTo>
                          <a:lnTo>
                            <a:pt x="51" y="184"/>
                          </a:lnTo>
                          <a:lnTo>
                            <a:pt x="47" y="182"/>
                          </a:lnTo>
                          <a:lnTo>
                            <a:pt x="44" y="179"/>
                          </a:lnTo>
                          <a:lnTo>
                            <a:pt x="40" y="177"/>
                          </a:lnTo>
                          <a:lnTo>
                            <a:pt x="39" y="175"/>
                          </a:lnTo>
                          <a:lnTo>
                            <a:pt x="37" y="172"/>
                          </a:lnTo>
                          <a:lnTo>
                            <a:pt x="33" y="168"/>
                          </a:lnTo>
                          <a:lnTo>
                            <a:pt x="32" y="165"/>
                          </a:lnTo>
                          <a:lnTo>
                            <a:pt x="28" y="161"/>
                          </a:lnTo>
                          <a:lnTo>
                            <a:pt x="28" y="158"/>
                          </a:lnTo>
                          <a:lnTo>
                            <a:pt x="25" y="153"/>
                          </a:lnTo>
                          <a:lnTo>
                            <a:pt x="21" y="149"/>
                          </a:lnTo>
                          <a:lnTo>
                            <a:pt x="21" y="144"/>
                          </a:lnTo>
                          <a:lnTo>
                            <a:pt x="18" y="137"/>
                          </a:lnTo>
                          <a:lnTo>
                            <a:pt x="18" y="134"/>
                          </a:lnTo>
                          <a:lnTo>
                            <a:pt x="14" y="124"/>
                          </a:lnTo>
                          <a:lnTo>
                            <a:pt x="14" y="88"/>
                          </a:lnTo>
                          <a:lnTo>
                            <a:pt x="18" y="77"/>
                          </a:lnTo>
                          <a:lnTo>
                            <a:pt x="18" y="74"/>
                          </a:lnTo>
                          <a:lnTo>
                            <a:pt x="21" y="65"/>
                          </a:lnTo>
                          <a:lnTo>
                            <a:pt x="21" y="62"/>
                          </a:lnTo>
                          <a:lnTo>
                            <a:pt x="25" y="57"/>
                          </a:lnTo>
                          <a:lnTo>
                            <a:pt x="28" y="50"/>
                          </a:lnTo>
                          <a:lnTo>
                            <a:pt x="32" y="46"/>
                          </a:lnTo>
                          <a:lnTo>
                            <a:pt x="33" y="43"/>
                          </a:lnTo>
                          <a:lnTo>
                            <a:pt x="37" y="40"/>
                          </a:lnTo>
                          <a:lnTo>
                            <a:pt x="39" y="36"/>
                          </a:lnTo>
                          <a:lnTo>
                            <a:pt x="47" y="28"/>
                          </a:lnTo>
                          <a:lnTo>
                            <a:pt x="54" y="24"/>
                          </a:lnTo>
                          <a:lnTo>
                            <a:pt x="58" y="21"/>
                          </a:lnTo>
                          <a:lnTo>
                            <a:pt x="68" y="17"/>
                          </a:lnTo>
                          <a:lnTo>
                            <a:pt x="72" y="16"/>
                          </a:lnTo>
                          <a:lnTo>
                            <a:pt x="75" y="16"/>
                          </a:lnTo>
                          <a:lnTo>
                            <a:pt x="79" y="14"/>
                          </a:lnTo>
                          <a:lnTo>
                            <a:pt x="102" y="14"/>
                          </a:lnTo>
                          <a:lnTo>
                            <a:pt x="105" y="16"/>
                          </a:lnTo>
                          <a:lnTo>
                            <a:pt x="110" y="16"/>
                          </a:lnTo>
                          <a:lnTo>
                            <a:pt x="119" y="21"/>
                          </a:lnTo>
                          <a:lnTo>
                            <a:pt x="124" y="21"/>
                          </a:lnTo>
                          <a:lnTo>
                            <a:pt x="128" y="24"/>
                          </a:lnTo>
                          <a:lnTo>
                            <a:pt x="133" y="28"/>
                          </a:lnTo>
                          <a:lnTo>
                            <a:pt x="135" y="29"/>
                          </a:lnTo>
                          <a:lnTo>
                            <a:pt x="146" y="40"/>
                          </a:lnTo>
                          <a:lnTo>
                            <a:pt x="147" y="43"/>
                          </a:lnTo>
                          <a:lnTo>
                            <a:pt x="151" y="46"/>
                          </a:lnTo>
                          <a:lnTo>
                            <a:pt x="154" y="53"/>
                          </a:lnTo>
                          <a:lnTo>
                            <a:pt x="158" y="57"/>
                          </a:lnTo>
                          <a:lnTo>
                            <a:pt x="158" y="62"/>
                          </a:lnTo>
                          <a:lnTo>
                            <a:pt x="160" y="65"/>
                          </a:lnTo>
                          <a:lnTo>
                            <a:pt x="163" y="74"/>
                          </a:lnTo>
                          <a:lnTo>
                            <a:pt x="163" y="77"/>
                          </a:lnTo>
                          <a:lnTo>
                            <a:pt x="167" y="88"/>
                          </a:lnTo>
                          <a:lnTo>
                            <a:pt x="167" y="103"/>
                          </a:lnTo>
                          <a:lnTo>
                            <a:pt x="168" y="108"/>
                          </a:lnTo>
                          <a:lnTo>
                            <a:pt x="168" y="103"/>
                          </a:lnTo>
                          <a:lnTo>
                            <a:pt x="167" y="108"/>
                          </a:lnTo>
                          <a:lnTo>
                            <a:pt x="167" y="124"/>
                          </a:lnTo>
                          <a:lnTo>
                            <a:pt x="163" y="134"/>
                          </a:lnTo>
                          <a:lnTo>
                            <a:pt x="163" y="137"/>
                          </a:lnTo>
                          <a:lnTo>
                            <a:pt x="160" y="144"/>
                          </a:lnTo>
                          <a:lnTo>
                            <a:pt x="158" y="149"/>
                          </a:lnTo>
                          <a:lnTo>
                            <a:pt x="158" y="153"/>
                          </a:lnTo>
                          <a:lnTo>
                            <a:pt x="154" y="158"/>
                          </a:lnTo>
                          <a:lnTo>
                            <a:pt x="151" y="165"/>
                          </a:lnTo>
                          <a:lnTo>
                            <a:pt x="147" y="168"/>
                          </a:lnTo>
                          <a:lnTo>
                            <a:pt x="146" y="172"/>
                          </a:lnTo>
                          <a:lnTo>
                            <a:pt x="140" y="177"/>
                          </a:lnTo>
                          <a:lnTo>
                            <a:pt x="135" y="179"/>
                          </a:lnTo>
                          <a:lnTo>
                            <a:pt x="133" y="182"/>
                          </a:lnTo>
                          <a:lnTo>
                            <a:pt x="131" y="184"/>
                          </a:lnTo>
                          <a:lnTo>
                            <a:pt x="128" y="187"/>
                          </a:lnTo>
                          <a:lnTo>
                            <a:pt x="124" y="187"/>
                          </a:lnTo>
                          <a:lnTo>
                            <a:pt x="119" y="189"/>
                          </a:lnTo>
                          <a:lnTo>
                            <a:pt x="110" y="194"/>
                          </a:lnTo>
                          <a:lnTo>
                            <a:pt x="105" y="194"/>
                          </a:lnTo>
                          <a:lnTo>
                            <a:pt x="102" y="196"/>
                          </a:lnTo>
                          <a:lnTo>
                            <a:pt x="93" y="196"/>
                          </a:lnTo>
                          <a:lnTo>
                            <a:pt x="88" y="197"/>
                          </a:lnTo>
                          <a:lnTo>
                            <a:pt x="93" y="197"/>
                          </a:lnTo>
                          <a:lnTo>
                            <a:pt x="89" y="211"/>
                          </a:lnTo>
                          <a:lnTo>
                            <a:pt x="95" y="211"/>
                          </a:lnTo>
                          <a:lnTo>
                            <a:pt x="96" y="209"/>
                          </a:lnTo>
                          <a:lnTo>
                            <a:pt x="105" y="209"/>
                          </a:lnTo>
                          <a:lnTo>
                            <a:pt x="109" y="208"/>
                          </a:lnTo>
                          <a:lnTo>
                            <a:pt x="114" y="208"/>
                          </a:lnTo>
                          <a:lnTo>
                            <a:pt x="126" y="203"/>
                          </a:lnTo>
                          <a:lnTo>
                            <a:pt x="131" y="201"/>
                          </a:lnTo>
                          <a:lnTo>
                            <a:pt x="135" y="197"/>
                          </a:lnTo>
                          <a:lnTo>
                            <a:pt x="138" y="194"/>
                          </a:lnTo>
                          <a:lnTo>
                            <a:pt x="144" y="192"/>
                          </a:lnTo>
                          <a:lnTo>
                            <a:pt x="146" y="189"/>
                          </a:lnTo>
                          <a:lnTo>
                            <a:pt x="147" y="187"/>
                          </a:lnTo>
                          <a:lnTo>
                            <a:pt x="156" y="179"/>
                          </a:lnTo>
                          <a:lnTo>
                            <a:pt x="158" y="175"/>
                          </a:lnTo>
                          <a:lnTo>
                            <a:pt x="161" y="172"/>
                          </a:lnTo>
                          <a:lnTo>
                            <a:pt x="165" y="165"/>
                          </a:lnTo>
                          <a:lnTo>
                            <a:pt x="168" y="160"/>
                          </a:lnTo>
                          <a:lnTo>
                            <a:pt x="172" y="156"/>
                          </a:lnTo>
                          <a:lnTo>
                            <a:pt x="174" y="151"/>
                          </a:lnTo>
                          <a:lnTo>
                            <a:pt x="175" y="148"/>
                          </a:lnTo>
                          <a:lnTo>
                            <a:pt x="177" y="141"/>
                          </a:lnTo>
                          <a:lnTo>
                            <a:pt x="177" y="137"/>
                          </a:lnTo>
                          <a:lnTo>
                            <a:pt x="181" y="127"/>
                          </a:lnTo>
                          <a:lnTo>
                            <a:pt x="181" y="112"/>
                          </a:lnTo>
                          <a:lnTo>
                            <a:pt x="182" y="110"/>
                          </a:lnTo>
                          <a:lnTo>
                            <a:pt x="182" y="105"/>
                          </a:lnTo>
                          <a:lnTo>
                            <a:pt x="181" y="100"/>
                          </a:lnTo>
                          <a:lnTo>
                            <a:pt x="181" y="84"/>
                          </a:lnTo>
                          <a:lnTo>
                            <a:pt x="177" y="74"/>
                          </a:lnTo>
                          <a:lnTo>
                            <a:pt x="177" y="70"/>
                          </a:lnTo>
                          <a:lnTo>
                            <a:pt x="174" y="58"/>
                          </a:lnTo>
                          <a:lnTo>
                            <a:pt x="172" y="55"/>
                          </a:lnTo>
                          <a:lnTo>
                            <a:pt x="168" y="50"/>
                          </a:lnTo>
                          <a:lnTo>
                            <a:pt x="165" y="46"/>
                          </a:lnTo>
                          <a:lnTo>
                            <a:pt x="161" y="40"/>
                          </a:lnTo>
                          <a:lnTo>
                            <a:pt x="158" y="36"/>
                          </a:lnTo>
                          <a:lnTo>
                            <a:pt x="156" y="33"/>
                          </a:lnTo>
                          <a:lnTo>
                            <a:pt x="146" y="22"/>
                          </a:lnTo>
                          <a:lnTo>
                            <a:pt x="144" y="17"/>
                          </a:lnTo>
                          <a:lnTo>
                            <a:pt x="135" y="14"/>
                          </a:lnTo>
                          <a:lnTo>
                            <a:pt x="131" y="10"/>
                          </a:lnTo>
                          <a:lnTo>
                            <a:pt x="126" y="7"/>
                          </a:lnTo>
                          <a:lnTo>
                            <a:pt x="114" y="2"/>
                          </a:lnTo>
                          <a:lnTo>
                            <a:pt x="109" y="2"/>
                          </a:lnTo>
                          <a:lnTo>
                            <a:pt x="105" y="0"/>
                          </a:lnTo>
                          <a:lnTo>
                            <a:pt x="91" y="0"/>
                          </a:lnTo>
                          <a:lnTo>
                            <a:pt x="75" y="0"/>
                          </a:lnTo>
                          <a:lnTo>
                            <a:pt x="72" y="2"/>
                          </a:lnTo>
                          <a:lnTo>
                            <a:pt x="68" y="2"/>
                          </a:lnTo>
                          <a:lnTo>
                            <a:pt x="61" y="4"/>
                          </a:lnTo>
                          <a:lnTo>
                            <a:pt x="51" y="10"/>
                          </a:lnTo>
                          <a:lnTo>
                            <a:pt x="47" y="14"/>
                          </a:lnTo>
                          <a:lnTo>
                            <a:pt x="40" y="17"/>
                          </a:lnTo>
                          <a:lnTo>
                            <a:pt x="28" y="29"/>
                          </a:lnTo>
                          <a:lnTo>
                            <a:pt x="26" y="33"/>
                          </a:lnTo>
                          <a:lnTo>
                            <a:pt x="23" y="36"/>
                          </a:lnTo>
                          <a:lnTo>
                            <a:pt x="21" y="40"/>
                          </a:lnTo>
                          <a:lnTo>
                            <a:pt x="18" y="43"/>
                          </a:lnTo>
                          <a:lnTo>
                            <a:pt x="14" y="50"/>
                          </a:lnTo>
                          <a:lnTo>
                            <a:pt x="11" y="55"/>
                          </a:lnTo>
                          <a:lnTo>
                            <a:pt x="7" y="58"/>
                          </a:lnTo>
                          <a:lnTo>
                            <a:pt x="4" y="70"/>
                          </a:lnTo>
                          <a:lnTo>
                            <a:pt x="4" y="74"/>
                          </a:lnTo>
                          <a:lnTo>
                            <a:pt x="0" y="84"/>
                          </a:lnTo>
                          <a:lnTo>
                            <a:pt x="0" y="106"/>
                          </a:lnTo>
                          <a:lnTo>
                            <a:pt x="0" y="127"/>
                          </a:lnTo>
                          <a:lnTo>
                            <a:pt x="4" y="137"/>
                          </a:lnTo>
                          <a:lnTo>
                            <a:pt x="4" y="141"/>
                          </a:lnTo>
                          <a:lnTo>
                            <a:pt x="5" y="148"/>
                          </a:lnTo>
                          <a:lnTo>
                            <a:pt x="7" y="151"/>
                          </a:lnTo>
                          <a:lnTo>
                            <a:pt x="11" y="156"/>
                          </a:lnTo>
                          <a:lnTo>
                            <a:pt x="14" y="160"/>
                          </a:lnTo>
                          <a:lnTo>
                            <a:pt x="14" y="165"/>
                          </a:lnTo>
                          <a:lnTo>
                            <a:pt x="18" y="168"/>
                          </a:lnTo>
                          <a:lnTo>
                            <a:pt x="21" y="172"/>
                          </a:lnTo>
                          <a:lnTo>
                            <a:pt x="23" y="175"/>
                          </a:lnTo>
                          <a:lnTo>
                            <a:pt x="26" y="179"/>
                          </a:lnTo>
                          <a:lnTo>
                            <a:pt x="28" y="182"/>
                          </a:lnTo>
                          <a:lnTo>
                            <a:pt x="33" y="187"/>
                          </a:lnTo>
                          <a:lnTo>
                            <a:pt x="37" y="189"/>
                          </a:lnTo>
                          <a:lnTo>
                            <a:pt x="40" y="192"/>
                          </a:lnTo>
                          <a:lnTo>
                            <a:pt x="44" y="194"/>
                          </a:lnTo>
                          <a:lnTo>
                            <a:pt x="47" y="197"/>
                          </a:lnTo>
                          <a:lnTo>
                            <a:pt x="61" y="206"/>
                          </a:lnTo>
                          <a:lnTo>
                            <a:pt x="68" y="208"/>
                          </a:lnTo>
                          <a:lnTo>
                            <a:pt x="72" y="208"/>
                          </a:lnTo>
                          <a:lnTo>
                            <a:pt x="75" y="209"/>
                          </a:lnTo>
                          <a:lnTo>
                            <a:pt x="84" y="209"/>
                          </a:lnTo>
                          <a:lnTo>
                            <a:pt x="89" y="211"/>
                          </a:lnTo>
                          <a:lnTo>
                            <a:pt x="93" y="1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4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6207423" y="5497216"/>
                      <a:ext cx="244199" cy="104775"/>
                    </a:xfrm>
                    <a:custGeom>
                      <a:avLst/>
                      <a:gdLst>
                        <a:gd name="T0" fmla="*/ 28 w 153"/>
                        <a:gd name="T1" fmla="*/ 0 h 66"/>
                        <a:gd name="T2" fmla="*/ 0 w 153"/>
                        <a:gd name="T3" fmla="*/ 66 h 66"/>
                        <a:gd name="T4" fmla="*/ 153 w 153"/>
                        <a:gd name="T5" fmla="*/ 66 h 66"/>
                        <a:gd name="T6" fmla="*/ 124 w 153"/>
                        <a:gd name="T7" fmla="*/ 0 h 66"/>
                        <a:gd name="T8" fmla="*/ 28 w 15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3" h="66">
                          <a:moveTo>
                            <a:pt x="28" y="0"/>
                          </a:moveTo>
                          <a:lnTo>
                            <a:pt x="0" y="66"/>
                          </a:lnTo>
                          <a:lnTo>
                            <a:pt x="153" y="66"/>
                          </a:lnTo>
                          <a:lnTo>
                            <a:pt x="124" y="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5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6191463" y="5489278"/>
                      <a:ext cx="276120" cy="122238"/>
                    </a:xfrm>
                    <a:custGeom>
                      <a:avLst/>
                      <a:gdLst>
                        <a:gd name="T0" fmla="*/ 35 w 173"/>
                        <a:gd name="T1" fmla="*/ 0 h 77"/>
                        <a:gd name="T2" fmla="*/ 0 w 173"/>
                        <a:gd name="T3" fmla="*/ 77 h 77"/>
                        <a:gd name="T4" fmla="*/ 173 w 173"/>
                        <a:gd name="T5" fmla="*/ 77 h 77"/>
                        <a:gd name="T6" fmla="*/ 138 w 173"/>
                        <a:gd name="T7" fmla="*/ 0 h 77"/>
                        <a:gd name="T8" fmla="*/ 35 w 173"/>
                        <a:gd name="T9" fmla="*/ 0 h 77"/>
                        <a:gd name="T10" fmla="*/ 38 w 173"/>
                        <a:gd name="T11" fmla="*/ 12 h 77"/>
                        <a:gd name="T12" fmla="*/ 134 w 173"/>
                        <a:gd name="T13" fmla="*/ 12 h 77"/>
                        <a:gd name="T14" fmla="*/ 127 w 173"/>
                        <a:gd name="T15" fmla="*/ 9 h 77"/>
                        <a:gd name="T16" fmla="*/ 156 w 173"/>
                        <a:gd name="T17" fmla="*/ 74 h 77"/>
                        <a:gd name="T18" fmla="*/ 163 w 173"/>
                        <a:gd name="T19" fmla="*/ 64 h 77"/>
                        <a:gd name="T20" fmla="*/ 10 w 173"/>
                        <a:gd name="T21" fmla="*/ 64 h 77"/>
                        <a:gd name="T22" fmla="*/ 17 w 173"/>
                        <a:gd name="T23" fmla="*/ 74 h 77"/>
                        <a:gd name="T24" fmla="*/ 45 w 173"/>
                        <a:gd name="T25" fmla="*/ 9 h 77"/>
                        <a:gd name="T26" fmla="*/ 38 w 173"/>
                        <a:gd name="T27" fmla="*/ 12 h 77"/>
                        <a:gd name="T28" fmla="*/ 35 w 173"/>
                        <a:gd name="T29" fmla="*/ 0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3" h="77">
                          <a:moveTo>
                            <a:pt x="35" y="0"/>
                          </a:moveTo>
                          <a:lnTo>
                            <a:pt x="0" y="77"/>
                          </a:lnTo>
                          <a:lnTo>
                            <a:pt x="173" y="77"/>
                          </a:lnTo>
                          <a:lnTo>
                            <a:pt x="138" y="0"/>
                          </a:lnTo>
                          <a:lnTo>
                            <a:pt x="35" y="0"/>
                          </a:lnTo>
                          <a:lnTo>
                            <a:pt x="38" y="12"/>
                          </a:lnTo>
                          <a:lnTo>
                            <a:pt x="134" y="12"/>
                          </a:lnTo>
                          <a:lnTo>
                            <a:pt x="127" y="9"/>
                          </a:lnTo>
                          <a:lnTo>
                            <a:pt x="156" y="74"/>
                          </a:lnTo>
                          <a:lnTo>
                            <a:pt x="163" y="64"/>
                          </a:lnTo>
                          <a:lnTo>
                            <a:pt x="10" y="64"/>
                          </a:lnTo>
                          <a:lnTo>
                            <a:pt x="17" y="74"/>
                          </a:lnTo>
                          <a:lnTo>
                            <a:pt x="45" y="9"/>
                          </a:lnTo>
                          <a:lnTo>
                            <a:pt x="3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8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3322" y="5694065"/>
                      <a:ext cx="411785" cy="125413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302150" y="5682953"/>
                      <a:ext cx="434130" cy="147638"/>
                    </a:xfrm>
                    <a:custGeom>
                      <a:avLst/>
                      <a:gdLst>
                        <a:gd name="T0" fmla="*/ 0 w 272"/>
                        <a:gd name="T1" fmla="*/ 93 h 93"/>
                        <a:gd name="T2" fmla="*/ 272 w 272"/>
                        <a:gd name="T3" fmla="*/ 93 h 93"/>
                        <a:gd name="T4" fmla="*/ 272 w 272"/>
                        <a:gd name="T5" fmla="*/ 0 h 93"/>
                        <a:gd name="T6" fmla="*/ 0 w 272"/>
                        <a:gd name="T7" fmla="*/ 0 h 93"/>
                        <a:gd name="T8" fmla="*/ 0 w 272"/>
                        <a:gd name="T9" fmla="*/ 93 h 93"/>
                        <a:gd name="T10" fmla="*/ 14 w 272"/>
                        <a:gd name="T11" fmla="*/ 86 h 93"/>
                        <a:gd name="T12" fmla="*/ 14 w 272"/>
                        <a:gd name="T13" fmla="*/ 7 h 93"/>
                        <a:gd name="T14" fmla="*/ 7 w 272"/>
                        <a:gd name="T15" fmla="*/ 14 h 93"/>
                        <a:gd name="T16" fmla="*/ 265 w 272"/>
                        <a:gd name="T17" fmla="*/ 14 h 93"/>
                        <a:gd name="T18" fmla="*/ 258 w 272"/>
                        <a:gd name="T19" fmla="*/ 7 h 93"/>
                        <a:gd name="T20" fmla="*/ 258 w 272"/>
                        <a:gd name="T21" fmla="*/ 86 h 93"/>
                        <a:gd name="T22" fmla="*/ 265 w 272"/>
                        <a:gd name="T23" fmla="*/ 79 h 93"/>
                        <a:gd name="T24" fmla="*/ 7 w 272"/>
                        <a:gd name="T25" fmla="*/ 79 h 93"/>
                        <a:gd name="T26" fmla="*/ 14 w 272"/>
                        <a:gd name="T27" fmla="*/ 86 h 93"/>
                        <a:gd name="T28" fmla="*/ 0 w 272"/>
                        <a:gd name="T29" fmla="*/ 93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2" h="93">
                          <a:moveTo>
                            <a:pt x="0" y="93"/>
                          </a:moveTo>
                          <a:lnTo>
                            <a:pt x="272" y="93"/>
                          </a:lnTo>
                          <a:lnTo>
                            <a:pt x="272" y="0"/>
                          </a:lnTo>
                          <a:lnTo>
                            <a:pt x="0" y="0"/>
                          </a:lnTo>
                          <a:lnTo>
                            <a:pt x="0" y="93"/>
                          </a:lnTo>
                          <a:lnTo>
                            <a:pt x="14" y="86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265" y="14"/>
                          </a:lnTo>
                          <a:lnTo>
                            <a:pt x="258" y="7"/>
                          </a:lnTo>
                          <a:lnTo>
                            <a:pt x="258" y="86"/>
                          </a:lnTo>
                          <a:lnTo>
                            <a:pt x="265" y="79"/>
                          </a:lnTo>
                          <a:lnTo>
                            <a:pt x="7" y="79"/>
                          </a:lnTo>
                          <a:lnTo>
                            <a:pt x="14" y="86"/>
                          </a:lnTo>
                          <a:lnTo>
                            <a:pt x="0" y="9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0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503254" y="5686128"/>
                      <a:ext cx="461263" cy="400050"/>
                    </a:xfrm>
                    <a:custGeom>
                      <a:avLst/>
                      <a:gdLst>
                        <a:gd name="T0" fmla="*/ 144 w 289"/>
                        <a:gd name="T1" fmla="*/ 252 h 252"/>
                        <a:gd name="T2" fmla="*/ 174 w 289"/>
                        <a:gd name="T3" fmla="*/ 251 h 252"/>
                        <a:gd name="T4" fmla="*/ 200 w 289"/>
                        <a:gd name="T5" fmla="*/ 242 h 252"/>
                        <a:gd name="T6" fmla="*/ 224 w 289"/>
                        <a:gd name="T7" fmla="*/ 230 h 252"/>
                        <a:gd name="T8" fmla="*/ 247 w 289"/>
                        <a:gd name="T9" fmla="*/ 216 h 252"/>
                        <a:gd name="T10" fmla="*/ 265 w 289"/>
                        <a:gd name="T11" fmla="*/ 197 h 252"/>
                        <a:gd name="T12" fmla="*/ 279 w 289"/>
                        <a:gd name="T13" fmla="*/ 175 h 252"/>
                        <a:gd name="T14" fmla="*/ 286 w 289"/>
                        <a:gd name="T15" fmla="*/ 153 h 252"/>
                        <a:gd name="T16" fmla="*/ 289 w 289"/>
                        <a:gd name="T17" fmla="*/ 127 h 252"/>
                        <a:gd name="T18" fmla="*/ 286 w 289"/>
                        <a:gd name="T19" fmla="*/ 101 h 252"/>
                        <a:gd name="T20" fmla="*/ 279 w 289"/>
                        <a:gd name="T21" fmla="*/ 77 h 252"/>
                        <a:gd name="T22" fmla="*/ 265 w 289"/>
                        <a:gd name="T23" fmla="*/ 57 h 252"/>
                        <a:gd name="T24" fmla="*/ 247 w 289"/>
                        <a:gd name="T25" fmla="*/ 38 h 252"/>
                        <a:gd name="T26" fmla="*/ 224 w 289"/>
                        <a:gd name="T27" fmla="*/ 22 h 252"/>
                        <a:gd name="T28" fmla="*/ 200 w 289"/>
                        <a:gd name="T29" fmla="*/ 10 h 252"/>
                        <a:gd name="T30" fmla="*/ 174 w 289"/>
                        <a:gd name="T31" fmla="*/ 2 h 252"/>
                        <a:gd name="T32" fmla="*/ 144 w 289"/>
                        <a:gd name="T33" fmla="*/ 0 h 252"/>
                        <a:gd name="T34" fmla="*/ 116 w 289"/>
                        <a:gd name="T35" fmla="*/ 2 h 252"/>
                        <a:gd name="T36" fmla="*/ 88 w 289"/>
                        <a:gd name="T37" fmla="*/ 10 h 252"/>
                        <a:gd name="T38" fmla="*/ 63 w 289"/>
                        <a:gd name="T39" fmla="*/ 22 h 252"/>
                        <a:gd name="T40" fmla="*/ 42 w 289"/>
                        <a:gd name="T41" fmla="*/ 38 h 252"/>
                        <a:gd name="T42" fmla="*/ 25 w 289"/>
                        <a:gd name="T43" fmla="*/ 57 h 252"/>
                        <a:gd name="T44" fmla="*/ 11 w 289"/>
                        <a:gd name="T45" fmla="*/ 77 h 252"/>
                        <a:gd name="T46" fmla="*/ 4 w 289"/>
                        <a:gd name="T47" fmla="*/ 101 h 252"/>
                        <a:gd name="T48" fmla="*/ 0 w 289"/>
                        <a:gd name="T49" fmla="*/ 127 h 252"/>
                        <a:gd name="T50" fmla="*/ 4 w 289"/>
                        <a:gd name="T51" fmla="*/ 153 h 252"/>
                        <a:gd name="T52" fmla="*/ 11 w 289"/>
                        <a:gd name="T53" fmla="*/ 175 h 252"/>
                        <a:gd name="T54" fmla="*/ 25 w 289"/>
                        <a:gd name="T55" fmla="*/ 197 h 252"/>
                        <a:gd name="T56" fmla="*/ 42 w 289"/>
                        <a:gd name="T57" fmla="*/ 216 h 252"/>
                        <a:gd name="T58" fmla="*/ 63 w 289"/>
                        <a:gd name="T59" fmla="*/ 230 h 252"/>
                        <a:gd name="T60" fmla="*/ 88 w 289"/>
                        <a:gd name="T61" fmla="*/ 242 h 252"/>
                        <a:gd name="T62" fmla="*/ 116 w 289"/>
                        <a:gd name="T63" fmla="*/ 251 h 252"/>
                        <a:gd name="T64" fmla="*/ 144 w 289"/>
                        <a:gd name="T65" fmla="*/ 252 h 2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89" h="252">
                          <a:moveTo>
                            <a:pt x="144" y="252"/>
                          </a:moveTo>
                          <a:lnTo>
                            <a:pt x="174" y="251"/>
                          </a:lnTo>
                          <a:lnTo>
                            <a:pt x="200" y="242"/>
                          </a:lnTo>
                          <a:lnTo>
                            <a:pt x="224" y="230"/>
                          </a:lnTo>
                          <a:lnTo>
                            <a:pt x="247" y="216"/>
                          </a:lnTo>
                          <a:lnTo>
                            <a:pt x="265" y="197"/>
                          </a:lnTo>
                          <a:lnTo>
                            <a:pt x="279" y="175"/>
                          </a:lnTo>
                          <a:lnTo>
                            <a:pt x="286" y="153"/>
                          </a:lnTo>
                          <a:lnTo>
                            <a:pt x="289" y="127"/>
                          </a:lnTo>
                          <a:lnTo>
                            <a:pt x="286" y="101"/>
                          </a:lnTo>
                          <a:lnTo>
                            <a:pt x="279" y="77"/>
                          </a:lnTo>
                          <a:lnTo>
                            <a:pt x="265" y="57"/>
                          </a:lnTo>
                          <a:lnTo>
                            <a:pt x="247" y="38"/>
                          </a:lnTo>
                          <a:lnTo>
                            <a:pt x="224" y="22"/>
                          </a:lnTo>
                          <a:lnTo>
                            <a:pt x="200" y="10"/>
                          </a:lnTo>
                          <a:lnTo>
                            <a:pt x="174" y="2"/>
                          </a:lnTo>
                          <a:lnTo>
                            <a:pt x="144" y="0"/>
                          </a:lnTo>
                          <a:lnTo>
                            <a:pt x="116" y="2"/>
                          </a:lnTo>
                          <a:lnTo>
                            <a:pt x="88" y="10"/>
                          </a:lnTo>
                          <a:lnTo>
                            <a:pt x="63" y="22"/>
                          </a:lnTo>
                          <a:lnTo>
                            <a:pt x="42" y="38"/>
                          </a:lnTo>
                          <a:lnTo>
                            <a:pt x="25" y="57"/>
                          </a:lnTo>
                          <a:lnTo>
                            <a:pt x="11" y="77"/>
                          </a:lnTo>
                          <a:lnTo>
                            <a:pt x="4" y="101"/>
                          </a:lnTo>
                          <a:lnTo>
                            <a:pt x="0" y="127"/>
                          </a:lnTo>
                          <a:lnTo>
                            <a:pt x="4" y="153"/>
                          </a:lnTo>
                          <a:lnTo>
                            <a:pt x="11" y="175"/>
                          </a:lnTo>
                          <a:lnTo>
                            <a:pt x="25" y="197"/>
                          </a:lnTo>
                          <a:lnTo>
                            <a:pt x="42" y="216"/>
                          </a:lnTo>
                          <a:lnTo>
                            <a:pt x="63" y="230"/>
                          </a:lnTo>
                          <a:lnTo>
                            <a:pt x="88" y="242"/>
                          </a:lnTo>
                          <a:lnTo>
                            <a:pt x="116" y="251"/>
                          </a:lnTo>
                          <a:lnTo>
                            <a:pt x="144" y="252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492081" y="5675015"/>
                      <a:ext cx="483608" cy="422275"/>
                    </a:xfrm>
                    <a:custGeom>
                      <a:avLst/>
                      <a:gdLst>
                        <a:gd name="T0" fmla="*/ 172 w 303"/>
                        <a:gd name="T1" fmla="*/ 264 h 266"/>
                        <a:gd name="T2" fmla="*/ 223 w 303"/>
                        <a:gd name="T3" fmla="*/ 251 h 266"/>
                        <a:gd name="T4" fmla="*/ 253 w 303"/>
                        <a:gd name="T5" fmla="*/ 230 h 266"/>
                        <a:gd name="T6" fmla="*/ 268 w 303"/>
                        <a:gd name="T7" fmla="*/ 218 h 266"/>
                        <a:gd name="T8" fmla="*/ 286 w 303"/>
                        <a:gd name="T9" fmla="*/ 196 h 266"/>
                        <a:gd name="T10" fmla="*/ 293 w 303"/>
                        <a:gd name="T11" fmla="*/ 179 h 266"/>
                        <a:gd name="T12" fmla="*/ 302 w 303"/>
                        <a:gd name="T13" fmla="*/ 155 h 266"/>
                        <a:gd name="T14" fmla="*/ 303 w 303"/>
                        <a:gd name="T15" fmla="*/ 132 h 266"/>
                        <a:gd name="T16" fmla="*/ 300 w 303"/>
                        <a:gd name="T17" fmla="*/ 107 h 266"/>
                        <a:gd name="T18" fmla="*/ 291 w 303"/>
                        <a:gd name="T19" fmla="*/ 81 h 266"/>
                        <a:gd name="T20" fmla="*/ 281 w 303"/>
                        <a:gd name="T21" fmla="*/ 62 h 266"/>
                        <a:gd name="T22" fmla="*/ 263 w 303"/>
                        <a:gd name="T23" fmla="*/ 43 h 266"/>
                        <a:gd name="T24" fmla="*/ 247 w 303"/>
                        <a:gd name="T25" fmla="*/ 29 h 266"/>
                        <a:gd name="T26" fmla="*/ 217 w 303"/>
                        <a:gd name="T27" fmla="*/ 12 h 266"/>
                        <a:gd name="T28" fmla="*/ 128 w 303"/>
                        <a:gd name="T29" fmla="*/ 0 h 266"/>
                        <a:gd name="T30" fmla="*/ 84 w 303"/>
                        <a:gd name="T31" fmla="*/ 12 h 266"/>
                        <a:gd name="T32" fmla="*/ 62 w 303"/>
                        <a:gd name="T33" fmla="*/ 26 h 266"/>
                        <a:gd name="T34" fmla="*/ 33 w 303"/>
                        <a:gd name="T35" fmla="*/ 47 h 266"/>
                        <a:gd name="T36" fmla="*/ 16 w 303"/>
                        <a:gd name="T37" fmla="*/ 69 h 266"/>
                        <a:gd name="T38" fmla="*/ 9 w 303"/>
                        <a:gd name="T39" fmla="*/ 86 h 266"/>
                        <a:gd name="T40" fmla="*/ 0 w 303"/>
                        <a:gd name="T41" fmla="*/ 112 h 266"/>
                        <a:gd name="T42" fmla="*/ 5 w 303"/>
                        <a:gd name="T43" fmla="*/ 173 h 266"/>
                        <a:gd name="T44" fmla="*/ 14 w 303"/>
                        <a:gd name="T45" fmla="*/ 191 h 266"/>
                        <a:gd name="T46" fmla="*/ 26 w 303"/>
                        <a:gd name="T47" fmla="*/ 208 h 266"/>
                        <a:gd name="T48" fmla="*/ 55 w 303"/>
                        <a:gd name="T49" fmla="*/ 235 h 266"/>
                        <a:gd name="T50" fmla="*/ 79 w 303"/>
                        <a:gd name="T51" fmla="*/ 251 h 266"/>
                        <a:gd name="T52" fmla="*/ 98 w 303"/>
                        <a:gd name="T53" fmla="*/ 258 h 266"/>
                        <a:gd name="T54" fmla="*/ 149 w 303"/>
                        <a:gd name="T55" fmla="*/ 266 h 266"/>
                        <a:gd name="T56" fmla="*/ 153 w 303"/>
                        <a:gd name="T57" fmla="*/ 252 h 266"/>
                        <a:gd name="T58" fmla="*/ 102 w 303"/>
                        <a:gd name="T59" fmla="*/ 244 h 266"/>
                        <a:gd name="T60" fmla="*/ 86 w 303"/>
                        <a:gd name="T61" fmla="*/ 237 h 266"/>
                        <a:gd name="T62" fmla="*/ 62 w 303"/>
                        <a:gd name="T63" fmla="*/ 225 h 266"/>
                        <a:gd name="T64" fmla="*/ 37 w 303"/>
                        <a:gd name="T65" fmla="*/ 198 h 266"/>
                        <a:gd name="T66" fmla="*/ 28 w 303"/>
                        <a:gd name="T67" fmla="*/ 184 h 266"/>
                        <a:gd name="T68" fmla="*/ 19 w 303"/>
                        <a:gd name="T69" fmla="*/ 167 h 266"/>
                        <a:gd name="T70" fmla="*/ 14 w 303"/>
                        <a:gd name="T71" fmla="*/ 151 h 266"/>
                        <a:gd name="T72" fmla="*/ 16 w 303"/>
                        <a:gd name="T73" fmla="*/ 110 h 266"/>
                        <a:gd name="T74" fmla="*/ 25 w 303"/>
                        <a:gd name="T75" fmla="*/ 88 h 266"/>
                        <a:gd name="T76" fmla="*/ 32 w 303"/>
                        <a:gd name="T77" fmla="*/ 72 h 266"/>
                        <a:gd name="T78" fmla="*/ 49 w 303"/>
                        <a:gd name="T79" fmla="*/ 53 h 266"/>
                        <a:gd name="T80" fmla="*/ 79 w 303"/>
                        <a:gd name="T81" fmla="*/ 29 h 266"/>
                        <a:gd name="T82" fmla="*/ 98 w 303"/>
                        <a:gd name="T83" fmla="*/ 23 h 266"/>
                        <a:gd name="T84" fmla="*/ 151 w 303"/>
                        <a:gd name="T85" fmla="*/ 14 h 266"/>
                        <a:gd name="T86" fmla="*/ 210 w 303"/>
                        <a:gd name="T87" fmla="*/ 26 h 266"/>
                        <a:gd name="T88" fmla="*/ 237 w 303"/>
                        <a:gd name="T89" fmla="*/ 40 h 266"/>
                        <a:gd name="T90" fmla="*/ 253 w 303"/>
                        <a:gd name="T91" fmla="*/ 53 h 266"/>
                        <a:gd name="T92" fmla="*/ 270 w 303"/>
                        <a:gd name="T93" fmla="*/ 72 h 266"/>
                        <a:gd name="T94" fmla="*/ 277 w 303"/>
                        <a:gd name="T95" fmla="*/ 88 h 266"/>
                        <a:gd name="T96" fmla="*/ 286 w 303"/>
                        <a:gd name="T97" fmla="*/ 110 h 266"/>
                        <a:gd name="T98" fmla="*/ 289 w 303"/>
                        <a:gd name="T99" fmla="*/ 136 h 266"/>
                        <a:gd name="T100" fmla="*/ 288 w 303"/>
                        <a:gd name="T101" fmla="*/ 151 h 266"/>
                        <a:gd name="T102" fmla="*/ 282 w 303"/>
                        <a:gd name="T103" fmla="*/ 167 h 266"/>
                        <a:gd name="T104" fmla="*/ 274 w 303"/>
                        <a:gd name="T105" fmla="*/ 184 h 266"/>
                        <a:gd name="T106" fmla="*/ 265 w 303"/>
                        <a:gd name="T107" fmla="*/ 198 h 266"/>
                        <a:gd name="T108" fmla="*/ 247 w 303"/>
                        <a:gd name="T109" fmla="*/ 216 h 266"/>
                        <a:gd name="T110" fmla="*/ 223 w 303"/>
                        <a:gd name="T111" fmla="*/ 235 h 266"/>
                        <a:gd name="T112" fmla="*/ 205 w 303"/>
                        <a:gd name="T113" fmla="*/ 242 h 266"/>
                        <a:gd name="T114" fmla="*/ 149 w 303"/>
                        <a:gd name="T115" fmla="*/ 252 h 2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303" h="266">
                          <a:moveTo>
                            <a:pt x="153" y="266"/>
                          </a:moveTo>
                          <a:lnTo>
                            <a:pt x="158" y="264"/>
                          </a:lnTo>
                          <a:lnTo>
                            <a:pt x="172" y="264"/>
                          </a:lnTo>
                          <a:lnTo>
                            <a:pt x="209" y="256"/>
                          </a:lnTo>
                          <a:lnTo>
                            <a:pt x="217" y="252"/>
                          </a:lnTo>
                          <a:lnTo>
                            <a:pt x="223" y="251"/>
                          </a:lnTo>
                          <a:lnTo>
                            <a:pt x="230" y="246"/>
                          </a:lnTo>
                          <a:lnTo>
                            <a:pt x="247" y="235"/>
                          </a:lnTo>
                          <a:lnTo>
                            <a:pt x="253" y="230"/>
                          </a:lnTo>
                          <a:lnTo>
                            <a:pt x="258" y="227"/>
                          </a:lnTo>
                          <a:lnTo>
                            <a:pt x="263" y="222"/>
                          </a:lnTo>
                          <a:lnTo>
                            <a:pt x="268" y="218"/>
                          </a:lnTo>
                          <a:lnTo>
                            <a:pt x="275" y="208"/>
                          </a:lnTo>
                          <a:lnTo>
                            <a:pt x="281" y="203"/>
                          </a:lnTo>
                          <a:lnTo>
                            <a:pt x="286" y="196"/>
                          </a:lnTo>
                          <a:lnTo>
                            <a:pt x="288" y="191"/>
                          </a:lnTo>
                          <a:lnTo>
                            <a:pt x="291" y="186"/>
                          </a:lnTo>
                          <a:lnTo>
                            <a:pt x="293" y="179"/>
                          </a:lnTo>
                          <a:lnTo>
                            <a:pt x="296" y="173"/>
                          </a:lnTo>
                          <a:lnTo>
                            <a:pt x="300" y="160"/>
                          </a:lnTo>
                          <a:lnTo>
                            <a:pt x="302" y="155"/>
                          </a:lnTo>
                          <a:lnTo>
                            <a:pt x="302" y="141"/>
                          </a:lnTo>
                          <a:lnTo>
                            <a:pt x="303" y="136"/>
                          </a:lnTo>
                          <a:lnTo>
                            <a:pt x="303" y="132"/>
                          </a:lnTo>
                          <a:lnTo>
                            <a:pt x="302" y="127"/>
                          </a:lnTo>
                          <a:lnTo>
                            <a:pt x="302" y="112"/>
                          </a:lnTo>
                          <a:lnTo>
                            <a:pt x="300" y="107"/>
                          </a:lnTo>
                          <a:lnTo>
                            <a:pt x="296" y="91"/>
                          </a:lnTo>
                          <a:lnTo>
                            <a:pt x="293" y="86"/>
                          </a:lnTo>
                          <a:lnTo>
                            <a:pt x="291" y="81"/>
                          </a:lnTo>
                          <a:lnTo>
                            <a:pt x="288" y="74"/>
                          </a:lnTo>
                          <a:lnTo>
                            <a:pt x="286" y="69"/>
                          </a:lnTo>
                          <a:lnTo>
                            <a:pt x="281" y="62"/>
                          </a:lnTo>
                          <a:lnTo>
                            <a:pt x="275" y="57"/>
                          </a:lnTo>
                          <a:lnTo>
                            <a:pt x="268" y="47"/>
                          </a:lnTo>
                          <a:lnTo>
                            <a:pt x="263" y="43"/>
                          </a:lnTo>
                          <a:lnTo>
                            <a:pt x="258" y="38"/>
                          </a:lnTo>
                          <a:lnTo>
                            <a:pt x="253" y="35"/>
                          </a:lnTo>
                          <a:lnTo>
                            <a:pt x="247" y="29"/>
                          </a:lnTo>
                          <a:lnTo>
                            <a:pt x="230" y="19"/>
                          </a:lnTo>
                          <a:lnTo>
                            <a:pt x="223" y="14"/>
                          </a:lnTo>
                          <a:lnTo>
                            <a:pt x="217" y="12"/>
                          </a:lnTo>
                          <a:lnTo>
                            <a:pt x="209" y="9"/>
                          </a:lnTo>
                          <a:lnTo>
                            <a:pt x="172" y="0"/>
                          </a:lnTo>
                          <a:lnTo>
                            <a:pt x="128" y="0"/>
                          </a:lnTo>
                          <a:lnTo>
                            <a:pt x="98" y="7"/>
                          </a:lnTo>
                          <a:lnTo>
                            <a:pt x="91" y="9"/>
                          </a:lnTo>
                          <a:lnTo>
                            <a:pt x="84" y="12"/>
                          </a:lnTo>
                          <a:lnTo>
                            <a:pt x="79" y="14"/>
                          </a:lnTo>
                          <a:lnTo>
                            <a:pt x="72" y="19"/>
                          </a:lnTo>
                          <a:lnTo>
                            <a:pt x="62" y="26"/>
                          </a:lnTo>
                          <a:lnTo>
                            <a:pt x="55" y="29"/>
                          </a:lnTo>
                          <a:lnTo>
                            <a:pt x="39" y="43"/>
                          </a:lnTo>
                          <a:lnTo>
                            <a:pt x="33" y="47"/>
                          </a:lnTo>
                          <a:lnTo>
                            <a:pt x="26" y="57"/>
                          </a:lnTo>
                          <a:lnTo>
                            <a:pt x="21" y="62"/>
                          </a:lnTo>
                          <a:lnTo>
                            <a:pt x="16" y="69"/>
                          </a:lnTo>
                          <a:lnTo>
                            <a:pt x="14" y="74"/>
                          </a:lnTo>
                          <a:lnTo>
                            <a:pt x="11" y="81"/>
                          </a:lnTo>
                          <a:lnTo>
                            <a:pt x="9" y="86"/>
                          </a:lnTo>
                          <a:lnTo>
                            <a:pt x="5" y="91"/>
                          </a:lnTo>
                          <a:lnTo>
                            <a:pt x="2" y="107"/>
                          </a:lnTo>
                          <a:lnTo>
                            <a:pt x="0" y="112"/>
                          </a:lnTo>
                          <a:lnTo>
                            <a:pt x="0" y="155"/>
                          </a:lnTo>
                          <a:lnTo>
                            <a:pt x="2" y="160"/>
                          </a:lnTo>
                          <a:lnTo>
                            <a:pt x="5" y="173"/>
                          </a:lnTo>
                          <a:lnTo>
                            <a:pt x="9" y="179"/>
                          </a:lnTo>
                          <a:lnTo>
                            <a:pt x="11" y="186"/>
                          </a:lnTo>
                          <a:lnTo>
                            <a:pt x="14" y="191"/>
                          </a:lnTo>
                          <a:lnTo>
                            <a:pt x="16" y="196"/>
                          </a:lnTo>
                          <a:lnTo>
                            <a:pt x="21" y="203"/>
                          </a:lnTo>
                          <a:lnTo>
                            <a:pt x="26" y="208"/>
                          </a:lnTo>
                          <a:lnTo>
                            <a:pt x="33" y="218"/>
                          </a:lnTo>
                          <a:lnTo>
                            <a:pt x="39" y="222"/>
                          </a:lnTo>
                          <a:lnTo>
                            <a:pt x="55" y="235"/>
                          </a:lnTo>
                          <a:lnTo>
                            <a:pt x="62" y="239"/>
                          </a:lnTo>
                          <a:lnTo>
                            <a:pt x="72" y="246"/>
                          </a:lnTo>
                          <a:lnTo>
                            <a:pt x="79" y="251"/>
                          </a:lnTo>
                          <a:lnTo>
                            <a:pt x="84" y="252"/>
                          </a:lnTo>
                          <a:lnTo>
                            <a:pt x="91" y="256"/>
                          </a:lnTo>
                          <a:lnTo>
                            <a:pt x="98" y="258"/>
                          </a:lnTo>
                          <a:lnTo>
                            <a:pt x="128" y="264"/>
                          </a:lnTo>
                          <a:lnTo>
                            <a:pt x="142" y="264"/>
                          </a:lnTo>
                          <a:lnTo>
                            <a:pt x="149" y="266"/>
                          </a:lnTo>
                          <a:lnTo>
                            <a:pt x="153" y="266"/>
                          </a:lnTo>
                          <a:lnTo>
                            <a:pt x="149" y="252"/>
                          </a:lnTo>
                          <a:lnTo>
                            <a:pt x="153" y="252"/>
                          </a:lnTo>
                          <a:lnTo>
                            <a:pt x="142" y="251"/>
                          </a:lnTo>
                          <a:lnTo>
                            <a:pt x="128" y="251"/>
                          </a:lnTo>
                          <a:lnTo>
                            <a:pt x="102" y="244"/>
                          </a:lnTo>
                          <a:lnTo>
                            <a:pt x="98" y="242"/>
                          </a:lnTo>
                          <a:lnTo>
                            <a:pt x="91" y="239"/>
                          </a:lnTo>
                          <a:lnTo>
                            <a:pt x="86" y="237"/>
                          </a:lnTo>
                          <a:lnTo>
                            <a:pt x="79" y="235"/>
                          </a:lnTo>
                          <a:lnTo>
                            <a:pt x="69" y="228"/>
                          </a:lnTo>
                          <a:lnTo>
                            <a:pt x="62" y="225"/>
                          </a:lnTo>
                          <a:lnTo>
                            <a:pt x="49" y="211"/>
                          </a:lnTo>
                          <a:lnTo>
                            <a:pt x="44" y="208"/>
                          </a:lnTo>
                          <a:lnTo>
                            <a:pt x="37" y="198"/>
                          </a:lnTo>
                          <a:lnTo>
                            <a:pt x="32" y="192"/>
                          </a:lnTo>
                          <a:lnTo>
                            <a:pt x="30" y="189"/>
                          </a:lnTo>
                          <a:lnTo>
                            <a:pt x="28" y="184"/>
                          </a:lnTo>
                          <a:lnTo>
                            <a:pt x="25" y="179"/>
                          </a:lnTo>
                          <a:lnTo>
                            <a:pt x="23" y="172"/>
                          </a:lnTo>
                          <a:lnTo>
                            <a:pt x="19" y="167"/>
                          </a:lnTo>
                          <a:lnTo>
                            <a:pt x="18" y="163"/>
                          </a:lnTo>
                          <a:lnTo>
                            <a:pt x="16" y="156"/>
                          </a:lnTo>
                          <a:lnTo>
                            <a:pt x="14" y="151"/>
                          </a:lnTo>
                          <a:lnTo>
                            <a:pt x="14" y="134"/>
                          </a:lnTo>
                          <a:lnTo>
                            <a:pt x="14" y="115"/>
                          </a:lnTo>
                          <a:lnTo>
                            <a:pt x="16" y="110"/>
                          </a:lnTo>
                          <a:lnTo>
                            <a:pt x="19" y="98"/>
                          </a:lnTo>
                          <a:lnTo>
                            <a:pt x="23" y="93"/>
                          </a:lnTo>
                          <a:lnTo>
                            <a:pt x="25" y="88"/>
                          </a:lnTo>
                          <a:lnTo>
                            <a:pt x="28" y="81"/>
                          </a:lnTo>
                          <a:lnTo>
                            <a:pt x="30" y="76"/>
                          </a:lnTo>
                          <a:lnTo>
                            <a:pt x="32" y="72"/>
                          </a:lnTo>
                          <a:lnTo>
                            <a:pt x="37" y="67"/>
                          </a:lnTo>
                          <a:lnTo>
                            <a:pt x="44" y="57"/>
                          </a:lnTo>
                          <a:lnTo>
                            <a:pt x="49" y="53"/>
                          </a:lnTo>
                          <a:lnTo>
                            <a:pt x="62" y="40"/>
                          </a:lnTo>
                          <a:lnTo>
                            <a:pt x="69" y="36"/>
                          </a:lnTo>
                          <a:lnTo>
                            <a:pt x="79" y="29"/>
                          </a:lnTo>
                          <a:lnTo>
                            <a:pt x="86" y="28"/>
                          </a:lnTo>
                          <a:lnTo>
                            <a:pt x="91" y="26"/>
                          </a:lnTo>
                          <a:lnTo>
                            <a:pt x="98" y="23"/>
                          </a:lnTo>
                          <a:lnTo>
                            <a:pt x="102" y="21"/>
                          </a:lnTo>
                          <a:lnTo>
                            <a:pt x="128" y="14"/>
                          </a:lnTo>
                          <a:lnTo>
                            <a:pt x="151" y="14"/>
                          </a:lnTo>
                          <a:lnTo>
                            <a:pt x="172" y="14"/>
                          </a:lnTo>
                          <a:lnTo>
                            <a:pt x="205" y="23"/>
                          </a:lnTo>
                          <a:lnTo>
                            <a:pt x="210" y="26"/>
                          </a:lnTo>
                          <a:lnTo>
                            <a:pt x="216" y="28"/>
                          </a:lnTo>
                          <a:lnTo>
                            <a:pt x="223" y="29"/>
                          </a:lnTo>
                          <a:lnTo>
                            <a:pt x="237" y="40"/>
                          </a:lnTo>
                          <a:lnTo>
                            <a:pt x="242" y="45"/>
                          </a:lnTo>
                          <a:lnTo>
                            <a:pt x="247" y="48"/>
                          </a:lnTo>
                          <a:lnTo>
                            <a:pt x="253" y="53"/>
                          </a:lnTo>
                          <a:lnTo>
                            <a:pt x="258" y="57"/>
                          </a:lnTo>
                          <a:lnTo>
                            <a:pt x="265" y="67"/>
                          </a:lnTo>
                          <a:lnTo>
                            <a:pt x="270" y="72"/>
                          </a:lnTo>
                          <a:lnTo>
                            <a:pt x="272" y="76"/>
                          </a:lnTo>
                          <a:lnTo>
                            <a:pt x="274" y="81"/>
                          </a:lnTo>
                          <a:lnTo>
                            <a:pt x="277" y="88"/>
                          </a:lnTo>
                          <a:lnTo>
                            <a:pt x="279" y="93"/>
                          </a:lnTo>
                          <a:lnTo>
                            <a:pt x="282" y="98"/>
                          </a:lnTo>
                          <a:lnTo>
                            <a:pt x="286" y="110"/>
                          </a:lnTo>
                          <a:lnTo>
                            <a:pt x="288" y="115"/>
                          </a:lnTo>
                          <a:lnTo>
                            <a:pt x="288" y="127"/>
                          </a:lnTo>
                          <a:lnTo>
                            <a:pt x="289" y="136"/>
                          </a:lnTo>
                          <a:lnTo>
                            <a:pt x="289" y="132"/>
                          </a:lnTo>
                          <a:lnTo>
                            <a:pt x="288" y="137"/>
                          </a:lnTo>
                          <a:lnTo>
                            <a:pt x="288" y="151"/>
                          </a:lnTo>
                          <a:lnTo>
                            <a:pt x="286" y="156"/>
                          </a:lnTo>
                          <a:lnTo>
                            <a:pt x="284" y="163"/>
                          </a:lnTo>
                          <a:lnTo>
                            <a:pt x="282" y="167"/>
                          </a:lnTo>
                          <a:lnTo>
                            <a:pt x="279" y="172"/>
                          </a:lnTo>
                          <a:lnTo>
                            <a:pt x="277" y="179"/>
                          </a:lnTo>
                          <a:lnTo>
                            <a:pt x="274" y="184"/>
                          </a:lnTo>
                          <a:lnTo>
                            <a:pt x="272" y="189"/>
                          </a:lnTo>
                          <a:lnTo>
                            <a:pt x="270" y="192"/>
                          </a:lnTo>
                          <a:lnTo>
                            <a:pt x="265" y="198"/>
                          </a:lnTo>
                          <a:lnTo>
                            <a:pt x="258" y="208"/>
                          </a:lnTo>
                          <a:lnTo>
                            <a:pt x="253" y="211"/>
                          </a:lnTo>
                          <a:lnTo>
                            <a:pt x="247" y="216"/>
                          </a:lnTo>
                          <a:lnTo>
                            <a:pt x="242" y="220"/>
                          </a:lnTo>
                          <a:lnTo>
                            <a:pt x="237" y="225"/>
                          </a:lnTo>
                          <a:lnTo>
                            <a:pt x="223" y="235"/>
                          </a:lnTo>
                          <a:lnTo>
                            <a:pt x="216" y="237"/>
                          </a:lnTo>
                          <a:lnTo>
                            <a:pt x="210" y="239"/>
                          </a:lnTo>
                          <a:lnTo>
                            <a:pt x="205" y="242"/>
                          </a:lnTo>
                          <a:lnTo>
                            <a:pt x="172" y="251"/>
                          </a:lnTo>
                          <a:lnTo>
                            <a:pt x="158" y="251"/>
                          </a:lnTo>
                          <a:lnTo>
                            <a:pt x="149" y="252"/>
                          </a:lnTo>
                          <a:lnTo>
                            <a:pt x="153" y="26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4528791" y="6048078"/>
                      <a:ext cx="413382" cy="133350"/>
                    </a:xfrm>
                    <a:custGeom>
                      <a:avLst/>
                      <a:gdLst>
                        <a:gd name="T0" fmla="*/ 212 w 259"/>
                        <a:gd name="T1" fmla="*/ 0 h 84"/>
                        <a:gd name="T2" fmla="*/ 259 w 259"/>
                        <a:gd name="T3" fmla="*/ 84 h 84"/>
                        <a:gd name="T4" fmla="*/ 0 w 259"/>
                        <a:gd name="T5" fmla="*/ 84 h 84"/>
                        <a:gd name="T6" fmla="*/ 47 w 259"/>
                        <a:gd name="T7" fmla="*/ 0 h 84"/>
                        <a:gd name="T8" fmla="*/ 212 w 259"/>
                        <a:gd name="T9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9" h="84">
                          <a:moveTo>
                            <a:pt x="212" y="0"/>
                          </a:moveTo>
                          <a:lnTo>
                            <a:pt x="259" y="84"/>
                          </a:lnTo>
                          <a:lnTo>
                            <a:pt x="0" y="84"/>
                          </a:lnTo>
                          <a:lnTo>
                            <a:pt x="47" y="0"/>
                          </a:lnTo>
                          <a:lnTo>
                            <a:pt x="212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3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4511234" y="6040140"/>
                      <a:ext cx="448495" cy="152400"/>
                    </a:xfrm>
                    <a:custGeom>
                      <a:avLst/>
                      <a:gdLst>
                        <a:gd name="T0" fmla="*/ 223 w 281"/>
                        <a:gd name="T1" fmla="*/ 12 h 96"/>
                        <a:gd name="T2" fmla="*/ 216 w 281"/>
                        <a:gd name="T3" fmla="*/ 9 h 96"/>
                        <a:gd name="T4" fmla="*/ 263 w 281"/>
                        <a:gd name="T5" fmla="*/ 93 h 96"/>
                        <a:gd name="T6" fmla="*/ 270 w 281"/>
                        <a:gd name="T7" fmla="*/ 82 h 96"/>
                        <a:gd name="T8" fmla="*/ 11 w 281"/>
                        <a:gd name="T9" fmla="*/ 82 h 96"/>
                        <a:gd name="T10" fmla="*/ 18 w 281"/>
                        <a:gd name="T11" fmla="*/ 93 h 96"/>
                        <a:gd name="T12" fmla="*/ 65 w 281"/>
                        <a:gd name="T13" fmla="*/ 9 h 96"/>
                        <a:gd name="T14" fmla="*/ 58 w 281"/>
                        <a:gd name="T15" fmla="*/ 12 h 96"/>
                        <a:gd name="T16" fmla="*/ 223 w 281"/>
                        <a:gd name="T17" fmla="*/ 12 h 96"/>
                        <a:gd name="T18" fmla="*/ 227 w 281"/>
                        <a:gd name="T19" fmla="*/ 0 h 96"/>
                        <a:gd name="T20" fmla="*/ 55 w 281"/>
                        <a:gd name="T21" fmla="*/ 0 h 96"/>
                        <a:gd name="T22" fmla="*/ 0 w 281"/>
                        <a:gd name="T23" fmla="*/ 96 h 96"/>
                        <a:gd name="T24" fmla="*/ 281 w 281"/>
                        <a:gd name="T25" fmla="*/ 96 h 96"/>
                        <a:gd name="T26" fmla="*/ 227 w 281"/>
                        <a:gd name="T27" fmla="*/ 0 h 96"/>
                        <a:gd name="T28" fmla="*/ 223 w 281"/>
                        <a:gd name="T29" fmla="*/ 12 h 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81" h="96">
                          <a:moveTo>
                            <a:pt x="223" y="12"/>
                          </a:moveTo>
                          <a:lnTo>
                            <a:pt x="216" y="9"/>
                          </a:lnTo>
                          <a:lnTo>
                            <a:pt x="263" y="93"/>
                          </a:lnTo>
                          <a:lnTo>
                            <a:pt x="270" y="82"/>
                          </a:lnTo>
                          <a:lnTo>
                            <a:pt x="11" y="82"/>
                          </a:lnTo>
                          <a:lnTo>
                            <a:pt x="18" y="93"/>
                          </a:lnTo>
                          <a:lnTo>
                            <a:pt x="65" y="9"/>
                          </a:lnTo>
                          <a:lnTo>
                            <a:pt x="58" y="12"/>
                          </a:lnTo>
                          <a:lnTo>
                            <a:pt x="223" y="12"/>
                          </a:lnTo>
                          <a:lnTo>
                            <a:pt x="227" y="0"/>
                          </a:lnTo>
                          <a:lnTo>
                            <a:pt x="55" y="0"/>
                          </a:lnTo>
                          <a:lnTo>
                            <a:pt x="0" y="96"/>
                          </a:lnTo>
                          <a:lnTo>
                            <a:pt x="281" y="96"/>
                          </a:lnTo>
                          <a:lnTo>
                            <a:pt x="227" y="0"/>
                          </a:lnTo>
                          <a:lnTo>
                            <a:pt x="223" y="1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6847445" y="2293641"/>
                      <a:ext cx="288888" cy="3563938"/>
                    </a:xfrm>
                    <a:custGeom>
                      <a:avLst/>
                      <a:gdLst>
                        <a:gd name="T0" fmla="*/ 56 w 181"/>
                        <a:gd name="T1" fmla="*/ 0 h 2245"/>
                        <a:gd name="T2" fmla="*/ 125 w 181"/>
                        <a:gd name="T3" fmla="*/ 0 h 2245"/>
                        <a:gd name="T4" fmla="*/ 181 w 181"/>
                        <a:gd name="T5" fmla="*/ 2245 h 2245"/>
                        <a:gd name="T6" fmla="*/ 56 w 181"/>
                        <a:gd name="T7" fmla="*/ 2245 h 2245"/>
                        <a:gd name="T8" fmla="*/ 0 w 181"/>
                        <a:gd name="T9" fmla="*/ 2245 h 2245"/>
                        <a:gd name="T10" fmla="*/ 56 w 181"/>
                        <a:gd name="T11" fmla="*/ 0 h 22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1" h="2245">
                          <a:moveTo>
                            <a:pt x="56" y="0"/>
                          </a:moveTo>
                          <a:lnTo>
                            <a:pt x="125" y="0"/>
                          </a:lnTo>
                          <a:lnTo>
                            <a:pt x="181" y="2245"/>
                          </a:lnTo>
                          <a:lnTo>
                            <a:pt x="56" y="2245"/>
                          </a:lnTo>
                          <a:lnTo>
                            <a:pt x="0" y="2245"/>
                          </a:lnTo>
                          <a:lnTo>
                            <a:pt x="56" y="0"/>
                          </a:lnTo>
                          <a:close/>
                        </a:path>
                      </a:pathLst>
                    </a:custGeom>
                    <a:solidFill>
                      <a:srgbClr val="FF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836273" y="2282528"/>
                      <a:ext cx="311233" cy="3582988"/>
                    </a:xfrm>
                    <a:custGeom>
                      <a:avLst/>
                      <a:gdLst>
                        <a:gd name="T0" fmla="*/ 70 w 195"/>
                        <a:gd name="T1" fmla="*/ 7 h 2257"/>
                        <a:gd name="T2" fmla="*/ 63 w 195"/>
                        <a:gd name="T3" fmla="*/ 14 h 2257"/>
                        <a:gd name="T4" fmla="*/ 132 w 195"/>
                        <a:gd name="T5" fmla="*/ 14 h 2257"/>
                        <a:gd name="T6" fmla="*/ 125 w 195"/>
                        <a:gd name="T7" fmla="*/ 7 h 2257"/>
                        <a:gd name="T8" fmla="*/ 181 w 195"/>
                        <a:gd name="T9" fmla="*/ 2252 h 2257"/>
                        <a:gd name="T10" fmla="*/ 188 w 195"/>
                        <a:gd name="T11" fmla="*/ 2245 h 2257"/>
                        <a:gd name="T12" fmla="*/ 7 w 195"/>
                        <a:gd name="T13" fmla="*/ 2245 h 2257"/>
                        <a:gd name="T14" fmla="*/ 14 w 195"/>
                        <a:gd name="T15" fmla="*/ 2252 h 2257"/>
                        <a:gd name="T16" fmla="*/ 70 w 195"/>
                        <a:gd name="T17" fmla="*/ 7 h 2257"/>
                        <a:gd name="T18" fmla="*/ 58 w 195"/>
                        <a:gd name="T19" fmla="*/ 0 h 2257"/>
                        <a:gd name="T20" fmla="*/ 0 w 195"/>
                        <a:gd name="T21" fmla="*/ 2257 h 2257"/>
                        <a:gd name="T22" fmla="*/ 195 w 195"/>
                        <a:gd name="T23" fmla="*/ 2257 h 2257"/>
                        <a:gd name="T24" fmla="*/ 137 w 195"/>
                        <a:gd name="T25" fmla="*/ 0 h 2257"/>
                        <a:gd name="T26" fmla="*/ 58 w 195"/>
                        <a:gd name="T27" fmla="*/ 0 h 2257"/>
                        <a:gd name="T28" fmla="*/ 70 w 195"/>
                        <a:gd name="T29" fmla="*/ 7 h 22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5" h="2257">
                          <a:moveTo>
                            <a:pt x="70" y="7"/>
                          </a:moveTo>
                          <a:lnTo>
                            <a:pt x="63" y="14"/>
                          </a:lnTo>
                          <a:lnTo>
                            <a:pt x="132" y="14"/>
                          </a:lnTo>
                          <a:lnTo>
                            <a:pt x="125" y="7"/>
                          </a:lnTo>
                          <a:lnTo>
                            <a:pt x="181" y="2252"/>
                          </a:lnTo>
                          <a:lnTo>
                            <a:pt x="188" y="2245"/>
                          </a:lnTo>
                          <a:lnTo>
                            <a:pt x="7" y="2245"/>
                          </a:lnTo>
                          <a:lnTo>
                            <a:pt x="14" y="2252"/>
                          </a:lnTo>
                          <a:lnTo>
                            <a:pt x="70" y="7"/>
                          </a:lnTo>
                          <a:lnTo>
                            <a:pt x="58" y="0"/>
                          </a:lnTo>
                          <a:lnTo>
                            <a:pt x="0" y="2257"/>
                          </a:lnTo>
                          <a:lnTo>
                            <a:pt x="195" y="2257"/>
                          </a:lnTo>
                          <a:lnTo>
                            <a:pt x="137" y="0"/>
                          </a:lnTo>
                          <a:lnTo>
                            <a:pt x="58" y="0"/>
                          </a:lnTo>
                          <a:lnTo>
                            <a:pt x="70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6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518656" y="5257503"/>
                      <a:ext cx="301657" cy="22225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6794776" y="5233691"/>
                      <a:ext cx="28729" cy="71438"/>
                    </a:xfrm>
                    <a:custGeom>
                      <a:avLst/>
                      <a:gdLst>
                        <a:gd name="T0" fmla="*/ 0 w 18"/>
                        <a:gd name="T1" fmla="*/ 0 h 45"/>
                        <a:gd name="T2" fmla="*/ 0 w 18"/>
                        <a:gd name="T3" fmla="*/ 45 h 45"/>
                        <a:gd name="T4" fmla="*/ 2 w 18"/>
                        <a:gd name="T5" fmla="*/ 45 h 45"/>
                        <a:gd name="T6" fmla="*/ 18 w 18"/>
                        <a:gd name="T7" fmla="*/ 22 h 45"/>
                        <a:gd name="T8" fmla="*/ 2 w 18"/>
                        <a:gd name="T9" fmla="*/ 0 h 45"/>
                        <a:gd name="T10" fmla="*/ 0 w 18"/>
                        <a:gd name="T11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45">
                          <a:moveTo>
                            <a:pt x="0" y="0"/>
                          </a:moveTo>
                          <a:lnTo>
                            <a:pt x="0" y="45"/>
                          </a:lnTo>
                          <a:lnTo>
                            <a:pt x="2" y="45"/>
                          </a:lnTo>
                          <a:lnTo>
                            <a:pt x="18" y="22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6778815" y="5222578"/>
                      <a:ext cx="90976" cy="90488"/>
                    </a:xfrm>
                    <a:custGeom>
                      <a:avLst/>
                      <a:gdLst>
                        <a:gd name="T0" fmla="*/ 0 w 57"/>
                        <a:gd name="T1" fmla="*/ 0 h 57"/>
                        <a:gd name="T2" fmla="*/ 57 w 57"/>
                        <a:gd name="T3" fmla="*/ 29 h 57"/>
                        <a:gd name="T4" fmla="*/ 0 w 57"/>
                        <a:gd name="T5" fmla="*/ 57 h 57"/>
                        <a:gd name="T6" fmla="*/ 28 w 57"/>
                        <a:gd name="T7" fmla="*/ 29 h 57"/>
                        <a:gd name="T8" fmla="*/ 0 w 57"/>
                        <a:gd name="T9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7">
                          <a:moveTo>
                            <a:pt x="0" y="0"/>
                          </a:moveTo>
                          <a:lnTo>
                            <a:pt x="57" y="29"/>
                          </a:lnTo>
                          <a:lnTo>
                            <a:pt x="0" y="57"/>
                          </a:lnTo>
                          <a:lnTo>
                            <a:pt x="28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9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2142673" y="4506615"/>
                      <a:ext cx="2185014" cy="1465263"/>
                    </a:xfrm>
                    <a:custGeom>
                      <a:avLst/>
                      <a:gdLst>
                        <a:gd name="T0" fmla="*/ 1369 w 1369"/>
                        <a:gd name="T1" fmla="*/ 774 h 923"/>
                        <a:gd name="T2" fmla="*/ 866 w 1369"/>
                        <a:gd name="T3" fmla="*/ 774 h 923"/>
                        <a:gd name="T4" fmla="*/ 882 w 1369"/>
                        <a:gd name="T5" fmla="*/ 789 h 923"/>
                        <a:gd name="T6" fmla="*/ 876 w 1369"/>
                        <a:gd name="T7" fmla="*/ 122 h 923"/>
                        <a:gd name="T8" fmla="*/ 861 w 1369"/>
                        <a:gd name="T9" fmla="*/ 138 h 923"/>
                        <a:gd name="T10" fmla="*/ 1169 w 1369"/>
                        <a:gd name="T11" fmla="*/ 136 h 923"/>
                        <a:gd name="T12" fmla="*/ 1169 w 1369"/>
                        <a:gd name="T13" fmla="*/ 0 h 923"/>
                        <a:gd name="T14" fmla="*/ 754 w 1369"/>
                        <a:gd name="T15" fmla="*/ 0 h 923"/>
                        <a:gd name="T16" fmla="*/ 752 w 1369"/>
                        <a:gd name="T17" fmla="*/ 909 h 923"/>
                        <a:gd name="T18" fmla="*/ 768 w 1369"/>
                        <a:gd name="T19" fmla="*/ 894 h 923"/>
                        <a:gd name="T20" fmla="*/ 16 w 1369"/>
                        <a:gd name="T21" fmla="*/ 894 h 923"/>
                        <a:gd name="T22" fmla="*/ 32 w 1369"/>
                        <a:gd name="T23" fmla="*/ 909 h 923"/>
                        <a:gd name="T24" fmla="*/ 32 w 1369"/>
                        <a:gd name="T25" fmla="*/ 690 h 923"/>
                        <a:gd name="T26" fmla="*/ 0 w 1369"/>
                        <a:gd name="T27" fmla="*/ 690 h 923"/>
                        <a:gd name="T28" fmla="*/ 2 w 1369"/>
                        <a:gd name="T29" fmla="*/ 923 h 923"/>
                        <a:gd name="T30" fmla="*/ 782 w 1369"/>
                        <a:gd name="T31" fmla="*/ 923 h 923"/>
                        <a:gd name="T32" fmla="*/ 783 w 1369"/>
                        <a:gd name="T33" fmla="*/ 14 h 923"/>
                        <a:gd name="T34" fmla="*/ 768 w 1369"/>
                        <a:gd name="T35" fmla="*/ 30 h 923"/>
                        <a:gd name="T36" fmla="*/ 1155 w 1369"/>
                        <a:gd name="T37" fmla="*/ 30 h 923"/>
                        <a:gd name="T38" fmla="*/ 1139 w 1369"/>
                        <a:gd name="T39" fmla="*/ 14 h 923"/>
                        <a:gd name="T40" fmla="*/ 1139 w 1369"/>
                        <a:gd name="T41" fmla="*/ 122 h 923"/>
                        <a:gd name="T42" fmla="*/ 1155 w 1369"/>
                        <a:gd name="T43" fmla="*/ 107 h 923"/>
                        <a:gd name="T44" fmla="*/ 845 w 1369"/>
                        <a:gd name="T45" fmla="*/ 109 h 923"/>
                        <a:gd name="T46" fmla="*/ 852 w 1369"/>
                        <a:gd name="T47" fmla="*/ 805 h 923"/>
                        <a:gd name="T48" fmla="*/ 1369 w 1369"/>
                        <a:gd name="T49" fmla="*/ 805 h 923"/>
                        <a:gd name="T50" fmla="*/ 1369 w 1369"/>
                        <a:gd name="T51" fmla="*/ 774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1369" h="923">
                          <a:moveTo>
                            <a:pt x="1369" y="774"/>
                          </a:moveTo>
                          <a:lnTo>
                            <a:pt x="866" y="774"/>
                          </a:lnTo>
                          <a:lnTo>
                            <a:pt x="882" y="789"/>
                          </a:lnTo>
                          <a:lnTo>
                            <a:pt x="876" y="122"/>
                          </a:lnTo>
                          <a:lnTo>
                            <a:pt x="861" y="138"/>
                          </a:lnTo>
                          <a:lnTo>
                            <a:pt x="1169" y="136"/>
                          </a:lnTo>
                          <a:lnTo>
                            <a:pt x="1169" y="0"/>
                          </a:lnTo>
                          <a:lnTo>
                            <a:pt x="754" y="0"/>
                          </a:lnTo>
                          <a:lnTo>
                            <a:pt x="752" y="909"/>
                          </a:lnTo>
                          <a:lnTo>
                            <a:pt x="768" y="894"/>
                          </a:lnTo>
                          <a:lnTo>
                            <a:pt x="16" y="894"/>
                          </a:lnTo>
                          <a:lnTo>
                            <a:pt x="32" y="909"/>
                          </a:lnTo>
                          <a:lnTo>
                            <a:pt x="32" y="690"/>
                          </a:lnTo>
                          <a:lnTo>
                            <a:pt x="0" y="690"/>
                          </a:lnTo>
                          <a:lnTo>
                            <a:pt x="2" y="923"/>
                          </a:lnTo>
                          <a:lnTo>
                            <a:pt x="782" y="923"/>
                          </a:lnTo>
                          <a:lnTo>
                            <a:pt x="783" y="14"/>
                          </a:lnTo>
                          <a:lnTo>
                            <a:pt x="768" y="30"/>
                          </a:lnTo>
                          <a:lnTo>
                            <a:pt x="1155" y="30"/>
                          </a:lnTo>
                          <a:lnTo>
                            <a:pt x="1139" y="14"/>
                          </a:lnTo>
                          <a:lnTo>
                            <a:pt x="1139" y="122"/>
                          </a:lnTo>
                          <a:lnTo>
                            <a:pt x="1155" y="107"/>
                          </a:lnTo>
                          <a:lnTo>
                            <a:pt x="845" y="109"/>
                          </a:lnTo>
                          <a:lnTo>
                            <a:pt x="852" y="805"/>
                          </a:lnTo>
                          <a:lnTo>
                            <a:pt x="1369" y="805"/>
                          </a:lnTo>
                          <a:lnTo>
                            <a:pt x="1369" y="774"/>
                          </a:lnTo>
                          <a:close/>
                        </a:path>
                      </a:pathLst>
                    </a:custGeom>
                    <a:solidFill>
                      <a:srgbClr val="00FF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2112348" y="5625803"/>
                      <a:ext cx="111725" cy="17463"/>
                    </a:xfrm>
                    <a:custGeom>
                      <a:avLst/>
                      <a:gdLst>
                        <a:gd name="T0" fmla="*/ 0 w 70"/>
                        <a:gd name="T1" fmla="*/ 11 h 11"/>
                        <a:gd name="T2" fmla="*/ 70 w 70"/>
                        <a:gd name="T3" fmla="*/ 11 h 11"/>
                        <a:gd name="T4" fmla="*/ 35 w 70"/>
                        <a:gd name="T5" fmla="*/ 0 h 11"/>
                        <a:gd name="T6" fmla="*/ 0 w 70"/>
                        <a:gd name="T7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0" h="11">
                          <a:moveTo>
                            <a:pt x="0" y="11"/>
                          </a:moveTo>
                          <a:lnTo>
                            <a:pt x="70" y="11"/>
                          </a:lnTo>
                          <a:lnTo>
                            <a:pt x="35" y="0"/>
                          </a:lnTo>
                          <a:lnTo>
                            <a:pt x="0" y="11"/>
                          </a:lnTo>
                          <a:close/>
                        </a:path>
                      </a:pathLst>
                    </a:custGeom>
                    <a:solidFill>
                      <a:srgbClr val="00FF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2075638" y="5536903"/>
                      <a:ext cx="185144" cy="182563"/>
                    </a:xfrm>
                    <a:custGeom>
                      <a:avLst/>
                      <a:gdLst>
                        <a:gd name="T0" fmla="*/ 0 w 116"/>
                        <a:gd name="T1" fmla="*/ 115 h 115"/>
                        <a:gd name="T2" fmla="*/ 58 w 116"/>
                        <a:gd name="T3" fmla="*/ 0 h 115"/>
                        <a:gd name="T4" fmla="*/ 116 w 116"/>
                        <a:gd name="T5" fmla="*/ 115 h 115"/>
                        <a:gd name="T6" fmla="*/ 58 w 116"/>
                        <a:gd name="T7" fmla="*/ 56 h 115"/>
                        <a:gd name="T8" fmla="*/ 0 w 116"/>
                        <a:gd name="T9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6" h="115">
                          <a:moveTo>
                            <a:pt x="0" y="115"/>
                          </a:moveTo>
                          <a:lnTo>
                            <a:pt x="58" y="0"/>
                          </a:lnTo>
                          <a:lnTo>
                            <a:pt x="116" y="115"/>
                          </a:lnTo>
                          <a:lnTo>
                            <a:pt x="58" y="56"/>
                          </a:lnTo>
                          <a:lnTo>
                            <a:pt x="0" y="11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2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2859307" y="3282653"/>
                      <a:ext cx="245794" cy="1922463"/>
                    </a:xfrm>
                    <a:custGeom>
                      <a:avLst/>
                      <a:gdLst>
                        <a:gd name="T0" fmla="*/ 119 w 154"/>
                        <a:gd name="T1" fmla="*/ 0 h 1211"/>
                        <a:gd name="T2" fmla="*/ 119 w 154"/>
                        <a:gd name="T3" fmla="*/ 936 h 1211"/>
                        <a:gd name="T4" fmla="*/ 154 w 154"/>
                        <a:gd name="T5" fmla="*/ 969 h 1211"/>
                        <a:gd name="T6" fmla="*/ 154 w 154"/>
                        <a:gd name="T7" fmla="*/ 1211 h 1211"/>
                        <a:gd name="T8" fmla="*/ 0 w 154"/>
                        <a:gd name="T9" fmla="*/ 1211 h 1211"/>
                        <a:gd name="T10" fmla="*/ 0 w 154"/>
                        <a:gd name="T11" fmla="*/ 969 h 1211"/>
                        <a:gd name="T12" fmla="*/ 35 w 154"/>
                        <a:gd name="T13" fmla="*/ 936 h 1211"/>
                        <a:gd name="T14" fmla="*/ 35 w 154"/>
                        <a:gd name="T15" fmla="*/ 0 h 1211"/>
                        <a:gd name="T16" fmla="*/ 119 w 154"/>
                        <a:gd name="T17" fmla="*/ 0 h 12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4" h="1211">
                          <a:moveTo>
                            <a:pt x="119" y="0"/>
                          </a:moveTo>
                          <a:lnTo>
                            <a:pt x="119" y="936"/>
                          </a:lnTo>
                          <a:lnTo>
                            <a:pt x="154" y="969"/>
                          </a:lnTo>
                          <a:lnTo>
                            <a:pt x="154" y="1211"/>
                          </a:lnTo>
                          <a:lnTo>
                            <a:pt x="0" y="1211"/>
                          </a:lnTo>
                          <a:lnTo>
                            <a:pt x="0" y="969"/>
                          </a:lnTo>
                          <a:lnTo>
                            <a:pt x="35" y="936"/>
                          </a:lnTo>
                          <a:lnTo>
                            <a:pt x="35" y="0"/>
                          </a:lnTo>
                          <a:lnTo>
                            <a:pt x="119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3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2848134" y="3271540"/>
                      <a:ext cx="268139" cy="1943100"/>
                    </a:xfrm>
                    <a:custGeom>
                      <a:avLst/>
                      <a:gdLst>
                        <a:gd name="T0" fmla="*/ 126 w 168"/>
                        <a:gd name="T1" fmla="*/ 14 h 1224"/>
                        <a:gd name="T2" fmla="*/ 119 w 168"/>
                        <a:gd name="T3" fmla="*/ 7 h 1224"/>
                        <a:gd name="T4" fmla="*/ 119 w 168"/>
                        <a:gd name="T5" fmla="*/ 947 h 1224"/>
                        <a:gd name="T6" fmla="*/ 156 w 168"/>
                        <a:gd name="T7" fmla="*/ 981 h 1224"/>
                        <a:gd name="T8" fmla="*/ 154 w 168"/>
                        <a:gd name="T9" fmla="*/ 976 h 1224"/>
                        <a:gd name="T10" fmla="*/ 154 w 168"/>
                        <a:gd name="T11" fmla="*/ 1218 h 1224"/>
                        <a:gd name="T12" fmla="*/ 161 w 168"/>
                        <a:gd name="T13" fmla="*/ 1211 h 1224"/>
                        <a:gd name="T14" fmla="*/ 7 w 168"/>
                        <a:gd name="T15" fmla="*/ 1211 h 1224"/>
                        <a:gd name="T16" fmla="*/ 14 w 168"/>
                        <a:gd name="T17" fmla="*/ 1218 h 1224"/>
                        <a:gd name="T18" fmla="*/ 14 w 168"/>
                        <a:gd name="T19" fmla="*/ 976 h 1224"/>
                        <a:gd name="T20" fmla="*/ 12 w 168"/>
                        <a:gd name="T21" fmla="*/ 981 h 1224"/>
                        <a:gd name="T22" fmla="*/ 49 w 168"/>
                        <a:gd name="T23" fmla="*/ 947 h 1224"/>
                        <a:gd name="T24" fmla="*/ 49 w 168"/>
                        <a:gd name="T25" fmla="*/ 7 h 1224"/>
                        <a:gd name="T26" fmla="*/ 42 w 168"/>
                        <a:gd name="T27" fmla="*/ 14 h 1224"/>
                        <a:gd name="T28" fmla="*/ 126 w 168"/>
                        <a:gd name="T29" fmla="*/ 14 h 1224"/>
                        <a:gd name="T30" fmla="*/ 133 w 168"/>
                        <a:gd name="T31" fmla="*/ 0 h 1224"/>
                        <a:gd name="T32" fmla="*/ 35 w 168"/>
                        <a:gd name="T33" fmla="*/ 0 h 1224"/>
                        <a:gd name="T34" fmla="*/ 35 w 168"/>
                        <a:gd name="T35" fmla="*/ 943 h 1224"/>
                        <a:gd name="T36" fmla="*/ 37 w 168"/>
                        <a:gd name="T37" fmla="*/ 938 h 1224"/>
                        <a:gd name="T38" fmla="*/ 0 w 168"/>
                        <a:gd name="T39" fmla="*/ 972 h 1224"/>
                        <a:gd name="T40" fmla="*/ 0 w 168"/>
                        <a:gd name="T41" fmla="*/ 1224 h 1224"/>
                        <a:gd name="T42" fmla="*/ 168 w 168"/>
                        <a:gd name="T43" fmla="*/ 1224 h 1224"/>
                        <a:gd name="T44" fmla="*/ 168 w 168"/>
                        <a:gd name="T45" fmla="*/ 972 h 1224"/>
                        <a:gd name="T46" fmla="*/ 131 w 168"/>
                        <a:gd name="T47" fmla="*/ 938 h 1224"/>
                        <a:gd name="T48" fmla="*/ 133 w 168"/>
                        <a:gd name="T49" fmla="*/ 943 h 1224"/>
                        <a:gd name="T50" fmla="*/ 133 w 168"/>
                        <a:gd name="T51" fmla="*/ 0 h 1224"/>
                        <a:gd name="T52" fmla="*/ 126 w 168"/>
                        <a:gd name="T53" fmla="*/ 14 h 1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68" h="1224">
                          <a:moveTo>
                            <a:pt x="126" y="14"/>
                          </a:moveTo>
                          <a:lnTo>
                            <a:pt x="119" y="7"/>
                          </a:lnTo>
                          <a:lnTo>
                            <a:pt x="119" y="947"/>
                          </a:lnTo>
                          <a:lnTo>
                            <a:pt x="156" y="981"/>
                          </a:lnTo>
                          <a:lnTo>
                            <a:pt x="154" y="976"/>
                          </a:lnTo>
                          <a:lnTo>
                            <a:pt x="154" y="1218"/>
                          </a:lnTo>
                          <a:lnTo>
                            <a:pt x="161" y="1211"/>
                          </a:lnTo>
                          <a:lnTo>
                            <a:pt x="7" y="1211"/>
                          </a:lnTo>
                          <a:lnTo>
                            <a:pt x="14" y="1218"/>
                          </a:lnTo>
                          <a:lnTo>
                            <a:pt x="14" y="976"/>
                          </a:lnTo>
                          <a:lnTo>
                            <a:pt x="12" y="981"/>
                          </a:lnTo>
                          <a:lnTo>
                            <a:pt x="49" y="947"/>
                          </a:lnTo>
                          <a:lnTo>
                            <a:pt x="49" y="7"/>
                          </a:lnTo>
                          <a:lnTo>
                            <a:pt x="42" y="14"/>
                          </a:lnTo>
                          <a:lnTo>
                            <a:pt x="126" y="14"/>
                          </a:lnTo>
                          <a:lnTo>
                            <a:pt x="133" y="0"/>
                          </a:lnTo>
                          <a:lnTo>
                            <a:pt x="35" y="0"/>
                          </a:lnTo>
                          <a:lnTo>
                            <a:pt x="35" y="943"/>
                          </a:lnTo>
                          <a:lnTo>
                            <a:pt x="37" y="938"/>
                          </a:lnTo>
                          <a:lnTo>
                            <a:pt x="0" y="972"/>
                          </a:lnTo>
                          <a:lnTo>
                            <a:pt x="0" y="1224"/>
                          </a:lnTo>
                          <a:lnTo>
                            <a:pt x="168" y="1224"/>
                          </a:lnTo>
                          <a:lnTo>
                            <a:pt x="168" y="972"/>
                          </a:lnTo>
                          <a:lnTo>
                            <a:pt x="131" y="938"/>
                          </a:lnTo>
                          <a:lnTo>
                            <a:pt x="133" y="943"/>
                          </a:lnTo>
                          <a:lnTo>
                            <a:pt x="133" y="0"/>
                          </a:lnTo>
                          <a:lnTo>
                            <a:pt x="126" y="1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4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2406024" y="4871740"/>
                      <a:ext cx="453283" cy="665163"/>
                    </a:xfrm>
                    <a:custGeom>
                      <a:avLst/>
                      <a:gdLst>
                        <a:gd name="T0" fmla="*/ 284 w 284"/>
                        <a:gd name="T1" fmla="*/ 0 h 419"/>
                        <a:gd name="T2" fmla="*/ 142 w 284"/>
                        <a:gd name="T3" fmla="*/ 96 h 419"/>
                        <a:gd name="T4" fmla="*/ 142 w 284"/>
                        <a:gd name="T5" fmla="*/ 64 h 419"/>
                        <a:gd name="T6" fmla="*/ 95 w 284"/>
                        <a:gd name="T7" fmla="*/ 64 h 419"/>
                        <a:gd name="T8" fmla="*/ 95 w 284"/>
                        <a:gd name="T9" fmla="*/ 144 h 419"/>
                        <a:gd name="T10" fmla="*/ 82 w 284"/>
                        <a:gd name="T11" fmla="*/ 162 h 419"/>
                        <a:gd name="T12" fmla="*/ 82 w 284"/>
                        <a:gd name="T13" fmla="*/ 225 h 419"/>
                        <a:gd name="T14" fmla="*/ 12 w 284"/>
                        <a:gd name="T15" fmla="*/ 306 h 419"/>
                        <a:gd name="T16" fmla="*/ 0 w 284"/>
                        <a:gd name="T17" fmla="*/ 419 h 419"/>
                        <a:gd name="T18" fmla="*/ 142 w 284"/>
                        <a:gd name="T19" fmla="*/ 258 h 419"/>
                        <a:gd name="T20" fmla="*/ 142 w 284"/>
                        <a:gd name="T21" fmla="*/ 177 h 419"/>
                        <a:gd name="T22" fmla="*/ 284 w 284"/>
                        <a:gd name="T23" fmla="*/ 81 h 419"/>
                        <a:gd name="T24" fmla="*/ 284 w 284"/>
                        <a:gd name="T25" fmla="*/ 0 h 4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84" h="419">
                          <a:moveTo>
                            <a:pt x="284" y="0"/>
                          </a:moveTo>
                          <a:lnTo>
                            <a:pt x="142" y="96"/>
                          </a:lnTo>
                          <a:lnTo>
                            <a:pt x="142" y="64"/>
                          </a:lnTo>
                          <a:lnTo>
                            <a:pt x="95" y="64"/>
                          </a:lnTo>
                          <a:lnTo>
                            <a:pt x="95" y="144"/>
                          </a:lnTo>
                          <a:lnTo>
                            <a:pt x="82" y="162"/>
                          </a:lnTo>
                          <a:lnTo>
                            <a:pt x="82" y="225"/>
                          </a:lnTo>
                          <a:lnTo>
                            <a:pt x="12" y="306"/>
                          </a:lnTo>
                          <a:lnTo>
                            <a:pt x="0" y="419"/>
                          </a:lnTo>
                          <a:lnTo>
                            <a:pt x="142" y="258"/>
                          </a:lnTo>
                          <a:lnTo>
                            <a:pt x="142" y="177"/>
                          </a:lnTo>
                          <a:lnTo>
                            <a:pt x="284" y="81"/>
                          </a:lnTo>
                          <a:lnTo>
                            <a:pt x="284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5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2391659" y="4852690"/>
                      <a:ext cx="478820" cy="715963"/>
                    </a:xfrm>
                    <a:custGeom>
                      <a:avLst/>
                      <a:gdLst>
                        <a:gd name="T0" fmla="*/ 300 w 300"/>
                        <a:gd name="T1" fmla="*/ 0 h 451"/>
                        <a:gd name="T2" fmla="*/ 147 w 300"/>
                        <a:gd name="T3" fmla="*/ 103 h 451"/>
                        <a:gd name="T4" fmla="*/ 158 w 300"/>
                        <a:gd name="T5" fmla="*/ 108 h 451"/>
                        <a:gd name="T6" fmla="*/ 158 w 300"/>
                        <a:gd name="T7" fmla="*/ 69 h 451"/>
                        <a:gd name="T8" fmla="*/ 97 w 300"/>
                        <a:gd name="T9" fmla="*/ 69 h 451"/>
                        <a:gd name="T10" fmla="*/ 97 w 300"/>
                        <a:gd name="T11" fmla="*/ 156 h 451"/>
                        <a:gd name="T12" fmla="*/ 98 w 300"/>
                        <a:gd name="T13" fmla="*/ 153 h 451"/>
                        <a:gd name="T14" fmla="*/ 84 w 300"/>
                        <a:gd name="T15" fmla="*/ 172 h 451"/>
                        <a:gd name="T16" fmla="*/ 84 w 300"/>
                        <a:gd name="T17" fmla="*/ 237 h 451"/>
                        <a:gd name="T18" fmla="*/ 86 w 300"/>
                        <a:gd name="T19" fmla="*/ 232 h 451"/>
                        <a:gd name="T20" fmla="*/ 14 w 300"/>
                        <a:gd name="T21" fmla="*/ 314 h 451"/>
                        <a:gd name="T22" fmla="*/ 0 w 300"/>
                        <a:gd name="T23" fmla="*/ 451 h 451"/>
                        <a:gd name="T24" fmla="*/ 158 w 300"/>
                        <a:gd name="T25" fmla="*/ 271 h 451"/>
                        <a:gd name="T26" fmla="*/ 158 w 300"/>
                        <a:gd name="T27" fmla="*/ 189 h 451"/>
                        <a:gd name="T28" fmla="*/ 154 w 300"/>
                        <a:gd name="T29" fmla="*/ 194 h 451"/>
                        <a:gd name="T30" fmla="*/ 300 w 300"/>
                        <a:gd name="T31" fmla="*/ 96 h 451"/>
                        <a:gd name="T32" fmla="*/ 300 w 300"/>
                        <a:gd name="T33" fmla="*/ 0 h 451"/>
                        <a:gd name="T34" fmla="*/ 286 w 300"/>
                        <a:gd name="T35" fmla="*/ 12 h 451"/>
                        <a:gd name="T36" fmla="*/ 286 w 300"/>
                        <a:gd name="T37" fmla="*/ 93 h 451"/>
                        <a:gd name="T38" fmla="*/ 289 w 300"/>
                        <a:gd name="T39" fmla="*/ 88 h 451"/>
                        <a:gd name="T40" fmla="*/ 144 w 300"/>
                        <a:gd name="T41" fmla="*/ 186 h 451"/>
                        <a:gd name="T42" fmla="*/ 144 w 300"/>
                        <a:gd name="T43" fmla="*/ 270 h 451"/>
                        <a:gd name="T44" fmla="*/ 146 w 300"/>
                        <a:gd name="T45" fmla="*/ 264 h 451"/>
                        <a:gd name="T46" fmla="*/ 4 w 300"/>
                        <a:gd name="T47" fmla="*/ 426 h 451"/>
                        <a:gd name="T48" fmla="*/ 16 w 300"/>
                        <a:gd name="T49" fmla="*/ 431 h 451"/>
                        <a:gd name="T50" fmla="*/ 28 w 300"/>
                        <a:gd name="T51" fmla="*/ 318 h 451"/>
                        <a:gd name="T52" fmla="*/ 26 w 300"/>
                        <a:gd name="T53" fmla="*/ 323 h 451"/>
                        <a:gd name="T54" fmla="*/ 98 w 300"/>
                        <a:gd name="T55" fmla="*/ 239 h 451"/>
                        <a:gd name="T56" fmla="*/ 98 w 300"/>
                        <a:gd name="T57" fmla="*/ 174 h 451"/>
                        <a:gd name="T58" fmla="*/ 97 w 300"/>
                        <a:gd name="T59" fmla="*/ 177 h 451"/>
                        <a:gd name="T60" fmla="*/ 111 w 300"/>
                        <a:gd name="T61" fmla="*/ 158 h 451"/>
                        <a:gd name="T62" fmla="*/ 111 w 300"/>
                        <a:gd name="T63" fmla="*/ 76 h 451"/>
                        <a:gd name="T64" fmla="*/ 104 w 300"/>
                        <a:gd name="T65" fmla="*/ 83 h 451"/>
                        <a:gd name="T66" fmla="*/ 151 w 300"/>
                        <a:gd name="T67" fmla="*/ 83 h 451"/>
                        <a:gd name="T68" fmla="*/ 144 w 300"/>
                        <a:gd name="T69" fmla="*/ 76 h 451"/>
                        <a:gd name="T70" fmla="*/ 144 w 300"/>
                        <a:gd name="T71" fmla="*/ 120 h 451"/>
                        <a:gd name="T72" fmla="*/ 296 w 300"/>
                        <a:gd name="T73" fmla="*/ 17 h 451"/>
                        <a:gd name="T74" fmla="*/ 286 w 300"/>
                        <a:gd name="T75" fmla="*/ 12 h 451"/>
                        <a:gd name="T76" fmla="*/ 300 w 300"/>
                        <a:gd name="T77" fmla="*/ 0 h 4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0" h="451">
                          <a:moveTo>
                            <a:pt x="300" y="0"/>
                          </a:moveTo>
                          <a:lnTo>
                            <a:pt x="147" y="103"/>
                          </a:lnTo>
                          <a:lnTo>
                            <a:pt x="158" y="108"/>
                          </a:lnTo>
                          <a:lnTo>
                            <a:pt x="158" y="69"/>
                          </a:lnTo>
                          <a:lnTo>
                            <a:pt x="97" y="69"/>
                          </a:lnTo>
                          <a:lnTo>
                            <a:pt x="97" y="156"/>
                          </a:lnTo>
                          <a:lnTo>
                            <a:pt x="98" y="153"/>
                          </a:lnTo>
                          <a:lnTo>
                            <a:pt x="84" y="172"/>
                          </a:lnTo>
                          <a:lnTo>
                            <a:pt x="84" y="237"/>
                          </a:lnTo>
                          <a:lnTo>
                            <a:pt x="86" y="232"/>
                          </a:lnTo>
                          <a:lnTo>
                            <a:pt x="14" y="314"/>
                          </a:lnTo>
                          <a:lnTo>
                            <a:pt x="0" y="451"/>
                          </a:lnTo>
                          <a:lnTo>
                            <a:pt x="158" y="271"/>
                          </a:lnTo>
                          <a:lnTo>
                            <a:pt x="158" y="189"/>
                          </a:lnTo>
                          <a:lnTo>
                            <a:pt x="154" y="194"/>
                          </a:lnTo>
                          <a:lnTo>
                            <a:pt x="300" y="96"/>
                          </a:lnTo>
                          <a:lnTo>
                            <a:pt x="300" y="0"/>
                          </a:lnTo>
                          <a:lnTo>
                            <a:pt x="286" y="12"/>
                          </a:lnTo>
                          <a:lnTo>
                            <a:pt x="286" y="93"/>
                          </a:lnTo>
                          <a:lnTo>
                            <a:pt x="289" y="88"/>
                          </a:lnTo>
                          <a:lnTo>
                            <a:pt x="144" y="186"/>
                          </a:lnTo>
                          <a:lnTo>
                            <a:pt x="144" y="270"/>
                          </a:lnTo>
                          <a:lnTo>
                            <a:pt x="146" y="264"/>
                          </a:lnTo>
                          <a:lnTo>
                            <a:pt x="4" y="426"/>
                          </a:lnTo>
                          <a:lnTo>
                            <a:pt x="16" y="431"/>
                          </a:lnTo>
                          <a:lnTo>
                            <a:pt x="28" y="318"/>
                          </a:lnTo>
                          <a:lnTo>
                            <a:pt x="26" y="323"/>
                          </a:lnTo>
                          <a:lnTo>
                            <a:pt x="98" y="239"/>
                          </a:lnTo>
                          <a:lnTo>
                            <a:pt x="98" y="174"/>
                          </a:lnTo>
                          <a:lnTo>
                            <a:pt x="97" y="177"/>
                          </a:lnTo>
                          <a:lnTo>
                            <a:pt x="111" y="158"/>
                          </a:lnTo>
                          <a:lnTo>
                            <a:pt x="111" y="76"/>
                          </a:lnTo>
                          <a:lnTo>
                            <a:pt x="104" y="83"/>
                          </a:lnTo>
                          <a:lnTo>
                            <a:pt x="151" y="83"/>
                          </a:lnTo>
                          <a:lnTo>
                            <a:pt x="144" y="76"/>
                          </a:lnTo>
                          <a:lnTo>
                            <a:pt x="144" y="120"/>
                          </a:lnTo>
                          <a:lnTo>
                            <a:pt x="296" y="17"/>
                          </a:lnTo>
                          <a:lnTo>
                            <a:pt x="286" y="12"/>
                          </a:lnTo>
                          <a:lnTo>
                            <a:pt x="30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9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2406024" y="4871740"/>
                      <a:ext cx="453283" cy="665163"/>
                    </a:xfrm>
                    <a:custGeom>
                      <a:avLst/>
                      <a:gdLst>
                        <a:gd name="T0" fmla="*/ 284 w 284"/>
                        <a:gd name="T1" fmla="*/ 0 h 419"/>
                        <a:gd name="T2" fmla="*/ 142 w 284"/>
                        <a:gd name="T3" fmla="*/ 96 h 419"/>
                        <a:gd name="T4" fmla="*/ 142 w 284"/>
                        <a:gd name="T5" fmla="*/ 64 h 419"/>
                        <a:gd name="T6" fmla="*/ 95 w 284"/>
                        <a:gd name="T7" fmla="*/ 64 h 419"/>
                        <a:gd name="T8" fmla="*/ 95 w 284"/>
                        <a:gd name="T9" fmla="*/ 144 h 419"/>
                        <a:gd name="T10" fmla="*/ 82 w 284"/>
                        <a:gd name="T11" fmla="*/ 162 h 419"/>
                        <a:gd name="T12" fmla="*/ 82 w 284"/>
                        <a:gd name="T13" fmla="*/ 225 h 419"/>
                        <a:gd name="T14" fmla="*/ 12 w 284"/>
                        <a:gd name="T15" fmla="*/ 306 h 419"/>
                        <a:gd name="T16" fmla="*/ 0 w 284"/>
                        <a:gd name="T17" fmla="*/ 419 h 419"/>
                        <a:gd name="T18" fmla="*/ 142 w 284"/>
                        <a:gd name="T19" fmla="*/ 258 h 419"/>
                        <a:gd name="T20" fmla="*/ 142 w 284"/>
                        <a:gd name="T21" fmla="*/ 177 h 419"/>
                        <a:gd name="T22" fmla="*/ 284 w 284"/>
                        <a:gd name="T23" fmla="*/ 81 h 419"/>
                        <a:gd name="T24" fmla="*/ 284 w 284"/>
                        <a:gd name="T25" fmla="*/ 0 h 4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84" h="419">
                          <a:moveTo>
                            <a:pt x="284" y="0"/>
                          </a:moveTo>
                          <a:lnTo>
                            <a:pt x="142" y="96"/>
                          </a:lnTo>
                          <a:lnTo>
                            <a:pt x="142" y="64"/>
                          </a:lnTo>
                          <a:lnTo>
                            <a:pt x="95" y="64"/>
                          </a:lnTo>
                          <a:lnTo>
                            <a:pt x="95" y="144"/>
                          </a:lnTo>
                          <a:lnTo>
                            <a:pt x="82" y="162"/>
                          </a:lnTo>
                          <a:lnTo>
                            <a:pt x="82" y="225"/>
                          </a:lnTo>
                          <a:lnTo>
                            <a:pt x="12" y="306"/>
                          </a:lnTo>
                          <a:lnTo>
                            <a:pt x="0" y="419"/>
                          </a:lnTo>
                          <a:lnTo>
                            <a:pt x="142" y="258"/>
                          </a:lnTo>
                          <a:lnTo>
                            <a:pt x="142" y="177"/>
                          </a:lnTo>
                          <a:lnTo>
                            <a:pt x="284" y="81"/>
                          </a:lnTo>
                          <a:lnTo>
                            <a:pt x="284" y="0"/>
                          </a:lnTo>
                          <a:close/>
                        </a:path>
                      </a:pathLst>
                    </a:custGeom>
                    <a:solidFill>
                      <a:srgbClr val="C2C2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0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2391659" y="4852690"/>
                      <a:ext cx="478820" cy="715963"/>
                    </a:xfrm>
                    <a:custGeom>
                      <a:avLst/>
                      <a:gdLst>
                        <a:gd name="T0" fmla="*/ 300 w 300"/>
                        <a:gd name="T1" fmla="*/ 0 h 451"/>
                        <a:gd name="T2" fmla="*/ 147 w 300"/>
                        <a:gd name="T3" fmla="*/ 103 h 451"/>
                        <a:gd name="T4" fmla="*/ 158 w 300"/>
                        <a:gd name="T5" fmla="*/ 108 h 451"/>
                        <a:gd name="T6" fmla="*/ 158 w 300"/>
                        <a:gd name="T7" fmla="*/ 69 h 451"/>
                        <a:gd name="T8" fmla="*/ 97 w 300"/>
                        <a:gd name="T9" fmla="*/ 69 h 451"/>
                        <a:gd name="T10" fmla="*/ 97 w 300"/>
                        <a:gd name="T11" fmla="*/ 156 h 451"/>
                        <a:gd name="T12" fmla="*/ 98 w 300"/>
                        <a:gd name="T13" fmla="*/ 153 h 451"/>
                        <a:gd name="T14" fmla="*/ 84 w 300"/>
                        <a:gd name="T15" fmla="*/ 172 h 451"/>
                        <a:gd name="T16" fmla="*/ 84 w 300"/>
                        <a:gd name="T17" fmla="*/ 237 h 451"/>
                        <a:gd name="T18" fmla="*/ 86 w 300"/>
                        <a:gd name="T19" fmla="*/ 232 h 451"/>
                        <a:gd name="T20" fmla="*/ 14 w 300"/>
                        <a:gd name="T21" fmla="*/ 314 h 451"/>
                        <a:gd name="T22" fmla="*/ 0 w 300"/>
                        <a:gd name="T23" fmla="*/ 451 h 451"/>
                        <a:gd name="T24" fmla="*/ 158 w 300"/>
                        <a:gd name="T25" fmla="*/ 271 h 451"/>
                        <a:gd name="T26" fmla="*/ 158 w 300"/>
                        <a:gd name="T27" fmla="*/ 189 h 451"/>
                        <a:gd name="T28" fmla="*/ 154 w 300"/>
                        <a:gd name="T29" fmla="*/ 194 h 451"/>
                        <a:gd name="T30" fmla="*/ 300 w 300"/>
                        <a:gd name="T31" fmla="*/ 96 h 451"/>
                        <a:gd name="T32" fmla="*/ 300 w 300"/>
                        <a:gd name="T33" fmla="*/ 0 h 451"/>
                        <a:gd name="T34" fmla="*/ 286 w 300"/>
                        <a:gd name="T35" fmla="*/ 12 h 451"/>
                        <a:gd name="T36" fmla="*/ 286 w 300"/>
                        <a:gd name="T37" fmla="*/ 93 h 451"/>
                        <a:gd name="T38" fmla="*/ 289 w 300"/>
                        <a:gd name="T39" fmla="*/ 88 h 451"/>
                        <a:gd name="T40" fmla="*/ 144 w 300"/>
                        <a:gd name="T41" fmla="*/ 186 h 451"/>
                        <a:gd name="T42" fmla="*/ 144 w 300"/>
                        <a:gd name="T43" fmla="*/ 270 h 451"/>
                        <a:gd name="T44" fmla="*/ 146 w 300"/>
                        <a:gd name="T45" fmla="*/ 264 h 451"/>
                        <a:gd name="T46" fmla="*/ 4 w 300"/>
                        <a:gd name="T47" fmla="*/ 426 h 451"/>
                        <a:gd name="T48" fmla="*/ 16 w 300"/>
                        <a:gd name="T49" fmla="*/ 431 h 451"/>
                        <a:gd name="T50" fmla="*/ 28 w 300"/>
                        <a:gd name="T51" fmla="*/ 318 h 451"/>
                        <a:gd name="T52" fmla="*/ 26 w 300"/>
                        <a:gd name="T53" fmla="*/ 323 h 451"/>
                        <a:gd name="T54" fmla="*/ 98 w 300"/>
                        <a:gd name="T55" fmla="*/ 239 h 451"/>
                        <a:gd name="T56" fmla="*/ 98 w 300"/>
                        <a:gd name="T57" fmla="*/ 174 h 451"/>
                        <a:gd name="T58" fmla="*/ 97 w 300"/>
                        <a:gd name="T59" fmla="*/ 177 h 451"/>
                        <a:gd name="T60" fmla="*/ 111 w 300"/>
                        <a:gd name="T61" fmla="*/ 158 h 451"/>
                        <a:gd name="T62" fmla="*/ 111 w 300"/>
                        <a:gd name="T63" fmla="*/ 76 h 451"/>
                        <a:gd name="T64" fmla="*/ 104 w 300"/>
                        <a:gd name="T65" fmla="*/ 83 h 451"/>
                        <a:gd name="T66" fmla="*/ 151 w 300"/>
                        <a:gd name="T67" fmla="*/ 83 h 451"/>
                        <a:gd name="T68" fmla="*/ 144 w 300"/>
                        <a:gd name="T69" fmla="*/ 76 h 451"/>
                        <a:gd name="T70" fmla="*/ 144 w 300"/>
                        <a:gd name="T71" fmla="*/ 120 h 451"/>
                        <a:gd name="T72" fmla="*/ 296 w 300"/>
                        <a:gd name="T73" fmla="*/ 17 h 451"/>
                        <a:gd name="T74" fmla="*/ 286 w 300"/>
                        <a:gd name="T75" fmla="*/ 12 h 451"/>
                        <a:gd name="T76" fmla="*/ 300 w 300"/>
                        <a:gd name="T77" fmla="*/ 0 h 4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0" h="451">
                          <a:moveTo>
                            <a:pt x="300" y="0"/>
                          </a:moveTo>
                          <a:lnTo>
                            <a:pt x="147" y="103"/>
                          </a:lnTo>
                          <a:lnTo>
                            <a:pt x="158" y="108"/>
                          </a:lnTo>
                          <a:lnTo>
                            <a:pt x="158" y="69"/>
                          </a:lnTo>
                          <a:lnTo>
                            <a:pt x="97" y="69"/>
                          </a:lnTo>
                          <a:lnTo>
                            <a:pt x="97" y="156"/>
                          </a:lnTo>
                          <a:lnTo>
                            <a:pt x="98" y="153"/>
                          </a:lnTo>
                          <a:lnTo>
                            <a:pt x="84" y="172"/>
                          </a:lnTo>
                          <a:lnTo>
                            <a:pt x="84" y="237"/>
                          </a:lnTo>
                          <a:lnTo>
                            <a:pt x="86" y="232"/>
                          </a:lnTo>
                          <a:lnTo>
                            <a:pt x="14" y="314"/>
                          </a:lnTo>
                          <a:lnTo>
                            <a:pt x="0" y="451"/>
                          </a:lnTo>
                          <a:lnTo>
                            <a:pt x="158" y="271"/>
                          </a:lnTo>
                          <a:lnTo>
                            <a:pt x="158" y="189"/>
                          </a:lnTo>
                          <a:lnTo>
                            <a:pt x="154" y="194"/>
                          </a:lnTo>
                          <a:lnTo>
                            <a:pt x="300" y="96"/>
                          </a:lnTo>
                          <a:lnTo>
                            <a:pt x="300" y="0"/>
                          </a:lnTo>
                          <a:lnTo>
                            <a:pt x="286" y="12"/>
                          </a:lnTo>
                          <a:lnTo>
                            <a:pt x="286" y="93"/>
                          </a:lnTo>
                          <a:lnTo>
                            <a:pt x="289" y="88"/>
                          </a:lnTo>
                          <a:lnTo>
                            <a:pt x="144" y="186"/>
                          </a:lnTo>
                          <a:lnTo>
                            <a:pt x="144" y="270"/>
                          </a:lnTo>
                          <a:lnTo>
                            <a:pt x="146" y="264"/>
                          </a:lnTo>
                          <a:lnTo>
                            <a:pt x="4" y="426"/>
                          </a:lnTo>
                          <a:lnTo>
                            <a:pt x="16" y="431"/>
                          </a:lnTo>
                          <a:lnTo>
                            <a:pt x="28" y="318"/>
                          </a:lnTo>
                          <a:lnTo>
                            <a:pt x="26" y="323"/>
                          </a:lnTo>
                          <a:lnTo>
                            <a:pt x="98" y="239"/>
                          </a:lnTo>
                          <a:lnTo>
                            <a:pt x="98" y="174"/>
                          </a:lnTo>
                          <a:lnTo>
                            <a:pt x="97" y="177"/>
                          </a:lnTo>
                          <a:lnTo>
                            <a:pt x="111" y="158"/>
                          </a:lnTo>
                          <a:lnTo>
                            <a:pt x="111" y="76"/>
                          </a:lnTo>
                          <a:lnTo>
                            <a:pt x="104" y="83"/>
                          </a:lnTo>
                          <a:lnTo>
                            <a:pt x="151" y="83"/>
                          </a:lnTo>
                          <a:lnTo>
                            <a:pt x="144" y="76"/>
                          </a:lnTo>
                          <a:lnTo>
                            <a:pt x="144" y="120"/>
                          </a:lnTo>
                          <a:lnTo>
                            <a:pt x="296" y="17"/>
                          </a:lnTo>
                          <a:lnTo>
                            <a:pt x="286" y="12"/>
                          </a:lnTo>
                          <a:lnTo>
                            <a:pt x="30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4" name="Oval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40464" y="2149178"/>
                      <a:ext cx="268139" cy="361950"/>
                    </a:xfrm>
                    <a:prstGeom prst="ellipse">
                      <a:avLst/>
                    </a:prstGeom>
                    <a:solidFill>
                      <a:srgbClr val="80C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5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1722908" y="2133303"/>
                      <a:ext cx="308041" cy="400050"/>
                    </a:xfrm>
                    <a:custGeom>
                      <a:avLst/>
                      <a:gdLst>
                        <a:gd name="T0" fmla="*/ 2 w 193"/>
                        <a:gd name="T1" fmla="*/ 158 h 252"/>
                        <a:gd name="T2" fmla="*/ 11 w 193"/>
                        <a:gd name="T3" fmla="*/ 185 h 252"/>
                        <a:gd name="T4" fmla="*/ 21 w 193"/>
                        <a:gd name="T5" fmla="*/ 204 h 252"/>
                        <a:gd name="T6" fmla="*/ 30 w 193"/>
                        <a:gd name="T7" fmla="*/ 218 h 252"/>
                        <a:gd name="T8" fmla="*/ 48 w 193"/>
                        <a:gd name="T9" fmla="*/ 235 h 252"/>
                        <a:gd name="T10" fmla="*/ 63 w 193"/>
                        <a:gd name="T11" fmla="*/ 243 h 252"/>
                        <a:gd name="T12" fmla="*/ 90 w 193"/>
                        <a:gd name="T13" fmla="*/ 250 h 252"/>
                        <a:gd name="T14" fmla="*/ 111 w 193"/>
                        <a:gd name="T15" fmla="*/ 250 h 252"/>
                        <a:gd name="T16" fmla="*/ 133 w 193"/>
                        <a:gd name="T17" fmla="*/ 242 h 252"/>
                        <a:gd name="T18" fmla="*/ 148 w 193"/>
                        <a:gd name="T19" fmla="*/ 233 h 252"/>
                        <a:gd name="T20" fmla="*/ 165 w 193"/>
                        <a:gd name="T21" fmla="*/ 214 h 252"/>
                        <a:gd name="T22" fmla="*/ 177 w 193"/>
                        <a:gd name="T23" fmla="*/ 194 h 252"/>
                        <a:gd name="T24" fmla="*/ 188 w 193"/>
                        <a:gd name="T25" fmla="*/ 166 h 252"/>
                        <a:gd name="T26" fmla="*/ 191 w 193"/>
                        <a:gd name="T27" fmla="*/ 149 h 252"/>
                        <a:gd name="T28" fmla="*/ 193 w 193"/>
                        <a:gd name="T29" fmla="*/ 123 h 252"/>
                        <a:gd name="T30" fmla="*/ 188 w 193"/>
                        <a:gd name="T31" fmla="*/ 89 h 252"/>
                        <a:gd name="T32" fmla="*/ 177 w 193"/>
                        <a:gd name="T33" fmla="*/ 60 h 252"/>
                        <a:gd name="T34" fmla="*/ 169 w 193"/>
                        <a:gd name="T35" fmla="*/ 41 h 252"/>
                        <a:gd name="T36" fmla="*/ 148 w 193"/>
                        <a:gd name="T37" fmla="*/ 17 h 252"/>
                        <a:gd name="T38" fmla="*/ 133 w 193"/>
                        <a:gd name="T39" fmla="*/ 8 h 252"/>
                        <a:gd name="T40" fmla="*/ 111 w 193"/>
                        <a:gd name="T41" fmla="*/ 0 h 252"/>
                        <a:gd name="T42" fmla="*/ 63 w 193"/>
                        <a:gd name="T43" fmla="*/ 7 h 252"/>
                        <a:gd name="T44" fmla="*/ 48 w 193"/>
                        <a:gd name="T45" fmla="*/ 15 h 252"/>
                        <a:gd name="T46" fmla="*/ 30 w 193"/>
                        <a:gd name="T47" fmla="*/ 32 h 252"/>
                        <a:gd name="T48" fmla="*/ 18 w 193"/>
                        <a:gd name="T49" fmla="*/ 50 h 252"/>
                        <a:gd name="T50" fmla="*/ 4 w 193"/>
                        <a:gd name="T51" fmla="*/ 82 h 252"/>
                        <a:gd name="T52" fmla="*/ 0 w 193"/>
                        <a:gd name="T53" fmla="*/ 125 h 252"/>
                        <a:gd name="T54" fmla="*/ 25 w 193"/>
                        <a:gd name="T55" fmla="*/ 93 h 252"/>
                        <a:gd name="T56" fmla="*/ 28 w 193"/>
                        <a:gd name="T57" fmla="*/ 75 h 252"/>
                        <a:gd name="T58" fmla="*/ 39 w 193"/>
                        <a:gd name="T59" fmla="*/ 57 h 252"/>
                        <a:gd name="T60" fmla="*/ 49 w 193"/>
                        <a:gd name="T61" fmla="*/ 43 h 252"/>
                        <a:gd name="T62" fmla="*/ 65 w 193"/>
                        <a:gd name="T63" fmla="*/ 29 h 252"/>
                        <a:gd name="T64" fmla="*/ 83 w 193"/>
                        <a:gd name="T65" fmla="*/ 22 h 252"/>
                        <a:gd name="T66" fmla="*/ 107 w 193"/>
                        <a:gd name="T67" fmla="*/ 20 h 252"/>
                        <a:gd name="T68" fmla="*/ 121 w 193"/>
                        <a:gd name="T69" fmla="*/ 27 h 252"/>
                        <a:gd name="T70" fmla="*/ 133 w 193"/>
                        <a:gd name="T71" fmla="*/ 34 h 252"/>
                        <a:gd name="T72" fmla="*/ 151 w 193"/>
                        <a:gd name="T73" fmla="*/ 51 h 252"/>
                        <a:gd name="T74" fmla="*/ 160 w 193"/>
                        <a:gd name="T75" fmla="*/ 70 h 252"/>
                        <a:gd name="T76" fmla="*/ 167 w 193"/>
                        <a:gd name="T77" fmla="*/ 86 h 252"/>
                        <a:gd name="T78" fmla="*/ 170 w 193"/>
                        <a:gd name="T79" fmla="*/ 120 h 252"/>
                        <a:gd name="T80" fmla="*/ 170 w 193"/>
                        <a:gd name="T81" fmla="*/ 129 h 252"/>
                        <a:gd name="T82" fmla="*/ 167 w 193"/>
                        <a:gd name="T83" fmla="*/ 158 h 252"/>
                        <a:gd name="T84" fmla="*/ 160 w 193"/>
                        <a:gd name="T85" fmla="*/ 180 h 252"/>
                        <a:gd name="T86" fmla="*/ 153 w 193"/>
                        <a:gd name="T87" fmla="*/ 194 h 252"/>
                        <a:gd name="T88" fmla="*/ 144 w 193"/>
                        <a:gd name="T89" fmla="*/ 204 h 252"/>
                        <a:gd name="T90" fmla="*/ 130 w 193"/>
                        <a:gd name="T91" fmla="*/ 218 h 252"/>
                        <a:gd name="T92" fmla="*/ 114 w 193"/>
                        <a:gd name="T93" fmla="*/ 226 h 252"/>
                        <a:gd name="T94" fmla="*/ 98 w 193"/>
                        <a:gd name="T95" fmla="*/ 230 h 252"/>
                        <a:gd name="T96" fmla="*/ 93 w 193"/>
                        <a:gd name="T97" fmla="*/ 230 h 252"/>
                        <a:gd name="T98" fmla="*/ 77 w 193"/>
                        <a:gd name="T99" fmla="*/ 226 h 252"/>
                        <a:gd name="T100" fmla="*/ 62 w 193"/>
                        <a:gd name="T101" fmla="*/ 218 h 252"/>
                        <a:gd name="T102" fmla="*/ 48 w 193"/>
                        <a:gd name="T103" fmla="*/ 204 h 252"/>
                        <a:gd name="T104" fmla="*/ 39 w 193"/>
                        <a:gd name="T105" fmla="*/ 194 h 252"/>
                        <a:gd name="T106" fmla="*/ 32 w 193"/>
                        <a:gd name="T107" fmla="*/ 180 h 252"/>
                        <a:gd name="T108" fmla="*/ 25 w 193"/>
                        <a:gd name="T109" fmla="*/ 158 h 252"/>
                        <a:gd name="T110" fmla="*/ 21 w 193"/>
                        <a:gd name="T111" fmla="*/ 125 h 2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193" h="252">
                          <a:moveTo>
                            <a:pt x="0" y="125"/>
                          </a:moveTo>
                          <a:lnTo>
                            <a:pt x="0" y="149"/>
                          </a:lnTo>
                          <a:lnTo>
                            <a:pt x="2" y="158"/>
                          </a:lnTo>
                          <a:lnTo>
                            <a:pt x="4" y="161"/>
                          </a:lnTo>
                          <a:lnTo>
                            <a:pt x="4" y="166"/>
                          </a:lnTo>
                          <a:lnTo>
                            <a:pt x="11" y="185"/>
                          </a:lnTo>
                          <a:lnTo>
                            <a:pt x="14" y="190"/>
                          </a:lnTo>
                          <a:lnTo>
                            <a:pt x="14" y="194"/>
                          </a:lnTo>
                          <a:lnTo>
                            <a:pt x="21" y="204"/>
                          </a:lnTo>
                          <a:lnTo>
                            <a:pt x="23" y="207"/>
                          </a:lnTo>
                          <a:lnTo>
                            <a:pt x="27" y="214"/>
                          </a:lnTo>
                          <a:lnTo>
                            <a:pt x="30" y="218"/>
                          </a:lnTo>
                          <a:lnTo>
                            <a:pt x="32" y="221"/>
                          </a:lnTo>
                          <a:lnTo>
                            <a:pt x="44" y="233"/>
                          </a:lnTo>
                          <a:lnTo>
                            <a:pt x="48" y="235"/>
                          </a:lnTo>
                          <a:lnTo>
                            <a:pt x="51" y="238"/>
                          </a:lnTo>
                          <a:lnTo>
                            <a:pt x="58" y="242"/>
                          </a:lnTo>
                          <a:lnTo>
                            <a:pt x="63" y="243"/>
                          </a:lnTo>
                          <a:lnTo>
                            <a:pt x="70" y="247"/>
                          </a:lnTo>
                          <a:lnTo>
                            <a:pt x="81" y="250"/>
                          </a:lnTo>
                          <a:lnTo>
                            <a:pt x="90" y="250"/>
                          </a:lnTo>
                          <a:lnTo>
                            <a:pt x="93" y="252"/>
                          </a:lnTo>
                          <a:lnTo>
                            <a:pt x="102" y="250"/>
                          </a:lnTo>
                          <a:lnTo>
                            <a:pt x="111" y="250"/>
                          </a:lnTo>
                          <a:lnTo>
                            <a:pt x="121" y="247"/>
                          </a:lnTo>
                          <a:lnTo>
                            <a:pt x="128" y="243"/>
                          </a:lnTo>
                          <a:lnTo>
                            <a:pt x="133" y="242"/>
                          </a:lnTo>
                          <a:lnTo>
                            <a:pt x="141" y="238"/>
                          </a:lnTo>
                          <a:lnTo>
                            <a:pt x="144" y="235"/>
                          </a:lnTo>
                          <a:lnTo>
                            <a:pt x="148" y="233"/>
                          </a:lnTo>
                          <a:lnTo>
                            <a:pt x="160" y="221"/>
                          </a:lnTo>
                          <a:lnTo>
                            <a:pt x="162" y="218"/>
                          </a:lnTo>
                          <a:lnTo>
                            <a:pt x="165" y="214"/>
                          </a:lnTo>
                          <a:lnTo>
                            <a:pt x="169" y="207"/>
                          </a:lnTo>
                          <a:lnTo>
                            <a:pt x="170" y="204"/>
                          </a:lnTo>
                          <a:lnTo>
                            <a:pt x="177" y="194"/>
                          </a:lnTo>
                          <a:lnTo>
                            <a:pt x="177" y="190"/>
                          </a:lnTo>
                          <a:lnTo>
                            <a:pt x="181" y="185"/>
                          </a:lnTo>
                          <a:lnTo>
                            <a:pt x="188" y="166"/>
                          </a:lnTo>
                          <a:lnTo>
                            <a:pt x="188" y="161"/>
                          </a:lnTo>
                          <a:lnTo>
                            <a:pt x="190" y="158"/>
                          </a:lnTo>
                          <a:lnTo>
                            <a:pt x="191" y="149"/>
                          </a:lnTo>
                          <a:lnTo>
                            <a:pt x="191" y="132"/>
                          </a:lnTo>
                          <a:lnTo>
                            <a:pt x="193" y="129"/>
                          </a:lnTo>
                          <a:lnTo>
                            <a:pt x="193" y="123"/>
                          </a:lnTo>
                          <a:lnTo>
                            <a:pt x="191" y="117"/>
                          </a:lnTo>
                          <a:lnTo>
                            <a:pt x="191" y="99"/>
                          </a:lnTo>
                          <a:lnTo>
                            <a:pt x="188" y="89"/>
                          </a:lnTo>
                          <a:lnTo>
                            <a:pt x="188" y="82"/>
                          </a:lnTo>
                          <a:lnTo>
                            <a:pt x="184" y="70"/>
                          </a:lnTo>
                          <a:lnTo>
                            <a:pt x="177" y="60"/>
                          </a:lnTo>
                          <a:lnTo>
                            <a:pt x="174" y="50"/>
                          </a:lnTo>
                          <a:lnTo>
                            <a:pt x="170" y="46"/>
                          </a:lnTo>
                          <a:lnTo>
                            <a:pt x="169" y="41"/>
                          </a:lnTo>
                          <a:lnTo>
                            <a:pt x="162" y="32"/>
                          </a:lnTo>
                          <a:lnTo>
                            <a:pt x="160" y="29"/>
                          </a:lnTo>
                          <a:lnTo>
                            <a:pt x="148" y="17"/>
                          </a:lnTo>
                          <a:lnTo>
                            <a:pt x="144" y="15"/>
                          </a:lnTo>
                          <a:lnTo>
                            <a:pt x="141" y="12"/>
                          </a:lnTo>
                          <a:lnTo>
                            <a:pt x="133" y="8"/>
                          </a:lnTo>
                          <a:lnTo>
                            <a:pt x="128" y="7"/>
                          </a:lnTo>
                          <a:lnTo>
                            <a:pt x="121" y="3"/>
                          </a:lnTo>
                          <a:lnTo>
                            <a:pt x="111" y="0"/>
                          </a:lnTo>
                          <a:lnTo>
                            <a:pt x="81" y="0"/>
                          </a:lnTo>
                          <a:lnTo>
                            <a:pt x="70" y="3"/>
                          </a:lnTo>
                          <a:lnTo>
                            <a:pt x="63" y="7"/>
                          </a:lnTo>
                          <a:lnTo>
                            <a:pt x="58" y="8"/>
                          </a:lnTo>
                          <a:lnTo>
                            <a:pt x="51" y="12"/>
                          </a:lnTo>
                          <a:lnTo>
                            <a:pt x="48" y="15"/>
                          </a:lnTo>
                          <a:lnTo>
                            <a:pt x="44" y="17"/>
                          </a:lnTo>
                          <a:lnTo>
                            <a:pt x="32" y="29"/>
                          </a:lnTo>
                          <a:lnTo>
                            <a:pt x="30" y="32"/>
                          </a:lnTo>
                          <a:lnTo>
                            <a:pt x="23" y="41"/>
                          </a:lnTo>
                          <a:lnTo>
                            <a:pt x="21" y="46"/>
                          </a:lnTo>
                          <a:lnTo>
                            <a:pt x="18" y="50"/>
                          </a:lnTo>
                          <a:lnTo>
                            <a:pt x="14" y="60"/>
                          </a:lnTo>
                          <a:lnTo>
                            <a:pt x="7" y="70"/>
                          </a:lnTo>
                          <a:lnTo>
                            <a:pt x="4" y="82"/>
                          </a:lnTo>
                          <a:lnTo>
                            <a:pt x="4" y="89"/>
                          </a:lnTo>
                          <a:lnTo>
                            <a:pt x="0" y="99"/>
                          </a:lnTo>
                          <a:lnTo>
                            <a:pt x="0" y="125"/>
                          </a:lnTo>
                          <a:lnTo>
                            <a:pt x="21" y="125"/>
                          </a:lnTo>
                          <a:lnTo>
                            <a:pt x="21" y="103"/>
                          </a:lnTo>
                          <a:lnTo>
                            <a:pt x="25" y="93"/>
                          </a:lnTo>
                          <a:lnTo>
                            <a:pt x="25" y="86"/>
                          </a:lnTo>
                          <a:lnTo>
                            <a:pt x="28" y="77"/>
                          </a:lnTo>
                          <a:lnTo>
                            <a:pt x="28" y="75"/>
                          </a:lnTo>
                          <a:lnTo>
                            <a:pt x="32" y="70"/>
                          </a:lnTo>
                          <a:lnTo>
                            <a:pt x="35" y="60"/>
                          </a:lnTo>
                          <a:lnTo>
                            <a:pt x="39" y="57"/>
                          </a:lnTo>
                          <a:lnTo>
                            <a:pt x="41" y="51"/>
                          </a:lnTo>
                          <a:lnTo>
                            <a:pt x="48" y="46"/>
                          </a:lnTo>
                          <a:lnTo>
                            <a:pt x="49" y="43"/>
                          </a:lnTo>
                          <a:lnTo>
                            <a:pt x="58" y="34"/>
                          </a:lnTo>
                          <a:lnTo>
                            <a:pt x="62" y="32"/>
                          </a:lnTo>
                          <a:lnTo>
                            <a:pt x="65" y="29"/>
                          </a:lnTo>
                          <a:lnTo>
                            <a:pt x="70" y="27"/>
                          </a:lnTo>
                          <a:lnTo>
                            <a:pt x="77" y="24"/>
                          </a:lnTo>
                          <a:lnTo>
                            <a:pt x="83" y="22"/>
                          </a:lnTo>
                          <a:lnTo>
                            <a:pt x="84" y="20"/>
                          </a:lnTo>
                          <a:lnTo>
                            <a:pt x="97" y="20"/>
                          </a:lnTo>
                          <a:lnTo>
                            <a:pt x="107" y="20"/>
                          </a:lnTo>
                          <a:lnTo>
                            <a:pt x="109" y="22"/>
                          </a:lnTo>
                          <a:lnTo>
                            <a:pt x="114" y="24"/>
                          </a:lnTo>
                          <a:lnTo>
                            <a:pt x="121" y="27"/>
                          </a:lnTo>
                          <a:lnTo>
                            <a:pt x="126" y="29"/>
                          </a:lnTo>
                          <a:lnTo>
                            <a:pt x="130" y="32"/>
                          </a:lnTo>
                          <a:lnTo>
                            <a:pt x="133" y="34"/>
                          </a:lnTo>
                          <a:lnTo>
                            <a:pt x="142" y="43"/>
                          </a:lnTo>
                          <a:lnTo>
                            <a:pt x="144" y="46"/>
                          </a:lnTo>
                          <a:lnTo>
                            <a:pt x="151" y="51"/>
                          </a:lnTo>
                          <a:lnTo>
                            <a:pt x="153" y="57"/>
                          </a:lnTo>
                          <a:lnTo>
                            <a:pt x="156" y="60"/>
                          </a:lnTo>
                          <a:lnTo>
                            <a:pt x="160" y="70"/>
                          </a:lnTo>
                          <a:lnTo>
                            <a:pt x="163" y="75"/>
                          </a:lnTo>
                          <a:lnTo>
                            <a:pt x="163" y="77"/>
                          </a:lnTo>
                          <a:lnTo>
                            <a:pt x="167" y="86"/>
                          </a:lnTo>
                          <a:lnTo>
                            <a:pt x="167" y="93"/>
                          </a:lnTo>
                          <a:lnTo>
                            <a:pt x="170" y="103"/>
                          </a:lnTo>
                          <a:lnTo>
                            <a:pt x="170" y="120"/>
                          </a:lnTo>
                          <a:lnTo>
                            <a:pt x="172" y="127"/>
                          </a:lnTo>
                          <a:lnTo>
                            <a:pt x="172" y="122"/>
                          </a:lnTo>
                          <a:lnTo>
                            <a:pt x="170" y="129"/>
                          </a:lnTo>
                          <a:lnTo>
                            <a:pt x="170" y="146"/>
                          </a:lnTo>
                          <a:lnTo>
                            <a:pt x="169" y="151"/>
                          </a:lnTo>
                          <a:lnTo>
                            <a:pt x="167" y="158"/>
                          </a:lnTo>
                          <a:lnTo>
                            <a:pt x="167" y="163"/>
                          </a:lnTo>
                          <a:lnTo>
                            <a:pt x="163" y="175"/>
                          </a:lnTo>
                          <a:lnTo>
                            <a:pt x="160" y="180"/>
                          </a:lnTo>
                          <a:lnTo>
                            <a:pt x="156" y="187"/>
                          </a:lnTo>
                          <a:lnTo>
                            <a:pt x="156" y="189"/>
                          </a:lnTo>
                          <a:lnTo>
                            <a:pt x="153" y="194"/>
                          </a:lnTo>
                          <a:lnTo>
                            <a:pt x="151" y="197"/>
                          </a:lnTo>
                          <a:lnTo>
                            <a:pt x="148" y="201"/>
                          </a:lnTo>
                          <a:lnTo>
                            <a:pt x="144" y="204"/>
                          </a:lnTo>
                          <a:lnTo>
                            <a:pt x="142" y="207"/>
                          </a:lnTo>
                          <a:lnTo>
                            <a:pt x="133" y="216"/>
                          </a:lnTo>
                          <a:lnTo>
                            <a:pt x="130" y="218"/>
                          </a:lnTo>
                          <a:lnTo>
                            <a:pt x="126" y="221"/>
                          </a:lnTo>
                          <a:lnTo>
                            <a:pt x="121" y="223"/>
                          </a:lnTo>
                          <a:lnTo>
                            <a:pt x="114" y="226"/>
                          </a:lnTo>
                          <a:lnTo>
                            <a:pt x="109" y="228"/>
                          </a:lnTo>
                          <a:lnTo>
                            <a:pt x="107" y="230"/>
                          </a:lnTo>
                          <a:lnTo>
                            <a:pt x="98" y="230"/>
                          </a:lnTo>
                          <a:lnTo>
                            <a:pt x="91" y="233"/>
                          </a:lnTo>
                          <a:lnTo>
                            <a:pt x="100" y="231"/>
                          </a:lnTo>
                          <a:lnTo>
                            <a:pt x="93" y="230"/>
                          </a:lnTo>
                          <a:lnTo>
                            <a:pt x="84" y="230"/>
                          </a:lnTo>
                          <a:lnTo>
                            <a:pt x="83" y="228"/>
                          </a:lnTo>
                          <a:lnTo>
                            <a:pt x="77" y="226"/>
                          </a:lnTo>
                          <a:lnTo>
                            <a:pt x="70" y="223"/>
                          </a:lnTo>
                          <a:lnTo>
                            <a:pt x="65" y="221"/>
                          </a:lnTo>
                          <a:lnTo>
                            <a:pt x="62" y="218"/>
                          </a:lnTo>
                          <a:lnTo>
                            <a:pt x="58" y="216"/>
                          </a:lnTo>
                          <a:lnTo>
                            <a:pt x="49" y="207"/>
                          </a:lnTo>
                          <a:lnTo>
                            <a:pt x="48" y="204"/>
                          </a:lnTo>
                          <a:lnTo>
                            <a:pt x="44" y="201"/>
                          </a:lnTo>
                          <a:lnTo>
                            <a:pt x="41" y="197"/>
                          </a:lnTo>
                          <a:lnTo>
                            <a:pt x="39" y="194"/>
                          </a:lnTo>
                          <a:lnTo>
                            <a:pt x="35" y="189"/>
                          </a:lnTo>
                          <a:lnTo>
                            <a:pt x="35" y="187"/>
                          </a:lnTo>
                          <a:lnTo>
                            <a:pt x="32" y="180"/>
                          </a:lnTo>
                          <a:lnTo>
                            <a:pt x="28" y="175"/>
                          </a:lnTo>
                          <a:lnTo>
                            <a:pt x="25" y="163"/>
                          </a:lnTo>
                          <a:lnTo>
                            <a:pt x="25" y="158"/>
                          </a:lnTo>
                          <a:lnTo>
                            <a:pt x="23" y="151"/>
                          </a:lnTo>
                          <a:lnTo>
                            <a:pt x="21" y="146"/>
                          </a:lnTo>
                          <a:lnTo>
                            <a:pt x="21" y="125"/>
                          </a:lnTo>
                          <a:lnTo>
                            <a:pt x="0" y="125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6" name="Rectangle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33398" y="2373015"/>
                      <a:ext cx="335174" cy="4572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7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3617437" y="2357140"/>
                      <a:ext cx="375076" cy="496888"/>
                    </a:xfrm>
                    <a:custGeom>
                      <a:avLst/>
                      <a:gdLst>
                        <a:gd name="T0" fmla="*/ 0 w 235"/>
                        <a:gd name="T1" fmla="*/ 0 h 313"/>
                        <a:gd name="T2" fmla="*/ 0 w 235"/>
                        <a:gd name="T3" fmla="*/ 313 h 313"/>
                        <a:gd name="T4" fmla="*/ 235 w 235"/>
                        <a:gd name="T5" fmla="*/ 313 h 313"/>
                        <a:gd name="T6" fmla="*/ 235 w 235"/>
                        <a:gd name="T7" fmla="*/ 0 h 313"/>
                        <a:gd name="T8" fmla="*/ 0 w 235"/>
                        <a:gd name="T9" fmla="*/ 0 h 313"/>
                        <a:gd name="T10" fmla="*/ 10 w 235"/>
                        <a:gd name="T11" fmla="*/ 20 h 313"/>
                        <a:gd name="T12" fmla="*/ 224 w 235"/>
                        <a:gd name="T13" fmla="*/ 20 h 313"/>
                        <a:gd name="T14" fmla="*/ 213 w 235"/>
                        <a:gd name="T15" fmla="*/ 10 h 313"/>
                        <a:gd name="T16" fmla="*/ 213 w 235"/>
                        <a:gd name="T17" fmla="*/ 303 h 313"/>
                        <a:gd name="T18" fmla="*/ 224 w 235"/>
                        <a:gd name="T19" fmla="*/ 293 h 313"/>
                        <a:gd name="T20" fmla="*/ 10 w 235"/>
                        <a:gd name="T21" fmla="*/ 293 h 313"/>
                        <a:gd name="T22" fmla="*/ 21 w 235"/>
                        <a:gd name="T23" fmla="*/ 303 h 313"/>
                        <a:gd name="T24" fmla="*/ 21 w 235"/>
                        <a:gd name="T25" fmla="*/ 10 h 313"/>
                        <a:gd name="T26" fmla="*/ 10 w 235"/>
                        <a:gd name="T27" fmla="*/ 20 h 313"/>
                        <a:gd name="T28" fmla="*/ 0 w 235"/>
                        <a:gd name="T29" fmla="*/ 0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35" h="313">
                          <a:moveTo>
                            <a:pt x="0" y="0"/>
                          </a:moveTo>
                          <a:lnTo>
                            <a:pt x="0" y="313"/>
                          </a:lnTo>
                          <a:lnTo>
                            <a:pt x="235" y="313"/>
                          </a:lnTo>
                          <a:lnTo>
                            <a:pt x="235" y="0"/>
                          </a:lnTo>
                          <a:lnTo>
                            <a:pt x="0" y="0"/>
                          </a:lnTo>
                          <a:lnTo>
                            <a:pt x="10" y="20"/>
                          </a:lnTo>
                          <a:lnTo>
                            <a:pt x="224" y="20"/>
                          </a:lnTo>
                          <a:lnTo>
                            <a:pt x="213" y="10"/>
                          </a:lnTo>
                          <a:lnTo>
                            <a:pt x="213" y="303"/>
                          </a:lnTo>
                          <a:lnTo>
                            <a:pt x="224" y="293"/>
                          </a:lnTo>
                          <a:lnTo>
                            <a:pt x="10" y="293"/>
                          </a:lnTo>
                          <a:lnTo>
                            <a:pt x="21" y="303"/>
                          </a:lnTo>
                          <a:lnTo>
                            <a:pt x="21" y="10"/>
                          </a:lnTo>
                          <a:lnTo>
                            <a:pt x="10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8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4245" y="3298528"/>
                      <a:ext cx="312829" cy="4000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9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3596689" y="3282653"/>
                      <a:ext cx="355923" cy="441325"/>
                    </a:xfrm>
                    <a:custGeom>
                      <a:avLst/>
                      <a:gdLst>
                        <a:gd name="T0" fmla="*/ 0 w 223"/>
                        <a:gd name="T1" fmla="*/ 0 h 278"/>
                        <a:gd name="T2" fmla="*/ 0 w 223"/>
                        <a:gd name="T3" fmla="*/ 278 h 278"/>
                        <a:gd name="T4" fmla="*/ 223 w 223"/>
                        <a:gd name="T5" fmla="*/ 278 h 278"/>
                        <a:gd name="T6" fmla="*/ 223 w 223"/>
                        <a:gd name="T7" fmla="*/ 0 h 278"/>
                        <a:gd name="T8" fmla="*/ 0 w 223"/>
                        <a:gd name="T9" fmla="*/ 0 h 278"/>
                        <a:gd name="T10" fmla="*/ 11 w 223"/>
                        <a:gd name="T11" fmla="*/ 20 h 278"/>
                        <a:gd name="T12" fmla="*/ 212 w 223"/>
                        <a:gd name="T13" fmla="*/ 20 h 278"/>
                        <a:gd name="T14" fmla="*/ 202 w 223"/>
                        <a:gd name="T15" fmla="*/ 10 h 278"/>
                        <a:gd name="T16" fmla="*/ 202 w 223"/>
                        <a:gd name="T17" fmla="*/ 267 h 278"/>
                        <a:gd name="T18" fmla="*/ 212 w 223"/>
                        <a:gd name="T19" fmla="*/ 257 h 278"/>
                        <a:gd name="T20" fmla="*/ 11 w 223"/>
                        <a:gd name="T21" fmla="*/ 257 h 278"/>
                        <a:gd name="T22" fmla="*/ 21 w 223"/>
                        <a:gd name="T23" fmla="*/ 267 h 278"/>
                        <a:gd name="T24" fmla="*/ 21 w 223"/>
                        <a:gd name="T25" fmla="*/ 10 h 278"/>
                        <a:gd name="T26" fmla="*/ 11 w 223"/>
                        <a:gd name="T27" fmla="*/ 20 h 278"/>
                        <a:gd name="T28" fmla="*/ 0 w 223"/>
                        <a:gd name="T29" fmla="*/ 0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23" h="278">
                          <a:moveTo>
                            <a:pt x="0" y="0"/>
                          </a:moveTo>
                          <a:lnTo>
                            <a:pt x="0" y="278"/>
                          </a:lnTo>
                          <a:lnTo>
                            <a:pt x="223" y="278"/>
                          </a:lnTo>
                          <a:lnTo>
                            <a:pt x="223" y="0"/>
                          </a:lnTo>
                          <a:lnTo>
                            <a:pt x="0" y="0"/>
                          </a:lnTo>
                          <a:lnTo>
                            <a:pt x="11" y="20"/>
                          </a:lnTo>
                          <a:lnTo>
                            <a:pt x="212" y="20"/>
                          </a:lnTo>
                          <a:lnTo>
                            <a:pt x="202" y="10"/>
                          </a:lnTo>
                          <a:lnTo>
                            <a:pt x="202" y="267"/>
                          </a:lnTo>
                          <a:lnTo>
                            <a:pt x="212" y="257"/>
                          </a:lnTo>
                          <a:lnTo>
                            <a:pt x="11" y="257"/>
                          </a:lnTo>
                          <a:lnTo>
                            <a:pt x="21" y="267"/>
                          </a:lnTo>
                          <a:lnTo>
                            <a:pt x="21" y="10"/>
                          </a:lnTo>
                          <a:lnTo>
                            <a:pt x="11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0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4245" y="4101803"/>
                      <a:ext cx="312829" cy="27463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1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596689" y="4085928"/>
                      <a:ext cx="355923" cy="315913"/>
                    </a:xfrm>
                    <a:custGeom>
                      <a:avLst/>
                      <a:gdLst>
                        <a:gd name="T0" fmla="*/ 0 w 223"/>
                        <a:gd name="T1" fmla="*/ 0 h 199"/>
                        <a:gd name="T2" fmla="*/ 0 w 223"/>
                        <a:gd name="T3" fmla="*/ 199 h 199"/>
                        <a:gd name="T4" fmla="*/ 223 w 223"/>
                        <a:gd name="T5" fmla="*/ 199 h 199"/>
                        <a:gd name="T6" fmla="*/ 223 w 223"/>
                        <a:gd name="T7" fmla="*/ 0 h 199"/>
                        <a:gd name="T8" fmla="*/ 0 w 223"/>
                        <a:gd name="T9" fmla="*/ 0 h 199"/>
                        <a:gd name="T10" fmla="*/ 11 w 223"/>
                        <a:gd name="T11" fmla="*/ 20 h 199"/>
                        <a:gd name="T12" fmla="*/ 212 w 223"/>
                        <a:gd name="T13" fmla="*/ 20 h 199"/>
                        <a:gd name="T14" fmla="*/ 202 w 223"/>
                        <a:gd name="T15" fmla="*/ 10 h 199"/>
                        <a:gd name="T16" fmla="*/ 202 w 223"/>
                        <a:gd name="T17" fmla="*/ 188 h 199"/>
                        <a:gd name="T18" fmla="*/ 212 w 223"/>
                        <a:gd name="T19" fmla="*/ 178 h 199"/>
                        <a:gd name="T20" fmla="*/ 11 w 223"/>
                        <a:gd name="T21" fmla="*/ 178 h 199"/>
                        <a:gd name="T22" fmla="*/ 21 w 223"/>
                        <a:gd name="T23" fmla="*/ 188 h 199"/>
                        <a:gd name="T24" fmla="*/ 21 w 223"/>
                        <a:gd name="T25" fmla="*/ 10 h 199"/>
                        <a:gd name="T26" fmla="*/ 11 w 223"/>
                        <a:gd name="T27" fmla="*/ 20 h 199"/>
                        <a:gd name="T28" fmla="*/ 0 w 223"/>
                        <a:gd name="T29" fmla="*/ 0 h 1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23" h="199">
                          <a:moveTo>
                            <a:pt x="0" y="0"/>
                          </a:moveTo>
                          <a:lnTo>
                            <a:pt x="0" y="199"/>
                          </a:lnTo>
                          <a:lnTo>
                            <a:pt x="223" y="199"/>
                          </a:lnTo>
                          <a:lnTo>
                            <a:pt x="223" y="0"/>
                          </a:lnTo>
                          <a:lnTo>
                            <a:pt x="0" y="0"/>
                          </a:lnTo>
                          <a:lnTo>
                            <a:pt x="11" y="20"/>
                          </a:lnTo>
                          <a:lnTo>
                            <a:pt x="212" y="20"/>
                          </a:lnTo>
                          <a:lnTo>
                            <a:pt x="202" y="10"/>
                          </a:lnTo>
                          <a:lnTo>
                            <a:pt x="202" y="188"/>
                          </a:lnTo>
                          <a:lnTo>
                            <a:pt x="212" y="178"/>
                          </a:lnTo>
                          <a:lnTo>
                            <a:pt x="11" y="178"/>
                          </a:lnTo>
                          <a:lnTo>
                            <a:pt x="21" y="188"/>
                          </a:lnTo>
                          <a:lnTo>
                            <a:pt x="21" y="10"/>
                          </a:lnTo>
                          <a:lnTo>
                            <a:pt x="11" y="2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2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77174" y="2873078"/>
                      <a:ext cx="97361" cy="1693863"/>
                    </a:xfrm>
                    <a:prstGeom prst="rect">
                      <a:avLst/>
                    </a:prstGeom>
                    <a:solidFill>
                      <a:srgbClr val="80C2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3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1759617" y="2857203"/>
                      <a:ext cx="140454" cy="1735138"/>
                    </a:xfrm>
                    <a:custGeom>
                      <a:avLst/>
                      <a:gdLst>
                        <a:gd name="T0" fmla="*/ 0 w 88"/>
                        <a:gd name="T1" fmla="*/ 0 h 1093"/>
                        <a:gd name="T2" fmla="*/ 0 w 88"/>
                        <a:gd name="T3" fmla="*/ 1093 h 1093"/>
                        <a:gd name="T4" fmla="*/ 88 w 88"/>
                        <a:gd name="T5" fmla="*/ 1093 h 1093"/>
                        <a:gd name="T6" fmla="*/ 88 w 88"/>
                        <a:gd name="T7" fmla="*/ 0 h 1093"/>
                        <a:gd name="T8" fmla="*/ 0 w 88"/>
                        <a:gd name="T9" fmla="*/ 0 h 1093"/>
                        <a:gd name="T10" fmla="*/ 11 w 88"/>
                        <a:gd name="T11" fmla="*/ 21 h 1093"/>
                        <a:gd name="T12" fmla="*/ 77 w 88"/>
                        <a:gd name="T13" fmla="*/ 21 h 1093"/>
                        <a:gd name="T14" fmla="*/ 67 w 88"/>
                        <a:gd name="T15" fmla="*/ 10 h 1093"/>
                        <a:gd name="T16" fmla="*/ 67 w 88"/>
                        <a:gd name="T17" fmla="*/ 1082 h 1093"/>
                        <a:gd name="T18" fmla="*/ 77 w 88"/>
                        <a:gd name="T19" fmla="*/ 1072 h 1093"/>
                        <a:gd name="T20" fmla="*/ 11 w 88"/>
                        <a:gd name="T21" fmla="*/ 1072 h 1093"/>
                        <a:gd name="T22" fmla="*/ 21 w 88"/>
                        <a:gd name="T23" fmla="*/ 1082 h 1093"/>
                        <a:gd name="T24" fmla="*/ 21 w 88"/>
                        <a:gd name="T25" fmla="*/ 10 h 1093"/>
                        <a:gd name="T26" fmla="*/ 11 w 88"/>
                        <a:gd name="T27" fmla="*/ 21 h 1093"/>
                        <a:gd name="T28" fmla="*/ 0 w 88"/>
                        <a:gd name="T29" fmla="*/ 0 h 10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88" h="1093">
                          <a:moveTo>
                            <a:pt x="0" y="0"/>
                          </a:moveTo>
                          <a:lnTo>
                            <a:pt x="0" y="1093"/>
                          </a:lnTo>
                          <a:lnTo>
                            <a:pt x="88" y="1093"/>
                          </a:lnTo>
                          <a:lnTo>
                            <a:pt x="88" y="0"/>
                          </a:lnTo>
                          <a:lnTo>
                            <a:pt x="0" y="0"/>
                          </a:lnTo>
                          <a:lnTo>
                            <a:pt x="11" y="21"/>
                          </a:lnTo>
                          <a:lnTo>
                            <a:pt x="77" y="21"/>
                          </a:lnTo>
                          <a:lnTo>
                            <a:pt x="67" y="10"/>
                          </a:lnTo>
                          <a:lnTo>
                            <a:pt x="67" y="1082"/>
                          </a:lnTo>
                          <a:lnTo>
                            <a:pt x="77" y="1072"/>
                          </a:lnTo>
                          <a:lnTo>
                            <a:pt x="11" y="1072"/>
                          </a:lnTo>
                          <a:lnTo>
                            <a:pt x="21" y="1082"/>
                          </a:lnTo>
                          <a:lnTo>
                            <a:pt x="21" y="10"/>
                          </a:lnTo>
                          <a:lnTo>
                            <a:pt x="11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8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1866554" y="1988840"/>
                      <a:ext cx="2327064" cy="2124075"/>
                    </a:xfrm>
                    <a:custGeom>
                      <a:avLst/>
                      <a:gdLst>
                        <a:gd name="T0" fmla="*/ 1284 w 1458"/>
                        <a:gd name="T1" fmla="*/ 1338 h 1338"/>
                        <a:gd name="T2" fmla="*/ 1458 w 1458"/>
                        <a:gd name="T3" fmla="*/ 1338 h 1338"/>
                        <a:gd name="T4" fmla="*/ 1458 w 1458"/>
                        <a:gd name="T5" fmla="*/ 0 h 1338"/>
                        <a:gd name="T6" fmla="*/ 0 w 1458"/>
                        <a:gd name="T7" fmla="*/ 0 h 1338"/>
                        <a:gd name="T8" fmla="*/ 0 w 1458"/>
                        <a:gd name="T9" fmla="*/ 69 h 1338"/>
                        <a:gd name="T10" fmla="*/ 14 w 1458"/>
                        <a:gd name="T11" fmla="*/ 69 h 1338"/>
                        <a:gd name="T12" fmla="*/ 14 w 1458"/>
                        <a:gd name="T13" fmla="*/ 7 h 1338"/>
                        <a:gd name="T14" fmla="*/ 7 w 1458"/>
                        <a:gd name="T15" fmla="*/ 14 h 1338"/>
                        <a:gd name="T16" fmla="*/ 1451 w 1458"/>
                        <a:gd name="T17" fmla="*/ 14 h 1338"/>
                        <a:gd name="T18" fmla="*/ 1444 w 1458"/>
                        <a:gd name="T19" fmla="*/ 7 h 1338"/>
                        <a:gd name="T20" fmla="*/ 1444 w 1458"/>
                        <a:gd name="T21" fmla="*/ 1331 h 1338"/>
                        <a:gd name="T22" fmla="*/ 1451 w 1458"/>
                        <a:gd name="T23" fmla="*/ 1324 h 1338"/>
                        <a:gd name="T24" fmla="*/ 1284 w 1458"/>
                        <a:gd name="T25" fmla="*/ 1324 h 1338"/>
                        <a:gd name="T26" fmla="*/ 1284 w 1458"/>
                        <a:gd name="T27" fmla="*/ 1338 h 13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458" h="1338">
                          <a:moveTo>
                            <a:pt x="1284" y="1338"/>
                          </a:moveTo>
                          <a:lnTo>
                            <a:pt x="1458" y="1338"/>
                          </a:lnTo>
                          <a:lnTo>
                            <a:pt x="1458" y="0"/>
                          </a:lnTo>
                          <a:lnTo>
                            <a:pt x="0" y="0"/>
                          </a:lnTo>
                          <a:lnTo>
                            <a:pt x="0" y="69"/>
                          </a:lnTo>
                          <a:lnTo>
                            <a:pt x="14" y="69"/>
                          </a:lnTo>
                          <a:lnTo>
                            <a:pt x="14" y="7"/>
                          </a:lnTo>
                          <a:lnTo>
                            <a:pt x="7" y="14"/>
                          </a:lnTo>
                          <a:lnTo>
                            <a:pt x="1451" y="14"/>
                          </a:lnTo>
                          <a:lnTo>
                            <a:pt x="1444" y="7"/>
                          </a:lnTo>
                          <a:lnTo>
                            <a:pt x="1444" y="1331"/>
                          </a:lnTo>
                          <a:lnTo>
                            <a:pt x="1451" y="1324"/>
                          </a:lnTo>
                          <a:lnTo>
                            <a:pt x="1284" y="1324"/>
                          </a:lnTo>
                          <a:lnTo>
                            <a:pt x="1284" y="1338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9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1841017" y="2080915"/>
                      <a:ext cx="71823" cy="26988"/>
                    </a:xfrm>
                    <a:custGeom>
                      <a:avLst/>
                      <a:gdLst>
                        <a:gd name="T0" fmla="*/ 45 w 45"/>
                        <a:gd name="T1" fmla="*/ 0 h 17"/>
                        <a:gd name="T2" fmla="*/ 0 w 45"/>
                        <a:gd name="T3" fmla="*/ 0 h 17"/>
                        <a:gd name="T4" fmla="*/ 23 w 45"/>
                        <a:gd name="T5" fmla="*/ 17 h 17"/>
                        <a:gd name="T6" fmla="*/ 45 w 45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5" h="17">
                          <a:moveTo>
                            <a:pt x="45" y="0"/>
                          </a:moveTo>
                          <a:lnTo>
                            <a:pt x="0" y="0"/>
                          </a:lnTo>
                          <a:lnTo>
                            <a:pt x="23" y="17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0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1829844" y="2061865"/>
                      <a:ext cx="94168" cy="93663"/>
                    </a:xfrm>
                    <a:custGeom>
                      <a:avLst/>
                      <a:gdLst>
                        <a:gd name="T0" fmla="*/ 59 w 59"/>
                        <a:gd name="T1" fmla="*/ 0 h 59"/>
                        <a:gd name="T2" fmla="*/ 30 w 59"/>
                        <a:gd name="T3" fmla="*/ 59 h 59"/>
                        <a:gd name="T4" fmla="*/ 0 w 59"/>
                        <a:gd name="T5" fmla="*/ 0 h 59"/>
                        <a:gd name="T6" fmla="*/ 30 w 59"/>
                        <a:gd name="T7" fmla="*/ 29 h 59"/>
                        <a:gd name="T8" fmla="*/ 59 w 59"/>
                        <a:gd name="T9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9" h="59">
                          <a:moveTo>
                            <a:pt x="59" y="0"/>
                          </a:moveTo>
                          <a:lnTo>
                            <a:pt x="30" y="59"/>
                          </a:lnTo>
                          <a:lnTo>
                            <a:pt x="0" y="0"/>
                          </a:lnTo>
                          <a:lnTo>
                            <a:pt x="30" y="29"/>
                          </a:lnTo>
                          <a:lnTo>
                            <a:pt x="59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1" name="Line 7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829844" y="2155528"/>
                      <a:ext cx="94168" cy="0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2" name="Rectangle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89943" y="2511128"/>
                      <a:ext cx="22345" cy="30321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3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1766001" y="2800053"/>
                      <a:ext cx="71823" cy="26988"/>
                    </a:xfrm>
                    <a:custGeom>
                      <a:avLst/>
                      <a:gdLst>
                        <a:gd name="T0" fmla="*/ 45 w 45"/>
                        <a:gd name="T1" fmla="*/ 0 h 17"/>
                        <a:gd name="T2" fmla="*/ 0 w 45"/>
                        <a:gd name="T3" fmla="*/ 0 h 17"/>
                        <a:gd name="T4" fmla="*/ 22 w 45"/>
                        <a:gd name="T5" fmla="*/ 17 h 17"/>
                        <a:gd name="T6" fmla="*/ 45 w 45"/>
                        <a:gd name="T7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5" h="17">
                          <a:moveTo>
                            <a:pt x="45" y="0"/>
                          </a:moveTo>
                          <a:lnTo>
                            <a:pt x="0" y="0"/>
                          </a:lnTo>
                          <a:lnTo>
                            <a:pt x="22" y="17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4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1754829" y="2781003"/>
                      <a:ext cx="90976" cy="90488"/>
                    </a:xfrm>
                    <a:custGeom>
                      <a:avLst/>
                      <a:gdLst>
                        <a:gd name="T0" fmla="*/ 57 w 57"/>
                        <a:gd name="T1" fmla="*/ 0 h 57"/>
                        <a:gd name="T2" fmla="*/ 29 w 57"/>
                        <a:gd name="T3" fmla="*/ 57 h 57"/>
                        <a:gd name="T4" fmla="*/ 0 w 57"/>
                        <a:gd name="T5" fmla="*/ 0 h 57"/>
                        <a:gd name="T6" fmla="*/ 29 w 57"/>
                        <a:gd name="T7" fmla="*/ 29 h 57"/>
                        <a:gd name="T8" fmla="*/ 57 w 57"/>
                        <a:gd name="T9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7">
                          <a:moveTo>
                            <a:pt x="57" y="0"/>
                          </a:moveTo>
                          <a:lnTo>
                            <a:pt x="29" y="57"/>
                          </a:lnTo>
                          <a:lnTo>
                            <a:pt x="0" y="0"/>
                          </a:lnTo>
                          <a:lnTo>
                            <a:pt x="29" y="29"/>
                          </a:lnTo>
                          <a:lnTo>
                            <a:pt x="57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5" name="Line 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754829" y="2871490"/>
                      <a:ext cx="90976" cy="0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0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3784" y="2365078"/>
                      <a:ext cx="391037" cy="2063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1" name="Freeform 88"/>
                    <p:cNvSpPr>
                      <a:spLocks/>
                    </p:cNvSpPr>
                    <p:nvPr/>
                  </p:nvSpPr>
                  <p:spPr bwMode="auto">
                    <a:xfrm>
                      <a:off x="4324495" y="2339678"/>
                      <a:ext cx="28729" cy="71438"/>
                    </a:xfrm>
                    <a:custGeom>
                      <a:avLst/>
                      <a:gdLst>
                        <a:gd name="T0" fmla="*/ 0 w 18"/>
                        <a:gd name="T1" fmla="*/ 0 h 45"/>
                        <a:gd name="T2" fmla="*/ 0 w 18"/>
                        <a:gd name="T3" fmla="*/ 45 h 45"/>
                        <a:gd name="T4" fmla="*/ 18 w 18"/>
                        <a:gd name="T5" fmla="*/ 23 h 45"/>
                        <a:gd name="T6" fmla="*/ 0 w 18"/>
                        <a:gd name="T7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8" h="45">
                          <a:moveTo>
                            <a:pt x="0" y="0"/>
                          </a:moveTo>
                          <a:lnTo>
                            <a:pt x="0" y="45"/>
                          </a:lnTo>
                          <a:lnTo>
                            <a:pt x="18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2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4305342" y="2328565"/>
                      <a:ext cx="92572" cy="90488"/>
                    </a:xfrm>
                    <a:custGeom>
                      <a:avLst/>
                      <a:gdLst>
                        <a:gd name="T0" fmla="*/ 0 w 58"/>
                        <a:gd name="T1" fmla="*/ 0 h 57"/>
                        <a:gd name="T2" fmla="*/ 58 w 58"/>
                        <a:gd name="T3" fmla="*/ 30 h 57"/>
                        <a:gd name="T4" fmla="*/ 0 w 58"/>
                        <a:gd name="T5" fmla="*/ 57 h 57"/>
                        <a:gd name="T6" fmla="*/ 30 w 58"/>
                        <a:gd name="T7" fmla="*/ 30 h 57"/>
                        <a:gd name="T8" fmla="*/ 0 w 58"/>
                        <a:gd name="T9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8" h="57">
                          <a:moveTo>
                            <a:pt x="0" y="0"/>
                          </a:moveTo>
                          <a:lnTo>
                            <a:pt x="58" y="30"/>
                          </a:lnTo>
                          <a:lnTo>
                            <a:pt x="0" y="57"/>
                          </a:lnTo>
                          <a:lnTo>
                            <a:pt x="30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3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7914" y="2328565"/>
                      <a:ext cx="0" cy="90488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4" name="Rectangle 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6879" y="4071640"/>
                      <a:ext cx="900181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Combustor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25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33398" y="3401715"/>
                      <a:ext cx="494780" cy="190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S/H1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26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73300" y="2509540"/>
                      <a:ext cx="640023" cy="2444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S/H2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27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4245" y="4536778"/>
                      <a:ext cx="354327" cy="14763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8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3596689" y="4520903"/>
                      <a:ext cx="395824" cy="187325"/>
                    </a:xfrm>
                    <a:custGeom>
                      <a:avLst/>
                      <a:gdLst>
                        <a:gd name="T0" fmla="*/ 0 w 248"/>
                        <a:gd name="T1" fmla="*/ 0 h 118"/>
                        <a:gd name="T2" fmla="*/ 0 w 248"/>
                        <a:gd name="T3" fmla="*/ 118 h 118"/>
                        <a:gd name="T4" fmla="*/ 248 w 248"/>
                        <a:gd name="T5" fmla="*/ 118 h 118"/>
                        <a:gd name="T6" fmla="*/ 248 w 248"/>
                        <a:gd name="T7" fmla="*/ 0 h 118"/>
                        <a:gd name="T8" fmla="*/ 0 w 248"/>
                        <a:gd name="T9" fmla="*/ 0 h 118"/>
                        <a:gd name="T10" fmla="*/ 11 w 248"/>
                        <a:gd name="T11" fmla="*/ 21 h 118"/>
                        <a:gd name="T12" fmla="*/ 237 w 248"/>
                        <a:gd name="T13" fmla="*/ 21 h 118"/>
                        <a:gd name="T14" fmla="*/ 226 w 248"/>
                        <a:gd name="T15" fmla="*/ 10 h 118"/>
                        <a:gd name="T16" fmla="*/ 226 w 248"/>
                        <a:gd name="T17" fmla="*/ 108 h 118"/>
                        <a:gd name="T18" fmla="*/ 237 w 248"/>
                        <a:gd name="T19" fmla="*/ 98 h 118"/>
                        <a:gd name="T20" fmla="*/ 11 w 248"/>
                        <a:gd name="T21" fmla="*/ 98 h 118"/>
                        <a:gd name="T22" fmla="*/ 21 w 248"/>
                        <a:gd name="T23" fmla="*/ 108 h 118"/>
                        <a:gd name="T24" fmla="*/ 21 w 248"/>
                        <a:gd name="T25" fmla="*/ 10 h 118"/>
                        <a:gd name="T26" fmla="*/ 11 w 248"/>
                        <a:gd name="T27" fmla="*/ 21 h 118"/>
                        <a:gd name="T28" fmla="*/ 0 w 248"/>
                        <a:gd name="T29" fmla="*/ 0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48" h="118">
                          <a:moveTo>
                            <a:pt x="0" y="0"/>
                          </a:moveTo>
                          <a:lnTo>
                            <a:pt x="0" y="118"/>
                          </a:lnTo>
                          <a:lnTo>
                            <a:pt x="248" y="118"/>
                          </a:lnTo>
                          <a:lnTo>
                            <a:pt x="248" y="0"/>
                          </a:lnTo>
                          <a:lnTo>
                            <a:pt x="0" y="0"/>
                          </a:lnTo>
                          <a:lnTo>
                            <a:pt x="11" y="21"/>
                          </a:lnTo>
                          <a:lnTo>
                            <a:pt x="237" y="21"/>
                          </a:lnTo>
                          <a:lnTo>
                            <a:pt x="226" y="10"/>
                          </a:lnTo>
                          <a:lnTo>
                            <a:pt x="226" y="108"/>
                          </a:lnTo>
                          <a:lnTo>
                            <a:pt x="237" y="98"/>
                          </a:lnTo>
                          <a:lnTo>
                            <a:pt x="11" y="98"/>
                          </a:lnTo>
                          <a:lnTo>
                            <a:pt x="21" y="108"/>
                          </a:lnTo>
                          <a:lnTo>
                            <a:pt x="21" y="10"/>
                          </a:lnTo>
                          <a:lnTo>
                            <a:pt x="11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F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9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73300" y="4506615"/>
                      <a:ext cx="368692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A/H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30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4245" y="4124028"/>
                      <a:ext cx="272928" cy="184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Eco</a:t>
                      </a:r>
                      <a:endParaRPr kumimoji="0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31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2953474" y="2155528"/>
                      <a:ext cx="568199" cy="279400"/>
                    </a:xfrm>
                    <a:custGeom>
                      <a:avLst/>
                      <a:gdLst>
                        <a:gd name="T0" fmla="*/ 0 w 356"/>
                        <a:gd name="T1" fmla="*/ 176 h 176"/>
                        <a:gd name="T2" fmla="*/ 0 w 356"/>
                        <a:gd name="T3" fmla="*/ 0 h 176"/>
                        <a:gd name="T4" fmla="*/ 356 w 356"/>
                        <a:gd name="T5" fmla="*/ 0 h 176"/>
                        <a:gd name="T6" fmla="*/ 356 w 356"/>
                        <a:gd name="T7" fmla="*/ 63 h 176"/>
                        <a:gd name="T8" fmla="*/ 60 w 356"/>
                        <a:gd name="T9" fmla="*/ 63 h 176"/>
                        <a:gd name="T10" fmla="*/ 60 w 356"/>
                        <a:gd name="T11" fmla="*/ 176 h 176"/>
                        <a:gd name="T12" fmla="*/ 0 w 356"/>
                        <a:gd name="T13" fmla="*/ 176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6" h="176">
                          <a:moveTo>
                            <a:pt x="0" y="176"/>
                          </a:moveTo>
                          <a:lnTo>
                            <a:pt x="0" y="0"/>
                          </a:lnTo>
                          <a:lnTo>
                            <a:pt x="356" y="0"/>
                          </a:lnTo>
                          <a:lnTo>
                            <a:pt x="356" y="63"/>
                          </a:lnTo>
                          <a:lnTo>
                            <a:pt x="60" y="63"/>
                          </a:lnTo>
                          <a:lnTo>
                            <a:pt x="60" y="176"/>
                          </a:lnTo>
                          <a:lnTo>
                            <a:pt x="0" y="176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2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2942302" y="2144415"/>
                      <a:ext cx="590544" cy="301625"/>
                    </a:xfrm>
                    <a:custGeom>
                      <a:avLst/>
                      <a:gdLst>
                        <a:gd name="T0" fmla="*/ 7 w 370"/>
                        <a:gd name="T1" fmla="*/ 176 h 190"/>
                        <a:gd name="T2" fmla="*/ 14 w 370"/>
                        <a:gd name="T3" fmla="*/ 183 h 190"/>
                        <a:gd name="T4" fmla="*/ 14 w 370"/>
                        <a:gd name="T5" fmla="*/ 7 h 190"/>
                        <a:gd name="T6" fmla="*/ 7 w 370"/>
                        <a:gd name="T7" fmla="*/ 13 h 190"/>
                        <a:gd name="T8" fmla="*/ 363 w 370"/>
                        <a:gd name="T9" fmla="*/ 13 h 190"/>
                        <a:gd name="T10" fmla="*/ 356 w 370"/>
                        <a:gd name="T11" fmla="*/ 7 h 190"/>
                        <a:gd name="T12" fmla="*/ 356 w 370"/>
                        <a:gd name="T13" fmla="*/ 70 h 190"/>
                        <a:gd name="T14" fmla="*/ 363 w 370"/>
                        <a:gd name="T15" fmla="*/ 63 h 190"/>
                        <a:gd name="T16" fmla="*/ 60 w 370"/>
                        <a:gd name="T17" fmla="*/ 63 h 190"/>
                        <a:gd name="T18" fmla="*/ 60 w 370"/>
                        <a:gd name="T19" fmla="*/ 183 h 190"/>
                        <a:gd name="T20" fmla="*/ 67 w 370"/>
                        <a:gd name="T21" fmla="*/ 176 h 190"/>
                        <a:gd name="T22" fmla="*/ 7 w 370"/>
                        <a:gd name="T23" fmla="*/ 176 h 190"/>
                        <a:gd name="T24" fmla="*/ 0 w 370"/>
                        <a:gd name="T25" fmla="*/ 190 h 190"/>
                        <a:gd name="T26" fmla="*/ 74 w 370"/>
                        <a:gd name="T27" fmla="*/ 190 h 190"/>
                        <a:gd name="T28" fmla="*/ 74 w 370"/>
                        <a:gd name="T29" fmla="*/ 70 h 190"/>
                        <a:gd name="T30" fmla="*/ 67 w 370"/>
                        <a:gd name="T31" fmla="*/ 77 h 190"/>
                        <a:gd name="T32" fmla="*/ 370 w 370"/>
                        <a:gd name="T33" fmla="*/ 77 h 190"/>
                        <a:gd name="T34" fmla="*/ 370 w 370"/>
                        <a:gd name="T35" fmla="*/ 0 h 190"/>
                        <a:gd name="T36" fmla="*/ 0 w 370"/>
                        <a:gd name="T37" fmla="*/ 0 h 190"/>
                        <a:gd name="T38" fmla="*/ 0 w 370"/>
                        <a:gd name="T39" fmla="*/ 190 h 190"/>
                        <a:gd name="T40" fmla="*/ 7 w 370"/>
                        <a:gd name="T41" fmla="*/ 176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370" h="190">
                          <a:moveTo>
                            <a:pt x="7" y="176"/>
                          </a:moveTo>
                          <a:lnTo>
                            <a:pt x="14" y="183"/>
                          </a:lnTo>
                          <a:lnTo>
                            <a:pt x="14" y="7"/>
                          </a:lnTo>
                          <a:lnTo>
                            <a:pt x="7" y="13"/>
                          </a:lnTo>
                          <a:lnTo>
                            <a:pt x="363" y="13"/>
                          </a:lnTo>
                          <a:lnTo>
                            <a:pt x="356" y="7"/>
                          </a:lnTo>
                          <a:lnTo>
                            <a:pt x="356" y="70"/>
                          </a:lnTo>
                          <a:lnTo>
                            <a:pt x="363" y="63"/>
                          </a:lnTo>
                          <a:lnTo>
                            <a:pt x="60" y="63"/>
                          </a:lnTo>
                          <a:lnTo>
                            <a:pt x="60" y="183"/>
                          </a:lnTo>
                          <a:lnTo>
                            <a:pt x="67" y="176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74" y="190"/>
                          </a:lnTo>
                          <a:lnTo>
                            <a:pt x="74" y="70"/>
                          </a:lnTo>
                          <a:lnTo>
                            <a:pt x="67" y="77"/>
                          </a:lnTo>
                          <a:lnTo>
                            <a:pt x="370" y="77"/>
                          </a:lnTo>
                          <a:lnTo>
                            <a:pt x="370" y="0"/>
                          </a:lnTo>
                          <a:lnTo>
                            <a:pt x="0" y="0"/>
                          </a:lnTo>
                          <a:lnTo>
                            <a:pt x="0" y="190"/>
                          </a:lnTo>
                          <a:lnTo>
                            <a:pt x="7" y="17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3" name="Freeform 10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866359" y="3452017"/>
                      <a:ext cx="78208" cy="106363"/>
                    </a:xfrm>
                    <a:custGeom>
                      <a:avLst/>
                      <a:gdLst>
                        <a:gd name="T0" fmla="*/ 0 w 49"/>
                        <a:gd name="T1" fmla="*/ 67 h 67"/>
                        <a:gd name="T2" fmla="*/ 19 w 49"/>
                        <a:gd name="T3" fmla="*/ 67 h 67"/>
                        <a:gd name="T4" fmla="*/ 29 w 49"/>
                        <a:gd name="T5" fmla="*/ 67 h 67"/>
                        <a:gd name="T6" fmla="*/ 35 w 49"/>
                        <a:gd name="T7" fmla="*/ 67 h 67"/>
                        <a:gd name="T8" fmla="*/ 38 w 49"/>
                        <a:gd name="T9" fmla="*/ 65 h 67"/>
                        <a:gd name="T10" fmla="*/ 45 w 49"/>
                        <a:gd name="T11" fmla="*/ 58 h 67"/>
                        <a:gd name="T12" fmla="*/ 49 w 49"/>
                        <a:gd name="T13" fmla="*/ 48 h 67"/>
                        <a:gd name="T14" fmla="*/ 47 w 49"/>
                        <a:gd name="T15" fmla="*/ 41 h 67"/>
                        <a:gd name="T16" fmla="*/ 45 w 49"/>
                        <a:gd name="T17" fmla="*/ 37 h 67"/>
                        <a:gd name="T18" fmla="*/ 40 w 49"/>
                        <a:gd name="T19" fmla="*/ 32 h 67"/>
                        <a:gd name="T20" fmla="*/ 35 w 49"/>
                        <a:gd name="T21" fmla="*/ 30 h 67"/>
                        <a:gd name="T22" fmla="*/ 38 w 49"/>
                        <a:gd name="T23" fmla="*/ 29 h 67"/>
                        <a:gd name="T24" fmla="*/ 42 w 49"/>
                        <a:gd name="T25" fmla="*/ 25 h 67"/>
                        <a:gd name="T26" fmla="*/ 45 w 49"/>
                        <a:gd name="T27" fmla="*/ 17 h 67"/>
                        <a:gd name="T28" fmla="*/ 43 w 49"/>
                        <a:gd name="T29" fmla="*/ 8 h 67"/>
                        <a:gd name="T30" fmla="*/ 36 w 49"/>
                        <a:gd name="T31" fmla="*/ 1 h 67"/>
                        <a:gd name="T32" fmla="*/ 33 w 49"/>
                        <a:gd name="T33" fmla="*/ 1 h 67"/>
                        <a:gd name="T34" fmla="*/ 29 w 49"/>
                        <a:gd name="T35" fmla="*/ 0 h 67"/>
                        <a:gd name="T36" fmla="*/ 22 w 49"/>
                        <a:gd name="T37" fmla="*/ 0 h 67"/>
                        <a:gd name="T38" fmla="*/ 0 w 49"/>
                        <a:gd name="T39" fmla="*/ 0 h 67"/>
                        <a:gd name="T40" fmla="*/ 0 w 49"/>
                        <a:gd name="T41" fmla="*/ 67 h 67"/>
                        <a:gd name="T42" fmla="*/ 21 w 49"/>
                        <a:gd name="T43" fmla="*/ 6 h 67"/>
                        <a:gd name="T44" fmla="*/ 28 w 49"/>
                        <a:gd name="T45" fmla="*/ 6 h 67"/>
                        <a:gd name="T46" fmla="*/ 33 w 49"/>
                        <a:gd name="T47" fmla="*/ 8 h 67"/>
                        <a:gd name="T48" fmla="*/ 36 w 49"/>
                        <a:gd name="T49" fmla="*/ 12 h 67"/>
                        <a:gd name="T50" fmla="*/ 36 w 49"/>
                        <a:gd name="T51" fmla="*/ 17 h 67"/>
                        <a:gd name="T52" fmla="*/ 36 w 49"/>
                        <a:gd name="T53" fmla="*/ 22 h 67"/>
                        <a:gd name="T54" fmla="*/ 33 w 49"/>
                        <a:gd name="T55" fmla="*/ 25 h 67"/>
                        <a:gd name="T56" fmla="*/ 28 w 49"/>
                        <a:gd name="T57" fmla="*/ 27 h 67"/>
                        <a:gd name="T58" fmla="*/ 21 w 49"/>
                        <a:gd name="T59" fmla="*/ 29 h 67"/>
                        <a:gd name="T60" fmla="*/ 7 w 49"/>
                        <a:gd name="T61" fmla="*/ 29 h 67"/>
                        <a:gd name="T62" fmla="*/ 7 w 49"/>
                        <a:gd name="T63" fmla="*/ 6 h 67"/>
                        <a:gd name="T64" fmla="*/ 21 w 49"/>
                        <a:gd name="T65" fmla="*/ 6 h 67"/>
                        <a:gd name="T66" fmla="*/ 7 w 49"/>
                        <a:gd name="T67" fmla="*/ 60 h 67"/>
                        <a:gd name="T68" fmla="*/ 7 w 49"/>
                        <a:gd name="T69" fmla="*/ 36 h 67"/>
                        <a:gd name="T70" fmla="*/ 24 w 49"/>
                        <a:gd name="T71" fmla="*/ 36 h 67"/>
                        <a:gd name="T72" fmla="*/ 31 w 49"/>
                        <a:gd name="T73" fmla="*/ 36 h 67"/>
                        <a:gd name="T74" fmla="*/ 36 w 49"/>
                        <a:gd name="T75" fmla="*/ 39 h 67"/>
                        <a:gd name="T76" fmla="*/ 40 w 49"/>
                        <a:gd name="T77" fmla="*/ 48 h 67"/>
                        <a:gd name="T78" fmla="*/ 38 w 49"/>
                        <a:gd name="T79" fmla="*/ 53 h 67"/>
                        <a:gd name="T80" fmla="*/ 36 w 49"/>
                        <a:gd name="T81" fmla="*/ 56 h 67"/>
                        <a:gd name="T82" fmla="*/ 24 w 49"/>
                        <a:gd name="T83" fmla="*/ 60 h 67"/>
                        <a:gd name="T84" fmla="*/ 7 w 49"/>
                        <a:gd name="T85" fmla="*/ 6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49" h="67">
                          <a:moveTo>
                            <a:pt x="0" y="67"/>
                          </a:moveTo>
                          <a:lnTo>
                            <a:pt x="19" y="67"/>
                          </a:lnTo>
                          <a:lnTo>
                            <a:pt x="29" y="67"/>
                          </a:lnTo>
                          <a:lnTo>
                            <a:pt x="35" y="67"/>
                          </a:lnTo>
                          <a:lnTo>
                            <a:pt x="38" y="65"/>
                          </a:lnTo>
                          <a:lnTo>
                            <a:pt x="45" y="58"/>
                          </a:lnTo>
                          <a:lnTo>
                            <a:pt x="49" y="48"/>
                          </a:lnTo>
                          <a:lnTo>
                            <a:pt x="47" y="41"/>
                          </a:lnTo>
                          <a:lnTo>
                            <a:pt x="45" y="37"/>
                          </a:lnTo>
                          <a:lnTo>
                            <a:pt x="40" y="32"/>
                          </a:lnTo>
                          <a:lnTo>
                            <a:pt x="35" y="30"/>
                          </a:lnTo>
                          <a:lnTo>
                            <a:pt x="38" y="29"/>
                          </a:lnTo>
                          <a:lnTo>
                            <a:pt x="42" y="25"/>
                          </a:lnTo>
                          <a:lnTo>
                            <a:pt x="45" y="17"/>
                          </a:lnTo>
                          <a:lnTo>
                            <a:pt x="43" y="8"/>
                          </a:lnTo>
                          <a:lnTo>
                            <a:pt x="36" y="1"/>
                          </a:lnTo>
                          <a:lnTo>
                            <a:pt x="33" y="1"/>
                          </a:lnTo>
                          <a:lnTo>
                            <a:pt x="29" y="0"/>
                          </a:lnTo>
                          <a:lnTo>
                            <a:pt x="22" y="0"/>
                          </a:lnTo>
                          <a:lnTo>
                            <a:pt x="0" y="0"/>
                          </a:lnTo>
                          <a:lnTo>
                            <a:pt x="0" y="67"/>
                          </a:lnTo>
                          <a:close/>
                          <a:moveTo>
                            <a:pt x="21" y="6"/>
                          </a:moveTo>
                          <a:lnTo>
                            <a:pt x="28" y="6"/>
                          </a:lnTo>
                          <a:lnTo>
                            <a:pt x="33" y="8"/>
                          </a:lnTo>
                          <a:lnTo>
                            <a:pt x="36" y="12"/>
                          </a:lnTo>
                          <a:lnTo>
                            <a:pt x="36" y="17"/>
                          </a:lnTo>
                          <a:lnTo>
                            <a:pt x="36" y="22"/>
                          </a:lnTo>
                          <a:lnTo>
                            <a:pt x="33" y="25"/>
                          </a:lnTo>
                          <a:lnTo>
                            <a:pt x="28" y="27"/>
                          </a:lnTo>
                          <a:lnTo>
                            <a:pt x="21" y="29"/>
                          </a:lnTo>
                          <a:lnTo>
                            <a:pt x="7" y="29"/>
                          </a:lnTo>
                          <a:lnTo>
                            <a:pt x="7" y="6"/>
                          </a:lnTo>
                          <a:lnTo>
                            <a:pt x="21" y="6"/>
                          </a:lnTo>
                          <a:close/>
                          <a:moveTo>
                            <a:pt x="7" y="60"/>
                          </a:moveTo>
                          <a:lnTo>
                            <a:pt x="7" y="36"/>
                          </a:lnTo>
                          <a:lnTo>
                            <a:pt x="24" y="36"/>
                          </a:lnTo>
                          <a:lnTo>
                            <a:pt x="31" y="36"/>
                          </a:lnTo>
                          <a:lnTo>
                            <a:pt x="36" y="39"/>
                          </a:lnTo>
                          <a:lnTo>
                            <a:pt x="40" y="48"/>
                          </a:lnTo>
                          <a:lnTo>
                            <a:pt x="38" y="53"/>
                          </a:lnTo>
                          <a:lnTo>
                            <a:pt x="36" y="56"/>
                          </a:lnTo>
                          <a:lnTo>
                            <a:pt x="24" y="60"/>
                          </a:lnTo>
                          <a:lnTo>
                            <a:pt x="7" y="6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4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4859975" y="3445667"/>
                      <a:ext cx="86188" cy="117475"/>
                    </a:xfrm>
                    <a:custGeom>
                      <a:avLst/>
                      <a:gdLst>
                        <a:gd name="T0" fmla="*/ 37 w 54"/>
                        <a:gd name="T1" fmla="*/ 71 h 74"/>
                        <a:gd name="T2" fmla="*/ 44 w 54"/>
                        <a:gd name="T3" fmla="*/ 72 h 74"/>
                        <a:gd name="T4" fmla="*/ 44 w 54"/>
                        <a:gd name="T5" fmla="*/ 69 h 74"/>
                        <a:gd name="T6" fmla="*/ 47 w 54"/>
                        <a:gd name="T7" fmla="*/ 67 h 74"/>
                        <a:gd name="T8" fmla="*/ 49 w 54"/>
                        <a:gd name="T9" fmla="*/ 64 h 74"/>
                        <a:gd name="T10" fmla="*/ 51 w 54"/>
                        <a:gd name="T11" fmla="*/ 59 h 74"/>
                        <a:gd name="T12" fmla="*/ 53 w 54"/>
                        <a:gd name="T13" fmla="*/ 55 h 74"/>
                        <a:gd name="T14" fmla="*/ 53 w 54"/>
                        <a:gd name="T15" fmla="*/ 41 h 74"/>
                        <a:gd name="T16" fmla="*/ 51 w 54"/>
                        <a:gd name="T17" fmla="*/ 40 h 74"/>
                        <a:gd name="T18" fmla="*/ 46 w 54"/>
                        <a:gd name="T19" fmla="*/ 34 h 74"/>
                        <a:gd name="T20" fmla="*/ 39 w 54"/>
                        <a:gd name="T21" fmla="*/ 38 h 74"/>
                        <a:gd name="T22" fmla="*/ 44 w 54"/>
                        <a:gd name="T23" fmla="*/ 34 h 74"/>
                        <a:gd name="T24" fmla="*/ 46 w 54"/>
                        <a:gd name="T25" fmla="*/ 31 h 74"/>
                        <a:gd name="T26" fmla="*/ 47 w 54"/>
                        <a:gd name="T27" fmla="*/ 31 h 74"/>
                        <a:gd name="T28" fmla="*/ 49 w 54"/>
                        <a:gd name="T29" fmla="*/ 28 h 74"/>
                        <a:gd name="T30" fmla="*/ 51 w 54"/>
                        <a:gd name="T31" fmla="*/ 19 h 74"/>
                        <a:gd name="T32" fmla="*/ 51 w 54"/>
                        <a:gd name="T33" fmla="*/ 10 h 74"/>
                        <a:gd name="T34" fmla="*/ 47 w 54"/>
                        <a:gd name="T35" fmla="*/ 7 h 74"/>
                        <a:gd name="T36" fmla="*/ 44 w 54"/>
                        <a:gd name="T37" fmla="*/ 5 h 74"/>
                        <a:gd name="T38" fmla="*/ 42 w 54"/>
                        <a:gd name="T39" fmla="*/ 2 h 74"/>
                        <a:gd name="T40" fmla="*/ 40 w 54"/>
                        <a:gd name="T41" fmla="*/ 0 h 74"/>
                        <a:gd name="T42" fmla="*/ 0 w 54"/>
                        <a:gd name="T43" fmla="*/ 2 h 74"/>
                        <a:gd name="T44" fmla="*/ 4 w 54"/>
                        <a:gd name="T45" fmla="*/ 67 h 74"/>
                        <a:gd name="T46" fmla="*/ 4 w 54"/>
                        <a:gd name="T47" fmla="*/ 7 h 74"/>
                        <a:gd name="T48" fmla="*/ 37 w 54"/>
                        <a:gd name="T49" fmla="*/ 7 h 74"/>
                        <a:gd name="T50" fmla="*/ 39 w 54"/>
                        <a:gd name="T51" fmla="*/ 9 h 74"/>
                        <a:gd name="T52" fmla="*/ 40 w 54"/>
                        <a:gd name="T53" fmla="*/ 9 h 74"/>
                        <a:gd name="T54" fmla="*/ 44 w 54"/>
                        <a:gd name="T55" fmla="*/ 10 h 74"/>
                        <a:gd name="T56" fmla="*/ 44 w 54"/>
                        <a:gd name="T57" fmla="*/ 14 h 74"/>
                        <a:gd name="T58" fmla="*/ 44 w 54"/>
                        <a:gd name="T59" fmla="*/ 21 h 74"/>
                        <a:gd name="T60" fmla="*/ 46 w 54"/>
                        <a:gd name="T61" fmla="*/ 19 h 74"/>
                        <a:gd name="T62" fmla="*/ 42 w 54"/>
                        <a:gd name="T63" fmla="*/ 29 h 74"/>
                        <a:gd name="T64" fmla="*/ 46 w 54"/>
                        <a:gd name="T65" fmla="*/ 26 h 74"/>
                        <a:gd name="T66" fmla="*/ 40 w 54"/>
                        <a:gd name="T67" fmla="*/ 29 h 74"/>
                        <a:gd name="T68" fmla="*/ 35 w 54"/>
                        <a:gd name="T69" fmla="*/ 34 h 74"/>
                        <a:gd name="T70" fmla="*/ 37 w 54"/>
                        <a:gd name="T71" fmla="*/ 33 h 74"/>
                        <a:gd name="T72" fmla="*/ 35 w 54"/>
                        <a:gd name="T73" fmla="*/ 36 h 74"/>
                        <a:gd name="T74" fmla="*/ 39 w 54"/>
                        <a:gd name="T75" fmla="*/ 38 h 74"/>
                        <a:gd name="T76" fmla="*/ 44 w 54"/>
                        <a:gd name="T77" fmla="*/ 38 h 74"/>
                        <a:gd name="T78" fmla="*/ 46 w 54"/>
                        <a:gd name="T79" fmla="*/ 41 h 74"/>
                        <a:gd name="T80" fmla="*/ 47 w 54"/>
                        <a:gd name="T81" fmla="*/ 52 h 74"/>
                        <a:gd name="T82" fmla="*/ 49 w 54"/>
                        <a:gd name="T83" fmla="*/ 50 h 74"/>
                        <a:gd name="T84" fmla="*/ 46 w 54"/>
                        <a:gd name="T85" fmla="*/ 62 h 74"/>
                        <a:gd name="T86" fmla="*/ 46 w 54"/>
                        <a:gd name="T87" fmla="*/ 62 h 74"/>
                        <a:gd name="T88" fmla="*/ 42 w 54"/>
                        <a:gd name="T89" fmla="*/ 64 h 74"/>
                        <a:gd name="T90" fmla="*/ 39 w 54"/>
                        <a:gd name="T91" fmla="*/ 69 h 74"/>
                        <a:gd name="T92" fmla="*/ 32 w 54"/>
                        <a:gd name="T93" fmla="*/ 67 h 74"/>
                        <a:gd name="T94" fmla="*/ 23 w 54"/>
                        <a:gd name="T95" fmla="*/ 67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54" h="74">
                          <a:moveTo>
                            <a:pt x="4" y="74"/>
                          </a:moveTo>
                          <a:lnTo>
                            <a:pt x="33" y="74"/>
                          </a:lnTo>
                          <a:lnTo>
                            <a:pt x="37" y="71"/>
                          </a:lnTo>
                          <a:lnTo>
                            <a:pt x="35" y="71"/>
                          </a:lnTo>
                          <a:lnTo>
                            <a:pt x="42" y="72"/>
                          </a:lnTo>
                          <a:lnTo>
                            <a:pt x="44" y="72"/>
                          </a:lnTo>
                          <a:lnTo>
                            <a:pt x="44" y="71"/>
                          </a:lnTo>
                          <a:lnTo>
                            <a:pt x="46" y="69"/>
                          </a:lnTo>
                          <a:lnTo>
                            <a:pt x="44" y="69"/>
                          </a:lnTo>
                          <a:lnTo>
                            <a:pt x="46" y="69"/>
                          </a:lnTo>
                          <a:lnTo>
                            <a:pt x="46" y="67"/>
                          </a:lnTo>
                          <a:lnTo>
                            <a:pt x="47" y="67"/>
                          </a:lnTo>
                          <a:lnTo>
                            <a:pt x="47" y="65"/>
                          </a:lnTo>
                          <a:lnTo>
                            <a:pt x="49" y="65"/>
                          </a:lnTo>
                          <a:lnTo>
                            <a:pt x="49" y="64"/>
                          </a:lnTo>
                          <a:lnTo>
                            <a:pt x="49" y="65"/>
                          </a:lnTo>
                          <a:lnTo>
                            <a:pt x="53" y="62"/>
                          </a:lnTo>
                          <a:lnTo>
                            <a:pt x="51" y="59"/>
                          </a:lnTo>
                          <a:lnTo>
                            <a:pt x="53" y="59"/>
                          </a:lnTo>
                          <a:lnTo>
                            <a:pt x="53" y="53"/>
                          </a:lnTo>
                          <a:lnTo>
                            <a:pt x="53" y="55"/>
                          </a:lnTo>
                          <a:lnTo>
                            <a:pt x="54" y="50"/>
                          </a:lnTo>
                          <a:lnTo>
                            <a:pt x="54" y="48"/>
                          </a:lnTo>
                          <a:lnTo>
                            <a:pt x="53" y="41"/>
                          </a:lnTo>
                          <a:lnTo>
                            <a:pt x="51" y="41"/>
                          </a:lnTo>
                          <a:lnTo>
                            <a:pt x="53" y="41"/>
                          </a:lnTo>
                          <a:lnTo>
                            <a:pt x="51" y="40"/>
                          </a:lnTo>
                          <a:lnTo>
                            <a:pt x="49" y="36"/>
                          </a:lnTo>
                          <a:lnTo>
                            <a:pt x="47" y="34"/>
                          </a:lnTo>
                          <a:lnTo>
                            <a:pt x="46" y="34"/>
                          </a:lnTo>
                          <a:lnTo>
                            <a:pt x="46" y="33"/>
                          </a:lnTo>
                          <a:lnTo>
                            <a:pt x="39" y="31"/>
                          </a:lnTo>
                          <a:lnTo>
                            <a:pt x="39" y="38"/>
                          </a:lnTo>
                          <a:lnTo>
                            <a:pt x="42" y="34"/>
                          </a:lnTo>
                          <a:lnTo>
                            <a:pt x="40" y="34"/>
                          </a:lnTo>
                          <a:lnTo>
                            <a:pt x="44" y="34"/>
                          </a:lnTo>
                          <a:lnTo>
                            <a:pt x="44" y="33"/>
                          </a:lnTo>
                          <a:lnTo>
                            <a:pt x="46" y="33"/>
                          </a:lnTo>
                          <a:lnTo>
                            <a:pt x="46" y="31"/>
                          </a:lnTo>
                          <a:lnTo>
                            <a:pt x="46" y="33"/>
                          </a:lnTo>
                          <a:lnTo>
                            <a:pt x="49" y="31"/>
                          </a:lnTo>
                          <a:lnTo>
                            <a:pt x="47" y="31"/>
                          </a:lnTo>
                          <a:lnTo>
                            <a:pt x="49" y="29"/>
                          </a:lnTo>
                          <a:lnTo>
                            <a:pt x="47" y="28"/>
                          </a:lnTo>
                          <a:lnTo>
                            <a:pt x="49" y="28"/>
                          </a:lnTo>
                          <a:lnTo>
                            <a:pt x="49" y="22"/>
                          </a:lnTo>
                          <a:lnTo>
                            <a:pt x="49" y="24"/>
                          </a:lnTo>
                          <a:lnTo>
                            <a:pt x="51" y="19"/>
                          </a:lnTo>
                          <a:lnTo>
                            <a:pt x="51" y="12"/>
                          </a:lnTo>
                          <a:lnTo>
                            <a:pt x="49" y="10"/>
                          </a:lnTo>
                          <a:lnTo>
                            <a:pt x="51" y="10"/>
                          </a:lnTo>
                          <a:lnTo>
                            <a:pt x="49" y="10"/>
                          </a:lnTo>
                          <a:lnTo>
                            <a:pt x="49" y="9"/>
                          </a:lnTo>
                          <a:lnTo>
                            <a:pt x="47" y="7"/>
                          </a:lnTo>
                          <a:lnTo>
                            <a:pt x="46" y="7"/>
                          </a:lnTo>
                          <a:lnTo>
                            <a:pt x="46" y="5"/>
                          </a:lnTo>
                          <a:lnTo>
                            <a:pt x="44" y="5"/>
                          </a:lnTo>
                          <a:lnTo>
                            <a:pt x="44" y="4"/>
                          </a:lnTo>
                          <a:lnTo>
                            <a:pt x="40" y="2"/>
                          </a:lnTo>
                          <a:lnTo>
                            <a:pt x="42" y="2"/>
                          </a:lnTo>
                          <a:lnTo>
                            <a:pt x="40" y="2"/>
                          </a:lnTo>
                          <a:lnTo>
                            <a:pt x="42" y="4"/>
                          </a:lnTo>
                          <a:lnTo>
                            <a:pt x="40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71"/>
                          </a:lnTo>
                          <a:lnTo>
                            <a:pt x="4" y="74"/>
                          </a:lnTo>
                          <a:lnTo>
                            <a:pt x="4" y="67"/>
                          </a:lnTo>
                          <a:lnTo>
                            <a:pt x="7" y="71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26" y="7"/>
                          </a:lnTo>
                          <a:lnTo>
                            <a:pt x="33" y="7"/>
                          </a:lnTo>
                          <a:lnTo>
                            <a:pt x="37" y="7"/>
                          </a:lnTo>
                          <a:lnTo>
                            <a:pt x="39" y="7"/>
                          </a:lnTo>
                          <a:lnTo>
                            <a:pt x="40" y="9"/>
                          </a:lnTo>
                          <a:lnTo>
                            <a:pt x="39" y="9"/>
                          </a:lnTo>
                          <a:lnTo>
                            <a:pt x="40" y="9"/>
                          </a:lnTo>
                          <a:lnTo>
                            <a:pt x="40" y="7"/>
                          </a:lnTo>
                          <a:lnTo>
                            <a:pt x="40" y="9"/>
                          </a:lnTo>
                          <a:lnTo>
                            <a:pt x="42" y="9"/>
                          </a:lnTo>
                          <a:lnTo>
                            <a:pt x="42" y="10"/>
                          </a:lnTo>
                          <a:lnTo>
                            <a:pt x="44" y="10"/>
                          </a:lnTo>
                          <a:lnTo>
                            <a:pt x="42" y="12"/>
                          </a:lnTo>
                          <a:lnTo>
                            <a:pt x="46" y="14"/>
                          </a:lnTo>
                          <a:lnTo>
                            <a:pt x="44" y="14"/>
                          </a:lnTo>
                          <a:lnTo>
                            <a:pt x="46" y="14"/>
                          </a:lnTo>
                          <a:lnTo>
                            <a:pt x="44" y="12"/>
                          </a:lnTo>
                          <a:lnTo>
                            <a:pt x="44" y="21"/>
                          </a:lnTo>
                          <a:lnTo>
                            <a:pt x="47" y="22"/>
                          </a:lnTo>
                          <a:lnTo>
                            <a:pt x="49" y="17"/>
                          </a:lnTo>
                          <a:lnTo>
                            <a:pt x="46" y="19"/>
                          </a:lnTo>
                          <a:lnTo>
                            <a:pt x="46" y="24"/>
                          </a:lnTo>
                          <a:lnTo>
                            <a:pt x="44" y="24"/>
                          </a:lnTo>
                          <a:lnTo>
                            <a:pt x="42" y="29"/>
                          </a:lnTo>
                          <a:lnTo>
                            <a:pt x="44" y="28"/>
                          </a:lnTo>
                          <a:lnTo>
                            <a:pt x="42" y="28"/>
                          </a:lnTo>
                          <a:lnTo>
                            <a:pt x="46" y="26"/>
                          </a:lnTo>
                          <a:lnTo>
                            <a:pt x="42" y="28"/>
                          </a:lnTo>
                          <a:lnTo>
                            <a:pt x="42" y="29"/>
                          </a:lnTo>
                          <a:lnTo>
                            <a:pt x="40" y="29"/>
                          </a:lnTo>
                          <a:lnTo>
                            <a:pt x="40" y="31"/>
                          </a:lnTo>
                          <a:lnTo>
                            <a:pt x="37" y="31"/>
                          </a:lnTo>
                          <a:lnTo>
                            <a:pt x="35" y="34"/>
                          </a:lnTo>
                          <a:lnTo>
                            <a:pt x="39" y="31"/>
                          </a:lnTo>
                          <a:lnTo>
                            <a:pt x="37" y="31"/>
                          </a:lnTo>
                          <a:lnTo>
                            <a:pt x="37" y="33"/>
                          </a:lnTo>
                          <a:lnTo>
                            <a:pt x="35" y="33"/>
                          </a:lnTo>
                          <a:lnTo>
                            <a:pt x="35" y="34"/>
                          </a:lnTo>
                          <a:lnTo>
                            <a:pt x="35" y="36"/>
                          </a:lnTo>
                          <a:lnTo>
                            <a:pt x="37" y="36"/>
                          </a:lnTo>
                          <a:lnTo>
                            <a:pt x="37" y="38"/>
                          </a:lnTo>
                          <a:lnTo>
                            <a:pt x="39" y="38"/>
                          </a:lnTo>
                          <a:lnTo>
                            <a:pt x="42" y="36"/>
                          </a:lnTo>
                          <a:lnTo>
                            <a:pt x="42" y="38"/>
                          </a:lnTo>
                          <a:lnTo>
                            <a:pt x="44" y="38"/>
                          </a:lnTo>
                          <a:lnTo>
                            <a:pt x="42" y="40"/>
                          </a:lnTo>
                          <a:lnTo>
                            <a:pt x="47" y="43"/>
                          </a:lnTo>
                          <a:lnTo>
                            <a:pt x="46" y="41"/>
                          </a:lnTo>
                          <a:lnTo>
                            <a:pt x="47" y="45"/>
                          </a:lnTo>
                          <a:lnTo>
                            <a:pt x="49" y="45"/>
                          </a:lnTo>
                          <a:lnTo>
                            <a:pt x="47" y="52"/>
                          </a:lnTo>
                          <a:lnTo>
                            <a:pt x="51" y="53"/>
                          </a:lnTo>
                          <a:lnTo>
                            <a:pt x="53" y="48"/>
                          </a:lnTo>
                          <a:lnTo>
                            <a:pt x="49" y="50"/>
                          </a:lnTo>
                          <a:lnTo>
                            <a:pt x="49" y="55"/>
                          </a:lnTo>
                          <a:lnTo>
                            <a:pt x="47" y="55"/>
                          </a:lnTo>
                          <a:lnTo>
                            <a:pt x="46" y="62"/>
                          </a:lnTo>
                          <a:lnTo>
                            <a:pt x="49" y="59"/>
                          </a:lnTo>
                          <a:lnTo>
                            <a:pt x="46" y="60"/>
                          </a:lnTo>
                          <a:lnTo>
                            <a:pt x="46" y="62"/>
                          </a:lnTo>
                          <a:lnTo>
                            <a:pt x="44" y="62"/>
                          </a:lnTo>
                          <a:lnTo>
                            <a:pt x="44" y="64"/>
                          </a:lnTo>
                          <a:lnTo>
                            <a:pt x="42" y="64"/>
                          </a:lnTo>
                          <a:lnTo>
                            <a:pt x="42" y="65"/>
                          </a:lnTo>
                          <a:lnTo>
                            <a:pt x="40" y="65"/>
                          </a:lnTo>
                          <a:lnTo>
                            <a:pt x="39" y="69"/>
                          </a:lnTo>
                          <a:lnTo>
                            <a:pt x="40" y="67"/>
                          </a:lnTo>
                          <a:lnTo>
                            <a:pt x="42" y="65"/>
                          </a:lnTo>
                          <a:lnTo>
                            <a:pt x="32" y="67"/>
                          </a:lnTo>
                          <a:lnTo>
                            <a:pt x="30" y="71"/>
                          </a:lnTo>
                          <a:lnTo>
                            <a:pt x="33" y="67"/>
                          </a:lnTo>
                          <a:lnTo>
                            <a:pt x="23" y="67"/>
                          </a:lnTo>
                          <a:lnTo>
                            <a:pt x="4" y="67"/>
                          </a:lnTo>
                          <a:lnTo>
                            <a:pt x="4" y="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5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4871147" y="3456780"/>
                      <a:ext cx="55863" cy="46038"/>
                    </a:xfrm>
                    <a:custGeom>
                      <a:avLst/>
                      <a:gdLst>
                        <a:gd name="T0" fmla="*/ 18 w 35"/>
                        <a:gd name="T1" fmla="*/ 7 h 29"/>
                        <a:gd name="T2" fmla="*/ 28 w 35"/>
                        <a:gd name="T3" fmla="*/ 7 h 29"/>
                        <a:gd name="T4" fmla="*/ 28 w 35"/>
                        <a:gd name="T5" fmla="*/ 9 h 29"/>
                        <a:gd name="T6" fmla="*/ 30 w 35"/>
                        <a:gd name="T7" fmla="*/ 9 h 29"/>
                        <a:gd name="T8" fmla="*/ 30 w 35"/>
                        <a:gd name="T9" fmla="*/ 7 h 29"/>
                        <a:gd name="T10" fmla="*/ 28 w 35"/>
                        <a:gd name="T11" fmla="*/ 14 h 29"/>
                        <a:gd name="T12" fmla="*/ 32 w 35"/>
                        <a:gd name="T13" fmla="*/ 15 h 29"/>
                        <a:gd name="T14" fmla="*/ 33 w 35"/>
                        <a:gd name="T15" fmla="*/ 10 h 29"/>
                        <a:gd name="T16" fmla="*/ 30 w 35"/>
                        <a:gd name="T17" fmla="*/ 12 h 29"/>
                        <a:gd name="T18" fmla="*/ 30 w 35"/>
                        <a:gd name="T19" fmla="*/ 19 h 29"/>
                        <a:gd name="T20" fmla="*/ 28 w 35"/>
                        <a:gd name="T21" fmla="*/ 19 h 29"/>
                        <a:gd name="T22" fmla="*/ 26 w 35"/>
                        <a:gd name="T23" fmla="*/ 22 h 29"/>
                        <a:gd name="T24" fmla="*/ 28 w 35"/>
                        <a:gd name="T25" fmla="*/ 19 h 29"/>
                        <a:gd name="T26" fmla="*/ 28 w 35"/>
                        <a:gd name="T27" fmla="*/ 21 h 29"/>
                        <a:gd name="T28" fmla="*/ 30 w 35"/>
                        <a:gd name="T29" fmla="*/ 19 h 29"/>
                        <a:gd name="T30" fmla="*/ 25 w 35"/>
                        <a:gd name="T31" fmla="*/ 21 h 29"/>
                        <a:gd name="T32" fmla="*/ 25 w 35"/>
                        <a:gd name="T33" fmla="*/ 22 h 29"/>
                        <a:gd name="T34" fmla="*/ 16 w 35"/>
                        <a:gd name="T35" fmla="*/ 22 h 29"/>
                        <a:gd name="T36" fmla="*/ 14 w 35"/>
                        <a:gd name="T37" fmla="*/ 26 h 29"/>
                        <a:gd name="T38" fmla="*/ 18 w 35"/>
                        <a:gd name="T39" fmla="*/ 22 h 29"/>
                        <a:gd name="T40" fmla="*/ 4 w 35"/>
                        <a:gd name="T41" fmla="*/ 22 h 29"/>
                        <a:gd name="T42" fmla="*/ 7 w 35"/>
                        <a:gd name="T43" fmla="*/ 26 h 29"/>
                        <a:gd name="T44" fmla="*/ 7 w 35"/>
                        <a:gd name="T45" fmla="*/ 3 h 29"/>
                        <a:gd name="T46" fmla="*/ 4 w 35"/>
                        <a:gd name="T47" fmla="*/ 7 h 29"/>
                        <a:gd name="T48" fmla="*/ 18 w 35"/>
                        <a:gd name="T49" fmla="*/ 7 h 29"/>
                        <a:gd name="T50" fmla="*/ 18 w 35"/>
                        <a:gd name="T51" fmla="*/ 0 h 29"/>
                        <a:gd name="T52" fmla="*/ 4 w 35"/>
                        <a:gd name="T53" fmla="*/ 0 h 29"/>
                        <a:gd name="T54" fmla="*/ 2 w 35"/>
                        <a:gd name="T55" fmla="*/ 0 h 29"/>
                        <a:gd name="T56" fmla="*/ 2 w 35"/>
                        <a:gd name="T57" fmla="*/ 2 h 29"/>
                        <a:gd name="T58" fmla="*/ 0 w 35"/>
                        <a:gd name="T59" fmla="*/ 2 h 29"/>
                        <a:gd name="T60" fmla="*/ 0 w 35"/>
                        <a:gd name="T61" fmla="*/ 3 h 29"/>
                        <a:gd name="T62" fmla="*/ 0 w 35"/>
                        <a:gd name="T63" fmla="*/ 26 h 29"/>
                        <a:gd name="T64" fmla="*/ 0 w 35"/>
                        <a:gd name="T65" fmla="*/ 27 h 29"/>
                        <a:gd name="T66" fmla="*/ 2 w 35"/>
                        <a:gd name="T67" fmla="*/ 27 h 29"/>
                        <a:gd name="T68" fmla="*/ 2 w 35"/>
                        <a:gd name="T69" fmla="*/ 29 h 29"/>
                        <a:gd name="T70" fmla="*/ 4 w 35"/>
                        <a:gd name="T71" fmla="*/ 29 h 29"/>
                        <a:gd name="T72" fmla="*/ 18 w 35"/>
                        <a:gd name="T73" fmla="*/ 29 h 29"/>
                        <a:gd name="T74" fmla="*/ 21 w 35"/>
                        <a:gd name="T75" fmla="*/ 26 h 29"/>
                        <a:gd name="T76" fmla="*/ 19 w 35"/>
                        <a:gd name="T77" fmla="*/ 26 h 29"/>
                        <a:gd name="T78" fmla="*/ 28 w 35"/>
                        <a:gd name="T79" fmla="*/ 26 h 29"/>
                        <a:gd name="T80" fmla="*/ 28 w 35"/>
                        <a:gd name="T81" fmla="*/ 24 h 29"/>
                        <a:gd name="T82" fmla="*/ 30 w 35"/>
                        <a:gd name="T83" fmla="*/ 26 h 29"/>
                        <a:gd name="T84" fmla="*/ 32 w 35"/>
                        <a:gd name="T85" fmla="*/ 24 h 29"/>
                        <a:gd name="T86" fmla="*/ 32 w 35"/>
                        <a:gd name="T87" fmla="*/ 26 h 29"/>
                        <a:gd name="T88" fmla="*/ 33 w 35"/>
                        <a:gd name="T89" fmla="*/ 22 h 29"/>
                        <a:gd name="T90" fmla="*/ 32 w 35"/>
                        <a:gd name="T91" fmla="*/ 22 h 29"/>
                        <a:gd name="T92" fmla="*/ 33 w 35"/>
                        <a:gd name="T93" fmla="*/ 22 h 29"/>
                        <a:gd name="T94" fmla="*/ 33 w 35"/>
                        <a:gd name="T95" fmla="*/ 15 h 29"/>
                        <a:gd name="T96" fmla="*/ 33 w 35"/>
                        <a:gd name="T97" fmla="*/ 17 h 29"/>
                        <a:gd name="T98" fmla="*/ 35 w 35"/>
                        <a:gd name="T99" fmla="*/ 12 h 29"/>
                        <a:gd name="T100" fmla="*/ 35 w 35"/>
                        <a:gd name="T101" fmla="*/ 10 h 29"/>
                        <a:gd name="T102" fmla="*/ 33 w 35"/>
                        <a:gd name="T103" fmla="*/ 3 h 29"/>
                        <a:gd name="T104" fmla="*/ 30 w 35"/>
                        <a:gd name="T105" fmla="*/ 2 h 29"/>
                        <a:gd name="T106" fmla="*/ 32 w 35"/>
                        <a:gd name="T107" fmla="*/ 2 h 29"/>
                        <a:gd name="T108" fmla="*/ 32 w 35"/>
                        <a:gd name="T109" fmla="*/ 3 h 29"/>
                        <a:gd name="T110" fmla="*/ 30 w 35"/>
                        <a:gd name="T111" fmla="*/ 0 h 29"/>
                        <a:gd name="T112" fmla="*/ 18 w 35"/>
                        <a:gd name="T113" fmla="*/ 0 h 29"/>
                        <a:gd name="T114" fmla="*/ 18 w 35"/>
                        <a:gd name="T115" fmla="*/ 7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35" h="29">
                          <a:moveTo>
                            <a:pt x="18" y="7"/>
                          </a:moveTo>
                          <a:lnTo>
                            <a:pt x="28" y="7"/>
                          </a:lnTo>
                          <a:lnTo>
                            <a:pt x="28" y="9"/>
                          </a:lnTo>
                          <a:lnTo>
                            <a:pt x="30" y="9"/>
                          </a:lnTo>
                          <a:lnTo>
                            <a:pt x="30" y="7"/>
                          </a:lnTo>
                          <a:lnTo>
                            <a:pt x="28" y="14"/>
                          </a:lnTo>
                          <a:lnTo>
                            <a:pt x="32" y="15"/>
                          </a:lnTo>
                          <a:lnTo>
                            <a:pt x="33" y="10"/>
                          </a:lnTo>
                          <a:lnTo>
                            <a:pt x="30" y="12"/>
                          </a:lnTo>
                          <a:lnTo>
                            <a:pt x="30" y="19"/>
                          </a:lnTo>
                          <a:lnTo>
                            <a:pt x="28" y="19"/>
                          </a:lnTo>
                          <a:lnTo>
                            <a:pt x="26" y="22"/>
                          </a:lnTo>
                          <a:lnTo>
                            <a:pt x="28" y="19"/>
                          </a:lnTo>
                          <a:lnTo>
                            <a:pt x="28" y="21"/>
                          </a:lnTo>
                          <a:lnTo>
                            <a:pt x="30" y="19"/>
                          </a:lnTo>
                          <a:lnTo>
                            <a:pt x="25" y="21"/>
                          </a:lnTo>
                          <a:lnTo>
                            <a:pt x="25" y="22"/>
                          </a:lnTo>
                          <a:lnTo>
                            <a:pt x="16" y="22"/>
                          </a:lnTo>
                          <a:lnTo>
                            <a:pt x="14" y="26"/>
                          </a:lnTo>
                          <a:lnTo>
                            <a:pt x="18" y="22"/>
                          </a:lnTo>
                          <a:lnTo>
                            <a:pt x="4" y="22"/>
                          </a:lnTo>
                          <a:lnTo>
                            <a:pt x="7" y="26"/>
                          </a:lnTo>
                          <a:lnTo>
                            <a:pt x="7" y="3"/>
                          </a:lnTo>
                          <a:lnTo>
                            <a:pt x="4" y="7"/>
                          </a:lnTo>
                          <a:lnTo>
                            <a:pt x="18" y="7"/>
                          </a:lnTo>
                          <a:lnTo>
                            <a:pt x="18" y="0"/>
                          </a:lnTo>
                          <a:lnTo>
                            <a:pt x="4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3"/>
                          </a:lnTo>
                          <a:lnTo>
                            <a:pt x="0" y="26"/>
                          </a:lnTo>
                          <a:lnTo>
                            <a:pt x="0" y="27"/>
                          </a:lnTo>
                          <a:lnTo>
                            <a:pt x="2" y="27"/>
                          </a:lnTo>
                          <a:lnTo>
                            <a:pt x="2" y="29"/>
                          </a:lnTo>
                          <a:lnTo>
                            <a:pt x="4" y="29"/>
                          </a:lnTo>
                          <a:lnTo>
                            <a:pt x="18" y="29"/>
                          </a:lnTo>
                          <a:lnTo>
                            <a:pt x="21" y="26"/>
                          </a:lnTo>
                          <a:lnTo>
                            <a:pt x="19" y="26"/>
                          </a:lnTo>
                          <a:lnTo>
                            <a:pt x="28" y="26"/>
                          </a:lnTo>
                          <a:lnTo>
                            <a:pt x="28" y="24"/>
                          </a:lnTo>
                          <a:lnTo>
                            <a:pt x="30" y="26"/>
                          </a:lnTo>
                          <a:lnTo>
                            <a:pt x="32" y="24"/>
                          </a:lnTo>
                          <a:lnTo>
                            <a:pt x="32" y="26"/>
                          </a:lnTo>
                          <a:lnTo>
                            <a:pt x="33" y="22"/>
                          </a:lnTo>
                          <a:lnTo>
                            <a:pt x="32" y="22"/>
                          </a:lnTo>
                          <a:lnTo>
                            <a:pt x="33" y="22"/>
                          </a:lnTo>
                          <a:lnTo>
                            <a:pt x="33" y="15"/>
                          </a:lnTo>
                          <a:lnTo>
                            <a:pt x="33" y="17"/>
                          </a:lnTo>
                          <a:lnTo>
                            <a:pt x="35" y="12"/>
                          </a:lnTo>
                          <a:lnTo>
                            <a:pt x="35" y="10"/>
                          </a:lnTo>
                          <a:lnTo>
                            <a:pt x="33" y="3"/>
                          </a:lnTo>
                          <a:lnTo>
                            <a:pt x="30" y="2"/>
                          </a:lnTo>
                          <a:lnTo>
                            <a:pt x="32" y="2"/>
                          </a:lnTo>
                          <a:lnTo>
                            <a:pt x="32" y="3"/>
                          </a:lnTo>
                          <a:lnTo>
                            <a:pt x="30" y="0"/>
                          </a:lnTo>
                          <a:lnTo>
                            <a:pt x="18" y="0"/>
                          </a:lnTo>
                          <a:lnTo>
                            <a:pt x="18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6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4871147" y="3502817"/>
                      <a:ext cx="62247" cy="49213"/>
                    </a:xfrm>
                    <a:custGeom>
                      <a:avLst/>
                      <a:gdLst>
                        <a:gd name="T0" fmla="*/ 7 w 39"/>
                        <a:gd name="T1" fmla="*/ 28 h 31"/>
                        <a:gd name="T2" fmla="*/ 7 w 39"/>
                        <a:gd name="T3" fmla="*/ 4 h 31"/>
                        <a:gd name="T4" fmla="*/ 4 w 39"/>
                        <a:gd name="T5" fmla="*/ 7 h 31"/>
                        <a:gd name="T6" fmla="*/ 21 w 39"/>
                        <a:gd name="T7" fmla="*/ 7 h 31"/>
                        <a:gd name="T8" fmla="*/ 28 w 39"/>
                        <a:gd name="T9" fmla="*/ 5 h 31"/>
                        <a:gd name="T10" fmla="*/ 28 w 39"/>
                        <a:gd name="T11" fmla="*/ 7 h 31"/>
                        <a:gd name="T12" fmla="*/ 30 w 39"/>
                        <a:gd name="T13" fmla="*/ 9 h 31"/>
                        <a:gd name="T14" fmla="*/ 32 w 39"/>
                        <a:gd name="T15" fmla="*/ 9 h 31"/>
                        <a:gd name="T16" fmla="*/ 30 w 39"/>
                        <a:gd name="T17" fmla="*/ 7 h 31"/>
                        <a:gd name="T18" fmla="*/ 32 w 39"/>
                        <a:gd name="T19" fmla="*/ 10 h 31"/>
                        <a:gd name="T20" fmla="*/ 33 w 39"/>
                        <a:gd name="T21" fmla="*/ 10 h 31"/>
                        <a:gd name="T22" fmla="*/ 32 w 39"/>
                        <a:gd name="T23" fmla="*/ 16 h 31"/>
                        <a:gd name="T24" fmla="*/ 35 w 39"/>
                        <a:gd name="T25" fmla="*/ 17 h 31"/>
                        <a:gd name="T26" fmla="*/ 37 w 39"/>
                        <a:gd name="T27" fmla="*/ 12 h 31"/>
                        <a:gd name="T28" fmla="*/ 33 w 39"/>
                        <a:gd name="T29" fmla="*/ 14 h 31"/>
                        <a:gd name="T30" fmla="*/ 33 w 39"/>
                        <a:gd name="T31" fmla="*/ 19 h 31"/>
                        <a:gd name="T32" fmla="*/ 32 w 39"/>
                        <a:gd name="T33" fmla="*/ 19 h 31"/>
                        <a:gd name="T34" fmla="*/ 30 w 39"/>
                        <a:gd name="T35" fmla="*/ 24 h 31"/>
                        <a:gd name="T36" fmla="*/ 32 w 39"/>
                        <a:gd name="T37" fmla="*/ 23 h 31"/>
                        <a:gd name="T38" fmla="*/ 32 w 39"/>
                        <a:gd name="T39" fmla="*/ 21 h 31"/>
                        <a:gd name="T40" fmla="*/ 33 w 39"/>
                        <a:gd name="T41" fmla="*/ 21 h 31"/>
                        <a:gd name="T42" fmla="*/ 26 w 39"/>
                        <a:gd name="T43" fmla="*/ 23 h 31"/>
                        <a:gd name="T44" fmla="*/ 26 w 39"/>
                        <a:gd name="T45" fmla="*/ 24 h 31"/>
                        <a:gd name="T46" fmla="*/ 19 w 39"/>
                        <a:gd name="T47" fmla="*/ 24 h 31"/>
                        <a:gd name="T48" fmla="*/ 18 w 39"/>
                        <a:gd name="T49" fmla="*/ 28 h 31"/>
                        <a:gd name="T50" fmla="*/ 21 w 39"/>
                        <a:gd name="T51" fmla="*/ 24 h 31"/>
                        <a:gd name="T52" fmla="*/ 4 w 39"/>
                        <a:gd name="T53" fmla="*/ 24 h 31"/>
                        <a:gd name="T54" fmla="*/ 7 w 39"/>
                        <a:gd name="T55" fmla="*/ 28 h 31"/>
                        <a:gd name="T56" fmla="*/ 0 w 39"/>
                        <a:gd name="T57" fmla="*/ 28 h 31"/>
                        <a:gd name="T58" fmla="*/ 4 w 39"/>
                        <a:gd name="T59" fmla="*/ 31 h 31"/>
                        <a:gd name="T60" fmla="*/ 21 w 39"/>
                        <a:gd name="T61" fmla="*/ 31 h 31"/>
                        <a:gd name="T62" fmla="*/ 25 w 39"/>
                        <a:gd name="T63" fmla="*/ 28 h 31"/>
                        <a:gd name="T64" fmla="*/ 23 w 39"/>
                        <a:gd name="T65" fmla="*/ 28 h 31"/>
                        <a:gd name="T66" fmla="*/ 30 w 39"/>
                        <a:gd name="T67" fmla="*/ 28 h 31"/>
                        <a:gd name="T68" fmla="*/ 30 w 39"/>
                        <a:gd name="T69" fmla="*/ 26 h 31"/>
                        <a:gd name="T70" fmla="*/ 33 w 39"/>
                        <a:gd name="T71" fmla="*/ 28 h 31"/>
                        <a:gd name="T72" fmla="*/ 35 w 39"/>
                        <a:gd name="T73" fmla="*/ 28 h 31"/>
                        <a:gd name="T74" fmla="*/ 35 w 39"/>
                        <a:gd name="T75" fmla="*/ 26 h 31"/>
                        <a:gd name="T76" fmla="*/ 37 w 39"/>
                        <a:gd name="T77" fmla="*/ 24 h 31"/>
                        <a:gd name="T78" fmla="*/ 35 w 39"/>
                        <a:gd name="T79" fmla="*/ 23 h 31"/>
                        <a:gd name="T80" fmla="*/ 37 w 39"/>
                        <a:gd name="T81" fmla="*/ 23 h 31"/>
                        <a:gd name="T82" fmla="*/ 37 w 39"/>
                        <a:gd name="T83" fmla="*/ 17 h 31"/>
                        <a:gd name="T84" fmla="*/ 37 w 39"/>
                        <a:gd name="T85" fmla="*/ 19 h 31"/>
                        <a:gd name="T86" fmla="*/ 39 w 39"/>
                        <a:gd name="T87" fmla="*/ 14 h 31"/>
                        <a:gd name="T88" fmla="*/ 39 w 39"/>
                        <a:gd name="T89" fmla="*/ 12 h 31"/>
                        <a:gd name="T90" fmla="*/ 37 w 39"/>
                        <a:gd name="T91" fmla="*/ 7 h 31"/>
                        <a:gd name="T92" fmla="*/ 35 w 39"/>
                        <a:gd name="T93" fmla="*/ 7 h 31"/>
                        <a:gd name="T94" fmla="*/ 37 w 39"/>
                        <a:gd name="T95" fmla="*/ 7 h 31"/>
                        <a:gd name="T96" fmla="*/ 35 w 39"/>
                        <a:gd name="T97" fmla="*/ 5 h 31"/>
                        <a:gd name="T98" fmla="*/ 33 w 39"/>
                        <a:gd name="T99" fmla="*/ 2 h 31"/>
                        <a:gd name="T100" fmla="*/ 32 w 39"/>
                        <a:gd name="T101" fmla="*/ 4 h 31"/>
                        <a:gd name="T102" fmla="*/ 32 w 39"/>
                        <a:gd name="T103" fmla="*/ 2 h 31"/>
                        <a:gd name="T104" fmla="*/ 21 w 39"/>
                        <a:gd name="T105" fmla="*/ 0 h 31"/>
                        <a:gd name="T106" fmla="*/ 4 w 39"/>
                        <a:gd name="T107" fmla="*/ 0 h 31"/>
                        <a:gd name="T108" fmla="*/ 2 w 39"/>
                        <a:gd name="T109" fmla="*/ 0 h 31"/>
                        <a:gd name="T110" fmla="*/ 2 w 39"/>
                        <a:gd name="T111" fmla="*/ 2 h 31"/>
                        <a:gd name="T112" fmla="*/ 0 w 39"/>
                        <a:gd name="T113" fmla="*/ 2 h 31"/>
                        <a:gd name="T114" fmla="*/ 0 w 39"/>
                        <a:gd name="T115" fmla="*/ 4 h 31"/>
                        <a:gd name="T116" fmla="*/ 0 w 39"/>
                        <a:gd name="T117" fmla="*/ 28 h 31"/>
                        <a:gd name="T118" fmla="*/ 7 w 39"/>
                        <a:gd name="T119" fmla="*/ 28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" h="31">
                          <a:moveTo>
                            <a:pt x="7" y="28"/>
                          </a:move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21" y="7"/>
                          </a:lnTo>
                          <a:lnTo>
                            <a:pt x="28" y="5"/>
                          </a:lnTo>
                          <a:lnTo>
                            <a:pt x="28" y="7"/>
                          </a:lnTo>
                          <a:lnTo>
                            <a:pt x="30" y="9"/>
                          </a:lnTo>
                          <a:lnTo>
                            <a:pt x="32" y="9"/>
                          </a:lnTo>
                          <a:lnTo>
                            <a:pt x="30" y="7"/>
                          </a:lnTo>
                          <a:lnTo>
                            <a:pt x="32" y="10"/>
                          </a:lnTo>
                          <a:lnTo>
                            <a:pt x="33" y="10"/>
                          </a:lnTo>
                          <a:lnTo>
                            <a:pt x="32" y="16"/>
                          </a:lnTo>
                          <a:lnTo>
                            <a:pt x="35" y="17"/>
                          </a:lnTo>
                          <a:lnTo>
                            <a:pt x="37" y="12"/>
                          </a:lnTo>
                          <a:lnTo>
                            <a:pt x="33" y="14"/>
                          </a:lnTo>
                          <a:lnTo>
                            <a:pt x="33" y="19"/>
                          </a:lnTo>
                          <a:lnTo>
                            <a:pt x="32" y="19"/>
                          </a:lnTo>
                          <a:lnTo>
                            <a:pt x="30" y="24"/>
                          </a:lnTo>
                          <a:lnTo>
                            <a:pt x="32" y="23"/>
                          </a:lnTo>
                          <a:lnTo>
                            <a:pt x="32" y="21"/>
                          </a:lnTo>
                          <a:lnTo>
                            <a:pt x="33" y="21"/>
                          </a:lnTo>
                          <a:lnTo>
                            <a:pt x="26" y="23"/>
                          </a:lnTo>
                          <a:lnTo>
                            <a:pt x="26" y="24"/>
                          </a:lnTo>
                          <a:lnTo>
                            <a:pt x="19" y="24"/>
                          </a:lnTo>
                          <a:lnTo>
                            <a:pt x="18" y="28"/>
                          </a:lnTo>
                          <a:lnTo>
                            <a:pt x="21" y="24"/>
                          </a:lnTo>
                          <a:lnTo>
                            <a:pt x="4" y="24"/>
                          </a:lnTo>
                          <a:lnTo>
                            <a:pt x="7" y="28"/>
                          </a:lnTo>
                          <a:lnTo>
                            <a:pt x="0" y="28"/>
                          </a:lnTo>
                          <a:lnTo>
                            <a:pt x="4" y="31"/>
                          </a:lnTo>
                          <a:lnTo>
                            <a:pt x="21" y="31"/>
                          </a:lnTo>
                          <a:lnTo>
                            <a:pt x="25" y="28"/>
                          </a:lnTo>
                          <a:lnTo>
                            <a:pt x="23" y="28"/>
                          </a:lnTo>
                          <a:lnTo>
                            <a:pt x="30" y="28"/>
                          </a:lnTo>
                          <a:lnTo>
                            <a:pt x="30" y="26"/>
                          </a:lnTo>
                          <a:lnTo>
                            <a:pt x="33" y="28"/>
                          </a:lnTo>
                          <a:lnTo>
                            <a:pt x="35" y="28"/>
                          </a:lnTo>
                          <a:lnTo>
                            <a:pt x="35" y="26"/>
                          </a:lnTo>
                          <a:lnTo>
                            <a:pt x="37" y="24"/>
                          </a:lnTo>
                          <a:lnTo>
                            <a:pt x="35" y="23"/>
                          </a:lnTo>
                          <a:lnTo>
                            <a:pt x="37" y="23"/>
                          </a:lnTo>
                          <a:lnTo>
                            <a:pt x="37" y="17"/>
                          </a:lnTo>
                          <a:lnTo>
                            <a:pt x="37" y="19"/>
                          </a:lnTo>
                          <a:lnTo>
                            <a:pt x="39" y="14"/>
                          </a:lnTo>
                          <a:lnTo>
                            <a:pt x="39" y="12"/>
                          </a:lnTo>
                          <a:lnTo>
                            <a:pt x="37" y="7"/>
                          </a:lnTo>
                          <a:lnTo>
                            <a:pt x="35" y="7"/>
                          </a:lnTo>
                          <a:lnTo>
                            <a:pt x="37" y="7"/>
                          </a:lnTo>
                          <a:lnTo>
                            <a:pt x="35" y="5"/>
                          </a:lnTo>
                          <a:lnTo>
                            <a:pt x="33" y="2"/>
                          </a:lnTo>
                          <a:lnTo>
                            <a:pt x="32" y="4"/>
                          </a:lnTo>
                          <a:lnTo>
                            <a:pt x="32" y="2"/>
                          </a:lnTo>
                          <a:lnTo>
                            <a:pt x="21" y="0"/>
                          </a:lnTo>
                          <a:lnTo>
                            <a:pt x="4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4"/>
                          </a:lnTo>
                          <a:lnTo>
                            <a:pt x="0" y="28"/>
                          </a:lnTo>
                          <a:lnTo>
                            <a:pt x="7" y="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7" name="Freeform 10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57334" y="3479005"/>
                      <a:ext cx="73419" cy="80963"/>
                    </a:xfrm>
                    <a:custGeom>
                      <a:avLst/>
                      <a:gdLst>
                        <a:gd name="T0" fmla="*/ 34 w 46"/>
                        <a:gd name="T1" fmla="*/ 43 h 51"/>
                        <a:gd name="T2" fmla="*/ 35 w 46"/>
                        <a:gd name="T3" fmla="*/ 48 h 51"/>
                        <a:gd name="T4" fmla="*/ 37 w 46"/>
                        <a:gd name="T5" fmla="*/ 50 h 51"/>
                        <a:gd name="T6" fmla="*/ 41 w 46"/>
                        <a:gd name="T7" fmla="*/ 50 h 51"/>
                        <a:gd name="T8" fmla="*/ 43 w 46"/>
                        <a:gd name="T9" fmla="*/ 50 h 51"/>
                        <a:gd name="T10" fmla="*/ 46 w 46"/>
                        <a:gd name="T11" fmla="*/ 50 h 51"/>
                        <a:gd name="T12" fmla="*/ 46 w 46"/>
                        <a:gd name="T13" fmla="*/ 44 h 51"/>
                        <a:gd name="T14" fmla="*/ 43 w 46"/>
                        <a:gd name="T15" fmla="*/ 44 h 51"/>
                        <a:gd name="T16" fmla="*/ 41 w 46"/>
                        <a:gd name="T17" fmla="*/ 43 h 51"/>
                        <a:gd name="T18" fmla="*/ 41 w 46"/>
                        <a:gd name="T19" fmla="*/ 41 h 51"/>
                        <a:gd name="T20" fmla="*/ 41 w 46"/>
                        <a:gd name="T21" fmla="*/ 15 h 51"/>
                        <a:gd name="T22" fmla="*/ 39 w 46"/>
                        <a:gd name="T23" fmla="*/ 8 h 51"/>
                        <a:gd name="T24" fmla="*/ 35 w 46"/>
                        <a:gd name="T25" fmla="*/ 3 h 51"/>
                        <a:gd name="T26" fmla="*/ 30 w 46"/>
                        <a:gd name="T27" fmla="*/ 0 h 51"/>
                        <a:gd name="T28" fmla="*/ 21 w 46"/>
                        <a:gd name="T29" fmla="*/ 0 h 51"/>
                        <a:gd name="T30" fmla="*/ 7 w 46"/>
                        <a:gd name="T31" fmla="*/ 3 h 51"/>
                        <a:gd name="T32" fmla="*/ 4 w 46"/>
                        <a:gd name="T33" fmla="*/ 8 h 51"/>
                        <a:gd name="T34" fmla="*/ 2 w 46"/>
                        <a:gd name="T35" fmla="*/ 17 h 51"/>
                        <a:gd name="T36" fmla="*/ 9 w 46"/>
                        <a:gd name="T37" fmla="*/ 17 h 51"/>
                        <a:gd name="T38" fmla="*/ 13 w 46"/>
                        <a:gd name="T39" fmla="*/ 8 h 51"/>
                        <a:gd name="T40" fmla="*/ 21 w 46"/>
                        <a:gd name="T41" fmla="*/ 7 h 51"/>
                        <a:gd name="T42" fmla="*/ 27 w 46"/>
                        <a:gd name="T43" fmla="*/ 7 h 51"/>
                        <a:gd name="T44" fmla="*/ 30 w 46"/>
                        <a:gd name="T45" fmla="*/ 8 h 51"/>
                        <a:gd name="T46" fmla="*/ 32 w 46"/>
                        <a:gd name="T47" fmla="*/ 15 h 51"/>
                        <a:gd name="T48" fmla="*/ 30 w 46"/>
                        <a:gd name="T49" fmla="*/ 19 h 51"/>
                        <a:gd name="T50" fmla="*/ 28 w 46"/>
                        <a:gd name="T51" fmla="*/ 20 h 51"/>
                        <a:gd name="T52" fmla="*/ 25 w 46"/>
                        <a:gd name="T53" fmla="*/ 20 h 51"/>
                        <a:gd name="T54" fmla="*/ 23 w 46"/>
                        <a:gd name="T55" fmla="*/ 20 h 51"/>
                        <a:gd name="T56" fmla="*/ 14 w 46"/>
                        <a:gd name="T57" fmla="*/ 22 h 51"/>
                        <a:gd name="T58" fmla="*/ 7 w 46"/>
                        <a:gd name="T59" fmla="*/ 24 h 51"/>
                        <a:gd name="T60" fmla="*/ 2 w 46"/>
                        <a:gd name="T61" fmla="*/ 29 h 51"/>
                        <a:gd name="T62" fmla="*/ 0 w 46"/>
                        <a:gd name="T63" fmla="*/ 36 h 51"/>
                        <a:gd name="T64" fmla="*/ 2 w 46"/>
                        <a:gd name="T65" fmla="*/ 43 h 51"/>
                        <a:gd name="T66" fmla="*/ 4 w 46"/>
                        <a:gd name="T67" fmla="*/ 46 h 51"/>
                        <a:gd name="T68" fmla="*/ 9 w 46"/>
                        <a:gd name="T69" fmla="*/ 50 h 51"/>
                        <a:gd name="T70" fmla="*/ 16 w 46"/>
                        <a:gd name="T71" fmla="*/ 51 h 51"/>
                        <a:gd name="T72" fmla="*/ 21 w 46"/>
                        <a:gd name="T73" fmla="*/ 51 h 51"/>
                        <a:gd name="T74" fmla="*/ 25 w 46"/>
                        <a:gd name="T75" fmla="*/ 50 h 51"/>
                        <a:gd name="T76" fmla="*/ 34 w 46"/>
                        <a:gd name="T77" fmla="*/ 43 h 51"/>
                        <a:gd name="T78" fmla="*/ 32 w 46"/>
                        <a:gd name="T79" fmla="*/ 24 h 51"/>
                        <a:gd name="T80" fmla="*/ 32 w 46"/>
                        <a:gd name="T81" fmla="*/ 31 h 51"/>
                        <a:gd name="T82" fmla="*/ 28 w 46"/>
                        <a:gd name="T83" fmla="*/ 41 h 51"/>
                        <a:gd name="T84" fmla="*/ 18 w 46"/>
                        <a:gd name="T85" fmla="*/ 44 h 51"/>
                        <a:gd name="T86" fmla="*/ 14 w 46"/>
                        <a:gd name="T87" fmla="*/ 44 h 51"/>
                        <a:gd name="T88" fmla="*/ 11 w 46"/>
                        <a:gd name="T89" fmla="*/ 43 h 51"/>
                        <a:gd name="T90" fmla="*/ 7 w 46"/>
                        <a:gd name="T91" fmla="*/ 36 h 51"/>
                        <a:gd name="T92" fmla="*/ 9 w 46"/>
                        <a:gd name="T93" fmla="*/ 31 h 51"/>
                        <a:gd name="T94" fmla="*/ 18 w 46"/>
                        <a:gd name="T95" fmla="*/ 27 h 51"/>
                        <a:gd name="T96" fmla="*/ 23 w 46"/>
                        <a:gd name="T97" fmla="*/ 27 h 51"/>
                        <a:gd name="T98" fmla="*/ 28 w 46"/>
                        <a:gd name="T99" fmla="*/ 25 h 51"/>
                        <a:gd name="T100" fmla="*/ 32 w 46"/>
                        <a:gd name="T101" fmla="*/ 24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46" h="51">
                          <a:moveTo>
                            <a:pt x="34" y="43"/>
                          </a:moveTo>
                          <a:lnTo>
                            <a:pt x="35" y="48"/>
                          </a:lnTo>
                          <a:lnTo>
                            <a:pt x="37" y="50"/>
                          </a:lnTo>
                          <a:lnTo>
                            <a:pt x="41" y="50"/>
                          </a:lnTo>
                          <a:lnTo>
                            <a:pt x="43" y="50"/>
                          </a:lnTo>
                          <a:lnTo>
                            <a:pt x="46" y="50"/>
                          </a:lnTo>
                          <a:lnTo>
                            <a:pt x="46" y="44"/>
                          </a:lnTo>
                          <a:lnTo>
                            <a:pt x="43" y="44"/>
                          </a:lnTo>
                          <a:lnTo>
                            <a:pt x="41" y="43"/>
                          </a:lnTo>
                          <a:lnTo>
                            <a:pt x="41" y="41"/>
                          </a:lnTo>
                          <a:lnTo>
                            <a:pt x="41" y="15"/>
                          </a:lnTo>
                          <a:lnTo>
                            <a:pt x="39" y="8"/>
                          </a:lnTo>
                          <a:lnTo>
                            <a:pt x="35" y="3"/>
                          </a:lnTo>
                          <a:lnTo>
                            <a:pt x="30" y="0"/>
                          </a:lnTo>
                          <a:lnTo>
                            <a:pt x="21" y="0"/>
                          </a:lnTo>
                          <a:lnTo>
                            <a:pt x="7" y="3"/>
                          </a:lnTo>
                          <a:lnTo>
                            <a:pt x="4" y="8"/>
                          </a:lnTo>
                          <a:lnTo>
                            <a:pt x="2" y="17"/>
                          </a:lnTo>
                          <a:lnTo>
                            <a:pt x="9" y="17"/>
                          </a:lnTo>
                          <a:lnTo>
                            <a:pt x="13" y="8"/>
                          </a:lnTo>
                          <a:lnTo>
                            <a:pt x="21" y="7"/>
                          </a:lnTo>
                          <a:lnTo>
                            <a:pt x="27" y="7"/>
                          </a:lnTo>
                          <a:lnTo>
                            <a:pt x="30" y="8"/>
                          </a:lnTo>
                          <a:lnTo>
                            <a:pt x="32" y="15"/>
                          </a:lnTo>
                          <a:lnTo>
                            <a:pt x="30" y="19"/>
                          </a:lnTo>
                          <a:lnTo>
                            <a:pt x="28" y="20"/>
                          </a:lnTo>
                          <a:lnTo>
                            <a:pt x="25" y="20"/>
                          </a:lnTo>
                          <a:lnTo>
                            <a:pt x="23" y="20"/>
                          </a:lnTo>
                          <a:lnTo>
                            <a:pt x="14" y="22"/>
                          </a:lnTo>
                          <a:lnTo>
                            <a:pt x="7" y="24"/>
                          </a:lnTo>
                          <a:lnTo>
                            <a:pt x="2" y="29"/>
                          </a:lnTo>
                          <a:lnTo>
                            <a:pt x="0" y="36"/>
                          </a:lnTo>
                          <a:lnTo>
                            <a:pt x="2" y="43"/>
                          </a:lnTo>
                          <a:lnTo>
                            <a:pt x="4" y="46"/>
                          </a:lnTo>
                          <a:lnTo>
                            <a:pt x="9" y="50"/>
                          </a:lnTo>
                          <a:lnTo>
                            <a:pt x="16" y="51"/>
                          </a:lnTo>
                          <a:lnTo>
                            <a:pt x="21" y="51"/>
                          </a:lnTo>
                          <a:lnTo>
                            <a:pt x="25" y="50"/>
                          </a:lnTo>
                          <a:lnTo>
                            <a:pt x="34" y="43"/>
                          </a:lnTo>
                          <a:close/>
                          <a:moveTo>
                            <a:pt x="32" y="24"/>
                          </a:moveTo>
                          <a:lnTo>
                            <a:pt x="32" y="31"/>
                          </a:lnTo>
                          <a:lnTo>
                            <a:pt x="28" y="41"/>
                          </a:lnTo>
                          <a:lnTo>
                            <a:pt x="18" y="44"/>
                          </a:lnTo>
                          <a:lnTo>
                            <a:pt x="14" y="44"/>
                          </a:lnTo>
                          <a:lnTo>
                            <a:pt x="11" y="43"/>
                          </a:lnTo>
                          <a:lnTo>
                            <a:pt x="7" y="36"/>
                          </a:lnTo>
                          <a:lnTo>
                            <a:pt x="9" y="31"/>
                          </a:lnTo>
                          <a:lnTo>
                            <a:pt x="18" y="27"/>
                          </a:lnTo>
                          <a:lnTo>
                            <a:pt x="23" y="27"/>
                          </a:lnTo>
                          <a:lnTo>
                            <a:pt x="28" y="25"/>
                          </a:lnTo>
                          <a:lnTo>
                            <a:pt x="32" y="2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8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4952547" y="3472655"/>
                      <a:ext cx="84592" cy="90488"/>
                    </a:xfrm>
                    <a:custGeom>
                      <a:avLst/>
                      <a:gdLst>
                        <a:gd name="T0" fmla="*/ 33 w 53"/>
                        <a:gd name="T1" fmla="*/ 47 h 57"/>
                        <a:gd name="T2" fmla="*/ 38 w 53"/>
                        <a:gd name="T3" fmla="*/ 55 h 57"/>
                        <a:gd name="T4" fmla="*/ 51 w 53"/>
                        <a:gd name="T5" fmla="*/ 55 h 57"/>
                        <a:gd name="T6" fmla="*/ 51 w 53"/>
                        <a:gd name="T7" fmla="*/ 45 h 57"/>
                        <a:gd name="T8" fmla="*/ 47 w 53"/>
                        <a:gd name="T9" fmla="*/ 47 h 57"/>
                        <a:gd name="T10" fmla="*/ 46 w 53"/>
                        <a:gd name="T11" fmla="*/ 17 h 57"/>
                        <a:gd name="T12" fmla="*/ 44 w 53"/>
                        <a:gd name="T13" fmla="*/ 7 h 57"/>
                        <a:gd name="T14" fmla="*/ 37 w 53"/>
                        <a:gd name="T15" fmla="*/ 2 h 57"/>
                        <a:gd name="T16" fmla="*/ 9 w 53"/>
                        <a:gd name="T17" fmla="*/ 4 h 57"/>
                        <a:gd name="T18" fmla="*/ 10 w 53"/>
                        <a:gd name="T19" fmla="*/ 4 h 57"/>
                        <a:gd name="T20" fmla="*/ 3 w 53"/>
                        <a:gd name="T21" fmla="*/ 9 h 57"/>
                        <a:gd name="T22" fmla="*/ 3 w 53"/>
                        <a:gd name="T23" fmla="*/ 24 h 57"/>
                        <a:gd name="T24" fmla="*/ 16 w 53"/>
                        <a:gd name="T25" fmla="*/ 21 h 57"/>
                        <a:gd name="T26" fmla="*/ 16 w 53"/>
                        <a:gd name="T27" fmla="*/ 16 h 57"/>
                        <a:gd name="T28" fmla="*/ 31 w 53"/>
                        <a:gd name="T29" fmla="*/ 14 h 57"/>
                        <a:gd name="T30" fmla="*/ 35 w 53"/>
                        <a:gd name="T31" fmla="*/ 16 h 57"/>
                        <a:gd name="T32" fmla="*/ 31 w 53"/>
                        <a:gd name="T33" fmla="*/ 19 h 57"/>
                        <a:gd name="T34" fmla="*/ 33 w 53"/>
                        <a:gd name="T35" fmla="*/ 19 h 57"/>
                        <a:gd name="T36" fmla="*/ 28 w 53"/>
                        <a:gd name="T37" fmla="*/ 28 h 57"/>
                        <a:gd name="T38" fmla="*/ 14 w 53"/>
                        <a:gd name="T39" fmla="*/ 26 h 57"/>
                        <a:gd name="T40" fmla="*/ 9 w 53"/>
                        <a:gd name="T41" fmla="*/ 24 h 57"/>
                        <a:gd name="T42" fmla="*/ 2 w 53"/>
                        <a:gd name="T43" fmla="*/ 29 h 57"/>
                        <a:gd name="T44" fmla="*/ 0 w 53"/>
                        <a:gd name="T45" fmla="*/ 40 h 57"/>
                        <a:gd name="T46" fmla="*/ 5 w 53"/>
                        <a:gd name="T47" fmla="*/ 52 h 57"/>
                        <a:gd name="T48" fmla="*/ 16 w 53"/>
                        <a:gd name="T49" fmla="*/ 57 h 57"/>
                        <a:gd name="T50" fmla="*/ 28 w 53"/>
                        <a:gd name="T51" fmla="*/ 57 h 57"/>
                        <a:gd name="T52" fmla="*/ 31 w 53"/>
                        <a:gd name="T53" fmla="*/ 55 h 57"/>
                        <a:gd name="T54" fmla="*/ 37 w 53"/>
                        <a:gd name="T55" fmla="*/ 48 h 57"/>
                        <a:gd name="T56" fmla="*/ 38 w 53"/>
                        <a:gd name="T57" fmla="*/ 50 h 57"/>
                        <a:gd name="T58" fmla="*/ 37 w 53"/>
                        <a:gd name="T59" fmla="*/ 43 h 57"/>
                        <a:gd name="T60" fmla="*/ 37 w 53"/>
                        <a:gd name="T61" fmla="*/ 43 h 57"/>
                        <a:gd name="T62" fmla="*/ 31 w 53"/>
                        <a:gd name="T63" fmla="*/ 48 h 57"/>
                        <a:gd name="T64" fmla="*/ 24 w 53"/>
                        <a:gd name="T65" fmla="*/ 54 h 57"/>
                        <a:gd name="T66" fmla="*/ 16 w 53"/>
                        <a:gd name="T67" fmla="*/ 55 h 57"/>
                        <a:gd name="T68" fmla="*/ 12 w 53"/>
                        <a:gd name="T69" fmla="*/ 50 h 57"/>
                        <a:gd name="T70" fmla="*/ 7 w 53"/>
                        <a:gd name="T71" fmla="*/ 45 h 57"/>
                        <a:gd name="T72" fmla="*/ 5 w 53"/>
                        <a:gd name="T73" fmla="*/ 36 h 57"/>
                        <a:gd name="T74" fmla="*/ 12 w 53"/>
                        <a:gd name="T75" fmla="*/ 31 h 57"/>
                        <a:gd name="T76" fmla="*/ 19 w 53"/>
                        <a:gd name="T77" fmla="*/ 29 h 57"/>
                        <a:gd name="T78" fmla="*/ 26 w 53"/>
                        <a:gd name="T79" fmla="*/ 28 h 57"/>
                        <a:gd name="T80" fmla="*/ 26 w 53"/>
                        <a:gd name="T81" fmla="*/ 23 h 57"/>
                        <a:gd name="T82" fmla="*/ 26 w 53"/>
                        <a:gd name="T83" fmla="*/ 26 h 57"/>
                        <a:gd name="T84" fmla="*/ 30 w 53"/>
                        <a:gd name="T85" fmla="*/ 24 h 57"/>
                        <a:gd name="T86" fmla="*/ 37 w 53"/>
                        <a:gd name="T87" fmla="*/ 23 h 57"/>
                        <a:gd name="T88" fmla="*/ 37 w 53"/>
                        <a:gd name="T89" fmla="*/ 16 h 57"/>
                        <a:gd name="T90" fmla="*/ 24 w 53"/>
                        <a:gd name="T91" fmla="*/ 7 h 57"/>
                        <a:gd name="T92" fmla="*/ 12 w 53"/>
                        <a:gd name="T93" fmla="*/ 11 h 57"/>
                        <a:gd name="T94" fmla="*/ 12 w 53"/>
                        <a:gd name="T95" fmla="*/ 17 h 57"/>
                        <a:gd name="T96" fmla="*/ 9 w 53"/>
                        <a:gd name="T97" fmla="*/ 12 h 57"/>
                        <a:gd name="T98" fmla="*/ 14 w 53"/>
                        <a:gd name="T99" fmla="*/ 7 h 57"/>
                        <a:gd name="T100" fmla="*/ 24 w 53"/>
                        <a:gd name="T101" fmla="*/ 7 h 57"/>
                        <a:gd name="T102" fmla="*/ 37 w 53"/>
                        <a:gd name="T103" fmla="*/ 9 h 57"/>
                        <a:gd name="T104" fmla="*/ 38 w 53"/>
                        <a:gd name="T105" fmla="*/ 19 h 57"/>
                        <a:gd name="T106" fmla="*/ 44 w 53"/>
                        <a:gd name="T107" fmla="*/ 43 h 57"/>
                        <a:gd name="T108" fmla="*/ 40 w 53"/>
                        <a:gd name="T109" fmla="*/ 47 h 57"/>
                        <a:gd name="T110" fmla="*/ 49 w 53"/>
                        <a:gd name="T111" fmla="*/ 52 h 57"/>
                        <a:gd name="T112" fmla="*/ 46 w 53"/>
                        <a:gd name="T113" fmla="*/ 50 h 57"/>
                        <a:gd name="T114" fmla="*/ 38 w 53"/>
                        <a:gd name="T115" fmla="*/ 48 h 57"/>
                        <a:gd name="T116" fmla="*/ 40 w 53"/>
                        <a:gd name="T117" fmla="*/ 48 h 57"/>
                        <a:gd name="T118" fmla="*/ 38 w 53"/>
                        <a:gd name="T119" fmla="*/ 43 h 57"/>
                        <a:gd name="T120" fmla="*/ 37 w 53"/>
                        <a:gd name="T121" fmla="*/ 5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3" h="57">
                          <a:moveTo>
                            <a:pt x="37" y="50"/>
                          </a:moveTo>
                          <a:lnTo>
                            <a:pt x="38" y="50"/>
                          </a:lnTo>
                          <a:lnTo>
                            <a:pt x="37" y="50"/>
                          </a:lnTo>
                          <a:lnTo>
                            <a:pt x="33" y="47"/>
                          </a:lnTo>
                          <a:lnTo>
                            <a:pt x="33" y="52"/>
                          </a:lnTo>
                          <a:lnTo>
                            <a:pt x="37" y="54"/>
                          </a:lnTo>
                          <a:lnTo>
                            <a:pt x="35" y="52"/>
                          </a:lnTo>
                          <a:lnTo>
                            <a:pt x="38" y="55"/>
                          </a:lnTo>
                          <a:lnTo>
                            <a:pt x="42" y="55"/>
                          </a:lnTo>
                          <a:lnTo>
                            <a:pt x="44" y="57"/>
                          </a:lnTo>
                          <a:lnTo>
                            <a:pt x="51" y="57"/>
                          </a:lnTo>
                          <a:lnTo>
                            <a:pt x="51" y="55"/>
                          </a:lnTo>
                          <a:lnTo>
                            <a:pt x="53" y="55"/>
                          </a:lnTo>
                          <a:lnTo>
                            <a:pt x="53" y="47"/>
                          </a:lnTo>
                          <a:lnTo>
                            <a:pt x="51" y="47"/>
                          </a:lnTo>
                          <a:lnTo>
                            <a:pt x="51" y="45"/>
                          </a:lnTo>
                          <a:lnTo>
                            <a:pt x="46" y="45"/>
                          </a:lnTo>
                          <a:lnTo>
                            <a:pt x="47" y="47"/>
                          </a:lnTo>
                          <a:lnTo>
                            <a:pt x="46" y="45"/>
                          </a:lnTo>
                          <a:lnTo>
                            <a:pt x="47" y="47"/>
                          </a:lnTo>
                          <a:lnTo>
                            <a:pt x="44" y="50"/>
                          </a:lnTo>
                          <a:lnTo>
                            <a:pt x="47" y="47"/>
                          </a:lnTo>
                          <a:lnTo>
                            <a:pt x="47" y="19"/>
                          </a:lnTo>
                          <a:lnTo>
                            <a:pt x="46" y="17"/>
                          </a:lnTo>
                          <a:lnTo>
                            <a:pt x="46" y="16"/>
                          </a:lnTo>
                          <a:lnTo>
                            <a:pt x="44" y="9"/>
                          </a:lnTo>
                          <a:lnTo>
                            <a:pt x="42" y="9"/>
                          </a:lnTo>
                          <a:lnTo>
                            <a:pt x="44" y="7"/>
                          </a:lnTo>
                          <a:lnTo>
                            <a:pt x="40" y="5"/>
                          </a:lnTo>
                          <a:lnTo>
                            <a:pt x="38" y="2"/>
                          </a:lnTo>
                          <a:lnTo>
                            <a:pt x="37" y="4"/>
                          </a:lnTo>
                          <a:lnTo>
                            <a:pt x="37" y="2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4"/>
                          </a:lnTo>
                          <a:lnTo>
                            <a:pt x="9" y="4"/>
                          </a:lnTo>
                          <a:lnTo>
                            <a:pt x="7" y="7"/>
                          </a:lnTo>
                          <a:lnTo>
                            <a:pt x="9" y="4"/>
                          </a:lnTo>
                          <a:lnTo>
                            <a:pt x="9" y="5"/>
                          </a:lnTo>
                          <a:lnTo>
                            <a:pt x="10" y="4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5" y="9"/>
                          </a:lnTo>
                          <a:lnTo>
                            <a:pt x="3" y="9"/>
                          </a:lnTo>
                          <a:lnTo>
                            <a:pt x="2" y="21"/>
                          </a:lnTo>
                          <a:lnTo>
                            <a:pt x="2" y="23"/>
                          </a:lnTo>
                          <a:lnTo>
                            <a:pt x="3" y="23"/>
                          </a:lnTo>
                          <a:lnTo>
                            <a:pt x="3" y="24"/>
                          </a:lnTo>
                          <a:lnTo>
                            <a:pt x="14" y="24"/>
                          </a:lnTo>
                          <a:lnTo>
                            <a:pt x="14" y="23"/>
                          </a:lnTo>
                          <a:lnTo>
                            <a:pt x="16" y="23"/>
                          </a:lnTo>
                          <a:lnTo>
                            <a:pt x="16" y="21"/>
                          </a:lnTo>
                          <a:lnTo>
                            <a:pt x="14" y="16"/>
                          </a:lnTo>
                          <a:lnTo>
                            <a:pt x="16" y="16"/>
                          </a:lnTo>
                          <a:lnTo>
                            <a:pt x="16" y="14"/>
                          </a:lnTo>
                          <a:lnTo>
                            <a:pt x="16" y="16"/>
                          </a:lnTo>
                          <a:lnTo>
                            <a:pt x="19" y="12"/>
                          </a:lnTo>
                          <a:lnTo>
                            <a:pt x="17" y="12"/>
                          </a:lnTo>
                          <a:lnTo>
                            <a:pt x="24" y="14"/>
                          </a:lnTo>
                          <a:lnTo>
                            <a:pt x="31" y="14"/>
                          </a:lnTo>
                          <a:lnTo>
                            <a:pt x="30" y="12"/>
                          </a:lnTo>
                          <a:lnTo>
                            <a:pt x="30" y="19"/>
                          </a:lnTo>
                          <a:lnTo>
                            <a:pt x="33" y="21"/>
                          </a:lnTo>
                          <a:lnTo>
                            <a:pt x="35" y="16"/>
                          </a:lnTo>
                          <a:lnTo>
                            <a:pt x="31" y="17"/>
                          </a:lnTo>
                          <a:lnTo>
                            <a:pt x="30" y="23"/>
                          </a:lnTo>
                          <a:lnTo>
                            <a:pt x="33" y="19"/>
                          </a:lnTo>
                          <a:lnTo>
                            <a:pt x="31" y="19"/>
                          </a:lnTo>
                          <a:lnTo>
                            <a:pt x="31" y="21"/>
                          </a:lnTo>
                          <a:lnTo>
                            <a:pt x="30" y="21"/>
                          </a:lnTo>
                          <a:lnTo>
                            <a:pt x="30" y="23"/>
                          </a:lnTo>
                          <a:lnTo>
                            <a:pt x="33" y="19"/>
                          </a:lnTo>
                          <a:lnTo>
                            <a:pt x="26" y="21"/>
                          </a:lnTo>
                          <a:lnTo>
                            <a:pt x="24" y="24"/>
                          </a:lnTo>
                          <a:lnTo>
                            <a:pt x="28" y="21"/>
                          </a:lnTo>
                          <a:lnTo>
                            <a:pt x="28" y="28"/>
                          </a:lnTo>
                          <a:lnTo>
                            <a:pt x="28" y="21"/>
                          </a:lnTo>
                          <a:lnTo>
                            <a:pt x="26" y="21"/>
                          </a:lnTo>
                          <a:lnTo>
                            <a:pt x="16" y="23"/>
                          </a:lnTo>
                          <a:lnTo>
                            <a:pt x="14" y="26"/>
                          </a:lnTo>
                          <a:lnTo>
                            <a:pt x="17" y="23"/>
                          </a:lnTo>
                          <a:lnTo>
                            <a:pt x="9" y="24"/>
                          </a:lnTo>
                          <a:lnTo>
                            <a:pt x="7" y="28"/>
                          </a:lnTo>
                          <a:lnTo>
                            <a:pt x="9" y="24"/>
                          </a:lnTo>
                          <a:lnTo>
                            <a:pt x="9" y="26"/>
                          </a:lnTo>
                          <a:lnTo>
                            <a:pt x="10" y="24"/>
                          </a:lnTo>
                          <a:lnTo>
                            <a:pt x="7" y="24"/>
                          </a:lnTo>
                          <a:lnTo>
                            <a:pt x="2" y="29"/>
                          </a:lnTo>
                          <a:lnTo>
                            <a:pt x="2" y="33"/>
                          </a:lnTo>
                          <a:lnTo>
                            <a:pt x="5" y="29"/>
                          </a:lnTo>
                          <a:lnTo>
                            <a:pt x="2" y="31"/>
                          </a:lnTo>
                          <a:lnTo>
                            <a:pt x="0" y="40"/>
                          </a:lnTo>
                          <a:lnTo>
                            <a:pt x="2" y="48"/>
                          </a:lnTo>
                          <a:lnTo>
                            <a:pt x="3" y="48"/>
                          </a:lnTo>
                          <a:lnTo>
                            <a:pt x="2" y="50"/>
                          </a:lnTo>
                          <a:lnTo>
                            <a:pt x="5" y="52"/>
                          </a:lnTo>
                          <a:lnTo>
                            <a:pt x="7" y="55"/>
                          </a:lnTo>
                          <a:lnTo>
                            <a:pt x="9" y="54"/>
                          </a:lnTo>
                          <a:lnTo>
                            <a:pt x="9" y="55"/>
                          </a:lnTo>
                          <a:lnTo>
                            <a:pt x="16" y="57"/>
                          </a:lnTo>
                          <a:lnTo>
                            <a:pt x="17" y="57"/>
                          </a:lnTo>
                          <a:lnTo>
                            <a:pt x="23" y="55"/>
                          </a:lnTo>
                          <a:lnTo>
                            <a:pt x="21" y="55"/>
                          </a:lnTo>
                          <a:lnTo>
                            <a:pt x="28" y="57"/>
                          </a:lnTo>
                          <a:lnTo>
                            <a:pt x="30" y="57"/>
                          </a:lnTo>
                          <a:lnTo>
                            <a:pt x="31" y="54"/>
                          </a:lnTo>
                          <a:lnTo>
                            <a:pt x="30" y="54"/>
                          </a:lnTo>
                          <a:lnTo>
                            <a:pt x="31" y="55"/>
                          </a:lnTo>
                          <a:lnTo>
                            <a:pt x="35" y="52"/>
                          </a:lnTo>
                          <a:lnTo>
                            <a:pt x="35" y="50"/>
                          </a:lnTo>
                          <a:lnTo>
                            <a:pt x="37" y="50"/>
                          </a:lnTo>
                          <a:lnTo>
                            <a:pt x="37" y="48"/>
                          </a:lnTo>
                          <a:lnTo>
                            <a:pt x="37" y="50"/>
                          </a:lnTo>
                          <a:lnTo>
                            <a:pt x="40" y="48"/>
                          </a:lnTo>
                          <a:lnTo>
                            <a:pt x="37" y="50"/>
                          </a:lnTo>
                          <a:lnTo>
                            <a:pt x="38" y="50"/>
                          </a:lnTo>
                          <a:lnTo>
                            <a:pt x="37" y="50"/>
                          </a:lnTo>
                          <a:lnTo>
                            <a:pt x="37" y="43"/>
                          </a:lnTo>
                          <a:lnTo>
                            <a:pt x="38" y="43"/>
                          </a:lnTo>
                          <a:lnTo>
                            <a:pt x="37" y="43"/>
                          </a:lnTo>
                          <a:lnTo>
                            <a:pt x="35" y="43"/>
                          </a:lnTo>
                          <a:lnTo>
                            <a:pt x="35" y="45"/>
                          </a:lnTo>
                          <a:lnTo>
                            <a:pt x="33" y="45"/>
                          </a:lnTo>
                          <a:lnTo>
                            <a:pt x="37" y="43"/>
                          </a:lnTo>
                          <a:lnTo>
                            <a:pt x="33" y="45"/>
                          </a:lnTo>
                          <a:lnTo>
                            <a:pt x="33" y="47"/>
                          </a:lnTo>
                          <a:lnTo>
                            <a:pt x="31" y="47"/>
                          </a:lnTo>
                          <a:lnTo>
                            <a:pt x="31" y="48"/>
                          </a:lnTo>
                          <a:lnTo>
                            <a:pt x="30" y="47"/>
                          </a:lnTo>
                          <a:lnTo>
                            <a:pt x="28" y="48"/>
                          </a:lnTo>
                          <a:lnTo>
                            <a:pt x="26" y="50"/>
                          </a:lnTo>
                          <a:lnTo>
                            <a:pt x="24" y="54"/>
                          </a:lnTo>
                          <a:lnTo>
                            <a:pt x="26" y="50"/>
                          </a:lnTo>
                          <a:lnTo>
                            <a:pt x="28" y="50"/>
                          </a:lnTo>
                          <a:lnTo>
                            <a:pt x="17" y="52"/>
                          </a:lnTo>
                          <a:lnTo>
                            <a:pt x="16" y="55"/>
                          </a:lnTo>
                          <a:lnTo>
                            <a:pt x="21" y="54"/>
                          </a:lnTo>
                          <a:lnTo>
                            <a:pt x="19" y="50"/>
                          </a:lnTo>
                          <a:lnTo>
                            <a:pt x="12" y="52"/>
                          </a:lnTo>
                          <a:lnTo>
                            <a:pt x="12" y="50"/>
                          </a:lnTo>
                          <a:lnTo>
                            <a:pt x="10" y="48"/>
                          </a:lnTo>
                          <a:lnTo>
                            <a:pt x="9" y="48"/>
                          </a:lnTo>
                          <a:lnTo>
                            <a:pt x="9" y="47"/>
                          </a:lnTo>
                          <a:lnTo>
                            <a:pt x="7" y="45"/>
                          </a:lnTo>
                          <a:lnTo>
                            <a:pt x="5" y="45"/>
                          </a:lnTo>
                          <a:lnTo>
                            <a:pt x="7" y="40"/>
                          </a:lnTo>
                          <a:lnTo>
                            <a:pt x="5" y="35"/>
                          </a:lnTo>
                          <a:lnTo>
                            <a:pt x="5" y="36"/>
                          </a:lnTo>
                          <a:lnTo>
                            <a:pt x="9" y="33"/>
                          </a:lnTo>
                          <a:lnTo>
                            <a:pt x="10" y="31"/>
                          </a:lnTo>
                          <a:lnTo>
                            <a:pt x="12" y="29"/>
                          </a:lnTo>
                          <a:lnTo>
                            <a:pt x="12" y="31"/>
                          </a:lnTo>
                          <a:lnTo>
                            <a:pt x="14" y="28"/>
                          </a:lnTo>
                          <a:lnTo>
                            <a:pt x="12" y="28"/>
                          </a:lnTo>
                          <a:lnTo>
                            <a:pt x="17" y="29"/>
                          </a:lnTo>
                          <a:lnTo>
                            <a:pt x="19" y="29"/>
                          </a:lnTo>
                          <a:lnTo>
                            <a:pt x="19" y="28"/>
                          </a:lnTo>
                          <a:lnTo>
                            <a:pt x="21" y="26"/>
                          </a:lnTo>
                          <a:lnTo>
                            <a:pt x="19" y="26"/>
                          </a:lnTo>
                          <a:lnTo>
                            <a:pt x="26" y="28"/>
                          </a:lnTo>
                          <a:lnTo>
                            <a:pt x="28" y="28"/>
                          </a:lnTo>
                          <a:lnTo>
                            <a:pt x="28" y="21"/>
                          </a:lnTo>
                          <a:lnTo>
                            <a:pt x="26" y="21"/>
                          </a:lnTo>
                          <a:lnTo>
                            <a:pt x="26" y="23"/>
                          </a:lnTo>
                          <a:lnTo>
                            <a:pt x="24" y="23"/>
                          </a:lnTo>
                          <a:lnTo>
                            <a:pt x="24" y="24"/>
                          </a:lnTo>
                          <a:lnTo>
                            <a:pt x="24" y="26"/>
                          </a:lnTo>
                          <a:lnTo>
                            <a:pt x="26" y="26"/>
                          </a:lnTo>
                          <a:lnTo>
                            <a:pt x="26" y="28"/>
                          </a:lnTo>
                          <a:lnTo>
                            <a:pt x="28" y="28"/>
                          </a:lnTo>
                          <a:lnTo>
                            <a:pt x="31" y="24"/>
                          </a:lnTo>
                          <a:lnTo>
                            <a:pt x="30" y="24"/>
                          </a:lnTo>
                          <a:lnTo>
                            <a:pt x="33" y="26"/>
                          </a:lnTo>
                          <a:lnTo>
                            <a:pt x="37" y="23"/>
                          </a:lnTo>
                          <a:lnTo>
                            <a:pt x="33" y="26"/>
                          </a:lnTo>
                          <a:lnTo>
                            <a:pt x="37" y="23"/>
                          </a:lnTo>
                          <a:lnTo>
                            <a:pt x="35" y="21"/>
                          </a:lnTo>
                          <a:lnTo>
                            <a:pt x="35" y="23"/>
                          </a:lnTo>
                          <a:lnTo>
                            <a:pt x="37" y="17"/>
                          </a:lnTo>
                          <a:lnTo>
                            <a:pt x="37" y="16"/>
                          </a:lnTo>
                          <a:lnTo>
                            <a:pt x="37" y="12"/>
                          </a:lnTo>
                          <a:lnTo>
                            <a:pt x="35" y="11"/>
                          </a:lnTo>
                          <a:lnTo>
                            <a:pt x="33" y="7"/>
                          </a:lnTo>
                          <a:lnTo>
                            <a:pt x="24" y="7"/>
                          </a:lnTo>
                          <a:lnTo>
                            <a:pt x="14" y="9"/>
                          </a:lnTo>
                          <a:lnTo>
                            <a:pt x="12" y="12"/>
                          </a:lnTo>
                          <a:lnTo>
                            <a:pt x="16" y="9"/>
                          </a:lnTo>
                          <a:lnTo>
                            <a:pt x="12" y="11"/>
                          </a:lnTo>
                          <a:lnTo>
                            <a:pt x="12" y="12"/>
                          </a:lnTo>
                          <a:lnTo>
                            <a:pt x="10" y="12"/>
                          </a:lnTo>
                          <a:lnTo>
                            <a:pt x="9" y="21"/>
                          </a:lnTo>
                          <a:lnTo>
                            <a:pt x="12" y="17"/>
                          </a:lnTo>
                          <a:lnTo>
                            <a:pt x="5" y="17"/>
                          </a:lnTo>
                          <a:lnTo>
                            <a:pt x="9" y="21"/>
                          </a:lnTo>
                          <a:lnTo>
                            <a:pt x="7" y="12"/>
                          </a:lnTo>
                          <a:lnTo>
                            <a:pt x="9" y="12"/>
                          </a:lnTo>
                          <a:lnTo>
                            <a:pt x="10" y="11"/>
                          </a:lnTo>
                          <a:lnTo>
                            <a:pt x="12" y="9"/>
                          </a:lnTo>
                          <a:lnTo>
                            <a:pt x="12" y="11"/>
                          </a:lnTo>
                          <a:lnTo>
                            <a:pt x="14" y="7"/>
                          </a:lnTo>
                          <a:lnTo>
                            <a:pt x="12" y="7"/>
                          </a:lnTo>
                          <a:lnTo>
                            <a:pt x="16" y="7"/>
                          </a:lnTo>
                          <a:lnTo>
                            <a:pt x="16" y="5"/>
                          </a:lnTo>
                          <a:lnTo>
                            <a:pt x="24" y="7"/>
                          </a:lnTo>
                          <a:lnTo>
                            <a:pt x="33" y="5"/>
                          </a:lnTo>
                          <a:lnTo>
                            <a:pt x="33" y="7"/>
                          </a:lnTo>
                          <a:lnTo>
                            <a:pt x="35" y="9"/>
                          </a:lnTo>
                          <a:lnTo>
                            <a:pt x="37" y="9"/>
                          </a:lnTo>
                          <a:lnTo>
                            <a:pt x="37" y="11"/>
                          </a:lnTo>
                          <a:lnTo>
                            <a:pt x="38" y="12"/>
                          </a:lnTo>
                          <a:lnTo>
                            <a:pt x="40" y="12"/>
                          </a:lnTo>
                          <a:lnTo>
                            <a:pt x="38" y="19"/>
                          </a:lnTo>
                          <a:lnTo>
                            <a:pt x="40" y="19"/>
                          </a:lnTo>
                          <a:lnTo>
                            <a:pt x="40" y="45"/>
                          </a:lnTo>
                          <a:lnTo>
                            <a:pt x="40" y="47"/>
                          </a:lnTo>
                          <a:lnTo>
                            <a:pt x="44" y="43"/>
                          </a:lnTo>
                          <a:lnTo>
                            <a:pt x="42" y="43"/>
                          </a:lnTo>
                          <a:lnTo>
                            <a:pt x="42" y="45"/>
                          </a:lnTo>
                          <a:lnTo>
                            <a:pt x="40" y="45"/>
                          </a:lnTo>
                          <a:lnTo>
                            <a:pt x="40" y="47"/>
                          </a:lnTo>
                          <a:lnTo>
                            <a:pt x="42" y="48"/>
                          </a:lnTo>
                          <a:lnTo>
                            <a:pt x="44" y="50"/>
                          </a:lnTo>
                          <a:lnTo>
                            <a:pt x="46" y="52"/>
                          </a:lnTo>
                          <a:lnTo>
                            <a:pt x="49" y="52"/>
                          </a:lnTo>
                          <a:lnTo>
                            <a:pt x="46" y="48"/>
                          </a:lnTo>
                          <a:lnTo>
                            <a:pt x="46" y="54"/>
                          </a:lnTo>
                          <a:lnTo>
                            <a:pt x="49" y="50"/>
                          </a:lnTo>
                          <a:lnTo>
                            <a:pt x="46" y="50"/>
                          </a:lnTo>
                          <a:lnTo>
                            <a:pt x="44" y="50"/>
                          </a:lnTo>
                          <a:lnTo>
                            <a:pt x="46" y="52"/>
                          </a:lnTo>
                          <a:lnTo>
                            <a:pt x="44" y="48"/>
                          </a:lnTo>
                          <a:lnTo>
                            <a:pt x="38" y="48"/>
                          </a:lnTo>
                          <a:lnTo>
                            <a:pt x="42" y="52"/>
                          </a:lnTo>
                          <a:lnTo>
                            <a:pt x="42" y="50"/>
                          </a:lnTo>
                          <a:lnTo>
                            <a:pt x="40" y="50"/>
                          </a:lnTo>
                          <a:lnTo>
                            <a:pt x="40" y="48"/>
                          </a:lnTo>
                          <a:lnTo>
                            <a:pt x="40" y="47"/>
                          </a:lnTo>
                          <a:lnTo>
                            <a:pt x="40" y="45"/>
                          </a:lnTo>
                          <a:lnTo>
                            <a:pt x="38" y="45"/>
                          </a:lnTo>
                          <a:lnTo>
                            <a:pt x="38" y="43"/>
                          </a:lnTo>
                          <a:lnTo>
                            <a:pt x="37" y="43"/>
                          </a:lnTo>
                          <a:lnTo>
                            <a:pt x="38" y="43"/>
                          </a:lnTo>
                          <a:lnTo>
                            <a:pt x="37" y="43"/>
                          </a:lnTo>
                          <a:lnTo>
                            <a:pt x="37" y="5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9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4963718" y="3510755"/>
                      <a:ext cx="49479" cy="41275"/>
                    </a:xfrm>
                    <a:custGeom>
                      <a:avLst/>
                      <a:gdLst>
                        <a:gd name="T0" fmla="*/ 24 w 31"/>
                        <a:gd name="T1" fmla="*/ 11 h 26"/>
                        <a:gd name="T2" fmla="*/ 24 w 31"/>
                        <a:gd name="T3" fmla="*/ 9 h 26"/>
                        <a:gd name="T4" fmla="*/ 23 w 31"/>
                        <a:gd name="T5" fmla="*/ 16 h 26"/>
                        <a:gd name="T6" fmla="*/ 23 w 31"/>
                        <a:gd name="T7" fmla="*/ 19 h 26"/>
                        <a:gd name="T8" fmla="*/ 24 w 31"/>
                        <a:gd name="T9" fmla="*/ 18 h 26"/>
                        <a:gd name="T10" fmla="*/ 17 w 31"/>
                        <a:gd name="T11" fmla="*/ 21 h 26"/>
                        <a:gd name="T12" fmla="*/ 10 w 31"/>
                        <a:gd name="T13" fmla="*/ 24 h 26"/>
                        <a:gd name="T14" fmla="*/ 14 w 31"/>
                        <a:gd name="T15" fmla="*/ 19 h 26"/>
                        <a:gd name="T16" fmla="*/ 9 w 31"/>
                        <a:gd name="T17" fmla="*/ 21 h 26"/>
                        <a:gd name="T18" fmla="*/ 7 w 31"/>
                        <a:gd name="T19" fmla="*/ 18 h 26"/>
                        <a:gd name="T20" fmla="*/ 7 w 31"/>
                        <a:gd name="T21" fmla="*/ 16 h 26"/>
                        <a:gd name="T22" fmla="*/ 5 w 31"/>
                        <a:gd name="T23" fmla="*/ 14 h 26"/>
                        <a:gd name="T24" fmla="*/ 7 w 31"/>
                        <a:gd name="T25" fmla="*/ 11 h 26"/>
                        <a:gd name="T26" fmla="*/ 9 w 31"/>
                        <a:gd name="T27" fmla="*/ 9 h 26"/>
                        <a:gd name="T28" fmla="*/ 21 w 31"/>
                        <a:gd name="T29" fmla="*/ 11 h 26"/>
                        <a:gd name="T30" fmla="*/ 23 w 31"/>
                        <a:gd name="T31" fmla="*/ 7 h 26"/>
                        <a:gd name="T32" fmla="*/ 24 w 31"/>
                        <a:gd name="T33" fmla="*/ 9 h 26"/>
                        <a:gd name="T34" fmla="*/ 26 w 31"/>
                        <a:gd name="T35" fmla="*/ 5 h 26"/>
                        <a:gd name="T36" fmla="*/ 31 w 31"/>
                        <a:gd name="T37" fmla="*/ 4 h 26"/>
                        <a:gd name="T38" fmla="*/ 30 w 31"/>
                        <a:gd name="T39" fmla="*/ 7 h 26"/>
                        <a:gd name="T40" fmla="*/ 31 w 31"/>
                        <a:gd name="T41" fmla="*/ 4 h 26"/>
                        <a:gd name="T42" fmla="*/ 28 w 31"/>
                        <a:gd name="T43" fmla="*/ 0 h 26"/>
                        <a:gd name="T44" fmla="*/ 24 w 31"/>
                        <a:gd name="T45" fmla="*/ 4 h 26"/>
                        <a:gd name="T46" fmla="*/ 23 w 31"/>
                        <a:gd name="T47" fmla="*/ 2 h 26"/>
                        <a:gd name="T48" fmla="*/ 24 w 31"/>
                        <a:gd name="T49" fmla="*/ 2 h 26"/>
                        <a:gd name="T50" fmla="*/ 16 w 31"/>
                        <a:gd name="T51" fmla="*/ 7 h 26"/>
                        <a:gd name="T52" fmla="*/ 19 w 31"/>
                        <a:gd name="T53" fmla="*/ 4 h 26"/>
                        <a:gd name="T54" fmla="*/ 5 w 31"/>
                        <a:gd name="T55" fmla="*/ 5 h 26"/>
                        <a:gd name="T56" fmla="*/ 3 w 31"/>
                        <a:gd name="T57" fmla="*/ 7 h 26"/>
                        <a:gd name="T58" fmla="*/ 5 w 31"/>
                        <a:gd name="T59" fmla="*/ 7 h 26"/>
                        <a:gd name="T60" fmla="*/ 0 w 31"/>
                        <a:gd name="T61" fmla="*/ 16 h 26"/>
                        <a:gd name="T62" fmla="*/ 3 w 31"/>
                        <a:gd name="T63" fmla="*/ 21 h 26"/>
                        <a:gd name="T64" fmla="*/ 5 w 31"/>
                        <a:gd name="T65" fmla="*/ 24 h 26"/>
                        <a:gd name="T66" fmla="*/ 16 w 31"/>
                        <a:gd name="T67" fmla="*/ 24 h 26"/>
                        <a:gd name="T68" fmla="*/ 21 w 31"/>
                        <a:gd name="T69" fmla="*/ 23 h 26"/>
                        <a:gd name="T70" fmla="*/ 26 w 31"/>
                        <a:gd name="T71" fmla="*/ 24 h 26"/>
                        <a:gd name="T72" fmla="*/ 28 w 31"/>
                        <a:gd name="T73" fmla="*/ 21 h 26"/>
                        <a:gd name="T74" fmla="*/ 28 w 31"/>
                        <a:gd name="T75" fmla="*/ 19 h 26"/>
                        <a:gd name="T76" fmla="*/ 28 w 31"/>
                        <a:gd name="T77" fmla="*/ 14 h 26"/>
                        <a:gd name="T78" fmla="*/ 31 w 31"/>
                        <a:gd name="T79" fmla="*/ 4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31" h="26">
                          <a:moveTo>
                            <a:pt x="24" y="4"/>
                          </a:moveTo>
                          <a:lnTo>
                            <a:pt x="24" y="11"/>
                          </a:lnTo>
                          <a:lnTo>
                            <a:pt x="28" y="7"/>
                          </a:lnTo>
                          <a:lnTo>
                            <a:pt x="24" y="9"/>
                          </a:lnTo>
                          <a:lnTo>
                            <a:pt x="24" y="16"/>
                          </a:lnTo>
                          <a:lnTo>
                            <a:pt x="23" y="16"/>
                          </a:lnTo>
                          <a:lnTo>
                            <a:pt x="21" y="21"/>
                          </a:lnTo>
                          <a:lnTo>
                            <a:pt x="23" y="19"/>
                          </a:lnTo>
                          <a:lnTo>
                            <a:pt x="23" y="18"/>
                          </a:lnTo>
                          <a:lnTo>
                            <a:pt x="24" y="18"/>
                          </a:lnTo>
                          <a:lnTo>
                            <a:pt x="17" y="19"/>
                          </a:lnTo>
                          <a:lnTo>
                            <a:pt x="17" y="21"/>
                          </a:lnTo>
                          <a:lnTo>
                            <a:pt x="12" y="21"/>
                          </a:lnTo>
                          <a:lnTo>
                            <a:pt x="10" y="24"/>
                          </a:lnTo>
                          <a:lnTo>
                            <a:pt x="16" y="23"/>
                          </a:lnTo>
                          <a:lnTo>
                            <a:pt x="14" y="19"/>
                          </a:lnTo>
                          <a:lnTo>
                            <a:pt x="7" y="19"/>
                          </a:lnTo>
                          <a:lnTo>
                            <a:pt x="9" y="21"/>
                          </a:lnTo>
                          <a:lnTo>
                            <a:pt x="9" y="19"/>
                          </a:lnTo>
                          <a:lnTo>
                            <a:pt x="7" y="18"/>
                          </a:lnTo>
                          <a:lnTo>
                            <a:pt x="5" y="18"/>
                          </a:lnTo>
                          <a:lnTo>
                            <a:pt x="7" y="16"/>
                          </a:lnTo>
                          <a:lnTo>
                            <a:pt x="5" y="12"/>
                          </a:lnTo>
                          <a:lnTo>
                            <a:pt x="5" y="14"/>
                          </a:lnTo>
                          <a:lnTo>
                            <a:pt x="9" y="11"/>
                          </a:lnTo>
                          <a:lnTo>
                            <a:pt x="7" y="11"/>
                          </a:lnTo>
                          <a:lnTo>
                            <a:pt x="9" y="11"/>
                          </a:lnTo>
                          <a:lnTo>
                            <a:pt x="9" y="9"/>
                          </a:lnTo>
                          <a:lnTo>
                            <a:pt x="14" y="11"/>
                          </a:lnTo>
                          <a:lnTo>
                            <a:pt x="21" y="11"/>
                          </a:lnTo>
                          <a:lnTo>
                            <a:pt x="21" y="9"/>
                          </a:lnTo>
                          <a:lnTo>
                            <a:pt x="23" y="7"/>
                          </a:lnTo>
                          <a:lnTo>
                            <a:pt x="21" y="7"/>
                          </a:lnTo>
                          <a:lnTo>
                            <a:pt x="24" y="9"/>
                          </a:lnTo>
                          <a:lnTo>
                            <a:pt x="28" y="5"/>
                          </a:lnTo>
                          <a:lnTo>
                            <a:pt x="26" y="5"/>
                          </a:lnTo>
                          <a:lnTo>
                            <a:pt x="28" y="7"/>
                          </a:lnTo>
                          <a:lnTo>
                            <a:pt x="31" y="4"/>
                          </a:lnTo>
                          <a:lnTo>
                            <a:pt x="28" y="7"/>
                          </a:lnTo>
                          <a:lnTo>
                            <a:pt x="30" y="7"/>
                          </a:lnTo>
                          <a:lnTo>
                            <a:pt x="24" y="4"/>
                          </a:lnTo>
                          <a:lnTo>
                            <a:pt x="31" y="4"/>
                          </a:lnTo>
                          <a:lnTo>
                            <a:pt x="30" y="0"/>
                          </a:lnTo>
                          <a:lnTo>
                            <a:pt x="28" y="0"/>
                          </a:lnTo>
                          <a:lnTo>
                            <a:pt x="26" y="0"/>
                          </a:lnTo>
                          <a:lnTo>
                            <a:pt x="24" y="4"/>
                          </a:lnTo>
                          <a:lnTo>
                            <a:pt x="28" y="0"/>
                          </a:lnTo>
                          <a:lnTo>
                            <a:pt x="23" y="2"/>
                          </a:lnTo>
                          <a:lnTo>
                            <a:pt x="21" y="5"/>
                          </a:lnTo>
                          <a:lnTo>
                            <a:pt x="24" y="2"/>
                          </a:lnTo>
                          <a:lnTo>
                            <a:pt x="17" y="4"/>
                          </a:lnTo>
                          <a:lnTo>
                            <a:pt x="16" y="7"/>
                          </a:lnTo>
                          <a:lnTo>
                            <a:pt x="17" y="5"/>
                          </a:lnTo>
                          <a:lnTo>
                            <a:pt x="19" y="4"/>
                          </a:lnTo>
                          <a:lnTo>
                            <a:pt x="14" y="4"/>
                          </a:lnTo>
                          <a:lnTo>
                            <a:pt x="5" y="5"/>
                          </a:lnTo>
                          <a:lnTo>
                            <a:pt x="5" y="7"/>
                          </a:lnTo>
                          <a:lnTo>
                            <a:pt x="3" y="7"/>
                          </a:lnTo>
                          <a:lnTo>
                            <a:pt x="2" y="11"/>
                          </a:lnTo>
                          <a:lnTo>
                            <a:pt x="5" y="7"/>
                          </a:lnTo>
                          <a:lnTo>
                            <a:pt x="2" y="9"/>
                          </a:lnTo>
                          <a:lnTo>
                            <a:pt x="0" y="16"/>
                          </a:lnTo>
                          <a:lnTo>
                            <a:pt x="2" y="21"/>
                          </a:lnTo>
                          <a:lnTo>
                            <a:pt x="3" y="21"/>
                          </a:lnTo>
                          <a:lnTo>
                            <a:pt x="2" y="23"/>
                          </a:lnTo>
                          <a:lnTo>
                            <a:pt x="5" y="24"/>
                          </a:lnTo>
                          <a:lnTo>
                            <a:pt x="5" y="26"/>
                          </a:lnTo>
                          <a:lnTo>
                            <a:pt x="16" y="24"/>
                          </a:lnTo>
                          <a:lnTo>
                            <a:pt x="21" y="24"/>
                          </a:lnTo>
                          <a:lnTo>
                            <a:pt x="21" y="23"/>
                          </a:lnTo>
                          <a:lnTo>
                            <a:pt x="24" y="24"/>
                          </a:lnTo>
                          <a:lnTo>
                            <a:pt x="26" y="24"/>
                          </a:lnTo>
                          <a:lnTo>
                            <a:pt x="26" y="23"/>
                          </a:lnTo>
                          <a:lnTo>
                            <a:pt x="28" y="21"/>
                          </a:lnTo>
                          <a:lnTo>
                            <a:pt x="26" y="19"/>
                          </a:lnTo>
                          <a:lnTo>
                            <a:pt x="28" y="19"/>
                          </a:lnTo>
                          <a:lnTo>
                            <a:pt x="28" y="12"/>
                          </a:lnTo>
                          <a:lnTo>
                            <a:pt x="28" y="14"/>
                          </a:lnTo>
                          <a:lnTo>
                            <a:pt x="31" y="11"/>
                          </a:lnTo>
                          <a:lnTo>
                            <a:pt x="31" y="4"/>
                          </a:lnTo>
                          <a:lnTo>
                            <a:pt x="24" y="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0" name="Freeform 10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041926" y="3479005"/>
                      <a:ext cx="67035" cy="100013"/>
                    </a:xfrm>
                    <a:custGeom>
                      <a:avLst/>
                      <a:gdLst>
                        <a:gd name="T0" fmla="*/ 42 w 42"/>
                        <a:gd name="T1" fmla="*/ 0 h 63"/>
                        <a:gd name="T2" fmla="*/ 35 w 42"/>
                        <a:gd name="T3" fmla="*/ 0 h 63"/>
                        <a:gd name="T4" fmla="*/ 35 w 42"/>
                        <a:gd name="T5" fmla="*/ 8 h 63"/>
                        <a:gd name="T6" fmla="*/ 33 w 42"/>
                        <a:gd name="T7" fmla="*/ 5 h 63"/>
                        <a:gd name="T8" fmla="*/ 30 w 42"/>
                        <a:gd name="T9" fmla="*/ 1 h 63"/>
                        <a:gd name="T10" fmla="*/ 19 w 42"/>
                        <a:gd name="T11" fmla="*/ 0 h 63"/>
                        <a:gd name="T12" fmla="*/ 12 w 42"/>
                        <a:gd name="T13" fmla="*/ 1 h 63"/>
                        <a:gd name="T14" fmla="*/ 5 w 42"/>
                        <a:gd name="T15" fmla="*/ 7 h 63"/>
                        <a:gd name="T16" fmla="*/ 2 w 42"/>
                        <a:gd name="T17" fmla="*/ 15 h 63"/>
                        <a:gd name="T18" fmla="*/ 0 w 42"/>
                        <a:gd name="T19" fmla="*/ 24 h 63"/>
                        <a:gd name="T20" fmla="*/ 2 w 42"/>
                        <a:gd name="T21" fmla="*/ 32 h 63"/>
                        <a:gd name="T22" fmla="*/ 5 w 42"/>
                        <a:gd name="T23" fmla="*/ 41 h 63"/>
                        <a:gd name="T24" fmla="*/ 12 w 42"/>
                        <a:gd name="T25" fmla="*/ 46 h 63"/>
                        <a:gd name="T26" fmla="*/ 19 w 42"/>
                        <a:gd name="T27" fmla="*/ 48 h 63"/>
                        <a:gd name="T28" fmla="*/ 30 w 42"/>
                        <a:gd name="T29" fmla="*/ 46 h 63"/>
                        <a:gd name="T30" fmla="*/ 33 w 42"/>
                        <a:gd name="T31" fmla="*/ 43 h 63"/>
                        <a:gd name="T32" fmla="*/ 35 w 42"/>
                        <a:gd name="T33" fmla="*/ 39 h 63"/>
                        <a:gd name="T34" fmla="*/ 35 w 42"/>
                        <a:gd name="T35" fmla="*/ 44 h 63"/>
                        <a:gd name="T36" fmla="*/ 32 w 42"/>
                        <a:gd name="T37" fmla="*/ 53 h 63"/>
                        <a:gd name="T38" fmla="*/ 19 w 42"/>
                        <a:gd name="T39" fmla="*/ 56 h 63"/>
                        <a:gd name="T40" fmla="*/ 12 w 42"/>
                        <a:gd name="T41" fmla="*/ 53 h 63"/>
                        <a:gd name="T42" fmla="*/ 11 w 42"/>
                        <a:gd name="T43" fmla="*/ 51 h 63"/>
                        <a:gd name="T44" fmla="*/ 9 w 42"/>
                        <a:gd name="T45" fmla="*/ 46 h 63"/>
                        <a:gd name="T46" fmla="*/ 2 w 42"/>
                        <a:gd name="T47" fmla="*/ 46 h 63"/>
                        <a:gd name="T48" fmla="*/ 4 w 42"/>
                        <a:gd name="T49" fmla="*/ 53 h 63"/>
                        <a:gd name="T50" fmla="*/ 7 w 42"/>
                        <a:gd name="T51" fmla="*/ 58 h 63"/>
                        <a:gd name="T52" fmla="*/ 12 w 42"/>
                        <a:gd name="T53" fmla="*/ 62 h 63"/>
                        <a:gd name="T54" fmla="*/ 19 w 42"/>
                        <a:gd name="T55" fmla="*/ 63 h 63"/>
                        <a:gd name="T56" fmla="*/ 30 w 42"/>
                        <a:gd name="T57" fmla="*/ 62 h 63"/>
                        <a:gd name="T58" fmla="*/ 37 w 42"/>
                        <a:gd name="T59" fmla="*/ 58 h 63"/>
                        <a:gd name="T60" fmla="*/ 40 w 42"/>
                        <a:gd name="T61" fmla="*/ 51 h 63"/>
                        <a:gd name="T62" fmla="*/ 42 w 42"/>
                        <a:gd name="T63" fmla="*/ 44 h 63"/>
                        <a:gd name="T64" fmla="*/ 42 w 42"/>
                        <a:gd name="T65" fmla="*/ 0 h 63"/>
                        <a:gd name="T66" fmla="*/ 21 w 42"/>
                        <a:gd name="T67" fmla="*/ 7 h 63"/>
                        <a:gd name="T68" fmla="*/ 28 w 42"/>
                        <a:gd name="T69" fmla="*/ 7 h 63"/>
                        <a:gd name="T70" fmla="*/ 32 w 42"/>
                        <a:gd name="T71" fmla="*/ 10 h 63"/>
                        <a:gd name="T72" fmla="*/ 37 w 42"/>
                        <a:gd name="T73" fmla="*/ 24 h 63"/>
                        <a:gd name="T74" fmla="*/ 32 w 42"/>
                        <a:gd name="T75" fmla="*/ 38 h 63"/>
                        <a:gd name="T76" fmla="*/ 28 w 42"/>
                        <a:gd name="T77" fmla="*/ 39 h 63"/>
                        <a:gd name="T78" fmla="*/ 21 w 42"/>
                        <a:gd name="T79" fmla="*/ 41 h 63"/>
                        <a:gd name="T80" fmla="*/ 11 w 42"/>
                        <a:gd name="T81" fmla="*/ 36 h 63"/>
                        <a:gd name="T82" fmla="*/ 7 w 42"/>
                        <a:gd name="T83" fmla="*/ 24 h 63"/>
                        <a:gd name="T84" fmla="*/ 11 w 42"/>
                        <a:gd name="T85" fmla="*/ 12 h 63"/>
                        <a:gd name="T86" fmla="*/ 21 w 42"/>
                        <a:gd name="T87" fmla="*/ 7 h 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2" h="63">
                          <a:moveTo>
                            <a:pt x="42" y="0"/>
                          </a:moveTo>
                          <a:lnTo>
                            <a:pt x="35" y="0"/>
                          </a:lnTo>
                          <a:lnTo>
                            <a:pt x="35" y="8"/>
                          </a:lnTo>
                          <a:lnTo>
                            <a:pt x="33" y="5"/>
                          </a:lnTo>
                          <a:lnTo>
                            <a:pt x="30" y="1"/>
                          </a:lnTo>
                          <a:lnTo>
                            <a:pt x="19" y="0"/>
                          </a:lnTo>
                          <a:lnTo>
                            <a:pt x="12" y="1"/>
                          </a:lnTo>
                          <a:lnTo>
                            <a:pt x="5" y="7"/>
                          </a:lnTo>
                          <a:lnTo>
                            <a:pt x="2" y="15"/>
                          </a:lnTo>
                          <a:lnTo>
                            <a:pt x="0" y="24"/>
                          </a:lnTo>
                          <a:lnTo>
                            <a:pt x="2" y="32"/>
                          </a:lnTo>
                          <a:lnTo>
                            <a:pt x="5" y="41"/>
                          </a:lnTo>
                          <a:lnTo>
                            <a:pt x="12" y="46"/>
                          </a:lnTo>
                          <a:lnTo>
                            <a:pt x="19" y="48"/>
                          </a:lnTo>
                          <a:lnTo>
                            <a:pt x="30" y="46"/>
                          </a:lnTo>
                          <a:lnTo>
                            <a:pt x="33" y="43"/>
                          </a:lnTo>
                          <a:lnTo>
                            <a:pt x="35" y="39"/>
                          </a:lnTo>
                          <a:lnTo>
                            <a:pt x="35" y="44"/>
                          </a:lnTo>
                          <a:lnTo>
                            <a:pt x="32" y="53"/>
                          </a:lnTo>
                          <a:lnTo>
                            <a:pt x="19" y="56"/>
                          </a:lnTo>
                          <a:lnTo>
                            <a:pt x="12" y="53"/>
                          </a:lnTo>
                          <a:lnTo>
                            <a:pt x="11" y="51"/>
                          </a:lnTo>
                          <a:lnTo>
                            <a:pt x="9" y="46"/>
                          </a:lnTo>
                          <a:lnTo>
                            <a:pt x="2" y="46"/>
                          </a:lnTo>
                          <a:lnTo>
                            <a:pt x="4" y="53"/>
                          </a:lnTo>
                          <a:lnTo>
                            <a:pt x="7" y="58"/>
                          </a:lnTo>
                          <a:lnTo>
                            <a:pt x="12" y="62"/>
                          </a:lnTo>
                          <a:lnTo>
                            <a:pt x="19" y="63"/>
                          </a:lnTo>
                          <a:lnTo>
                            <a:pt x="30" y="62"/>
                          </a:lnTo>
                          <a:lnTo>
                            <a:pt x="37" y="58"/>
                          </a:lnTo>
                          <a:lnTo>
                            <a:pt x="40" y="51"/>
                          </a:lnTo>
                          <a:lnTo>
                            <a:pt x="42" y="44"/>
                          </a:lnTo>
                          <a:lnTo>
                            <a:pt x="42" y="0"/>
                          </a:lnTo>
                          <a:close/>
                          <a:moveTo>
                            <a:pt x="21" y="7"/>
                          </a:moveTo>
                          <a:lnTo>
                            <a:pt x="28" y="7"/>
                          </a:lnTo>
                          <a:lnTo>
                            <a:pt x="32" y="10"/>
                          </a:lnTo>
                          <a:lnTo>
                            <a:pt x="37" y="24"/>
                          </a:lnTo>
                          <a:lnTo>
                            <a:pt x="32" y="38"/>
                          </a:lnTo>
                          <a:lnTo>
                            <a:pt x="28" y="39"/>
                          </a:lnTo>
                          <a:lnTo>
                            <a:pt x="21" y="41"/>
                          </a:lnTo>
                          <a:lnTo>
                            <a:pt x="11" y="36"/>
                          </a:lnTo>
                          <a:lnTo>
                            <a:pt x="7" y="24"/>
                          </a:lnTo>
                          <a:lnTo>
                            <a:pt x="11" y="12"/>
                          </a:lnTo>
                          <a:lnTo>
                            <a:pt x="21" y="7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1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5037138" y="3472655"/>
                      <a:ext cx="78208" cy="109538"/>
                    </a:xfrm>
                    <a:custGeom>
                      <a:avLst/>
                      <a:gdLst>
                        <a:gd name="T0" fmla="*/ 35 w 49"/>
                        <a:gd name="T1" fmla="*/ 2 h 69"/>
                        <a:gd name="T2" fmla="*/ 40 w 49"/>
                        <a:gd name="T3" fmla="*/ 9 h 69"/>
                        <a:gd name="T4" fmla="*/ 33 w 49"/>
                        <a:gd name="T5" fmla="*/ 2 h 69"/>
                        <a:gd name="T6" fmla="*/ 12 w 49"/>
                        <a:gd name="T7" fmla="*/ 2 h 69"/>
                        <a:gd name="T8" fmla="*/ 7 w 49"/>
                        <a:gd name="T9" fmla="*/ 5 h 69"/>
                        <a:gd name="T10" fmla="*/ 5 w 49"/>
                        <a:gd name="T11" fmla="*/ 11 h 69"/>
                        <a:gd name="T12" fmla="*/ 0 w 49"/>
                        <a:gd name="T13" fmla="*/ 38 h 69"/>
                        <a:gd name="T14" fmla="*/ 3 w 49"/>
                        <a:gd name="T15" fmla="*/ 45 h 69"/>
                        <a:gd name="T16" fmla="*/ 8 w 49"/>
                        <a:gd name="T17" fmla="*/ 48 h 69"/>
                        <a:gd name="T18" fmla="*/ 19 w 49"/>
                        <a:gd name="T19" fmla="*/ 54 h 69"/>
                        <a:gd name="T20" fmla="*/ 33 w 49"/>
                        <a:gd name="T21" fmla="*/ 54 h 69"/>
                        <a:gd name="T22" fmla="*/ 36 w 49"/>
                        <a:gd name="T23" fmla="*/ 48 h 69"/>
                        <a:gd name="T24" fmla="*/ 42 w 49"/>
                        <a:gd name="T25" fmla="*/ 43 h 69"/>
                        <a:gd name="T26" fmla="*/ 35 w 49"/>
                        <a:gd name="T27" fmla="*/ 47 h 69"/>
                        <a:gd name="T28" fmla="*/ 33 w 49"/>
                        <a:gd name="T29" fmla="*/ 55 h 69"/>
                        <a:gd name="T30" fmla="*/ 28 w 49"/>
                        <a:gd name="T31" fmla="*/ 57 h 69"/>
                        <a:gd name="T32" fmla="*/ 22 w 49"/>
                        <a:gd name="T33" fmla="*/ 55 h 69"/>
                        <a:gd name="T34" fmla="*/ 17 w 49"/>
                        <a:gd name="T35" fmla="*/ 55 h 69"/>
                        <a:gd name="T36" fmla="*/ 15 w 49"/>
                        <a:gd name="T37" fmla="*/ 52 h 69"/>
                        <a:gd name="T38" fmla="*/ 14 w 49"/>
                        <a:gd name="T39" fmla="*/ 48 h 69"/>
                        <a:gd name="T40" fmla="*/ 1 w 49"/>
                        <a:gd name="T41" fmla="*/ 48 h 69"/>
                        <a:gd name="T42" fmla="*/ 5 w 49"/>
                        <a:gd name="T43" fmla="*/ 62 h 69"/>
                        <a:gd name="T44" fmla="*/ 8 w 49"/>
                        <a:gd name="T45" fmla="*/ 64 h 69"/>
                        <a:gd name="T46" fmla="*/ 19 w 49"/>
                        <a:gd name="T47" fmla="*/ 69 h 69"/>
                        <a:gd name="T48" fmla="*/ 35 w 49"/>
                        <a:gd name="T49" fmla="*/ 67 h 69"/>
                        <a:gd name="T50" fmla="*/ 40 w 49"/>
                        <a:gd name="T51" fmla="*/ 66 h 69"/>
                        <a:gd name="T52" fmla="*/ 47 w 49"/>
                        <a:gd name="T53" fmla="*/ 57 h 69"/>
                        <a:gd name="T54" fmla="*/ 49 w 49"/>
                        <a:gd name="T55" fmla="*/ 4 h 69"/>
                        <a:gd name="T56" fmla="*/ 42 w 49"/>
                        <a:gd name="T57" fmla="*/ 48 h 69"/>
                        <a:gd name="T58" fmla="*/ 38 w 49"/>
                        <a:gd name="T59" fmla="*/ 55 h 69"/>
                        <a:gd name="T60" fmla="*/ 40 w 49"/>
                        <a:gd name="T61" fmla="*/ 59 h 69"/>
                        <a:gd name="T62" fmla="*/ 31 w 49"/>
                        <a:gd name="T63" fmla="*/ 64 h 69"/>
                        <a:gd name="T64" fmla="*/ 22 w 49"/>
                        <a:gd name="T65" fmla="*/ 62 h 69"/>
                        <a:gd name="T66" fmla="*/ 12 w 49"/>
                        <a:gd name="T67" fmla="*/ 60 h 69"/>
                        <a:gd name="T68" fmla="*/ 8 w 49"/>
                        <a:gd name="T69" fmla="*/ 59 h 69"/>
                        <a:gd name="T70" fmla="*/ 5 w 49"/>
                        <a:gd name="T71" fmla="*/ 54 h 69"/>
                        <a:gd name="T72" fmla="*/ 12 w 49"/>
                        <a:gd name="T73" fmla="*/ 59 h 69"/>
                        <a:gd name="T74" fmla="*/ 15 w 49"/>
                        <a:gd name="T75" fmla="*/ 60 h 69"/>
                        <a:gd name="T76" fmla="*/ 21 w 49"/>
                        <a:gd name="T77" fmla="*/ 62 h 69"/>
                        <a:gd name="T78" fmla="*/ 31 w 49"/>
                        <a:gd name="T79" fmla="*/ 59 h 69"/>
                        <a:gd name="T80" fmla="*/ 38 w 49"/>
                        <a:gd name="T81" fmla="*/ 57 h 69"/>
                        <a:gd name="T82" fmla="*/ 38 w 49"/>
                        <a:gd name="T83" fmla="*/ 52 h 69"/>
                        <a:gd name="T84" fmla="*/ 40 w 49"/>
                        <a:gd name="T85" fmla="*/ 42 h 69"/>
                        <a:gd name="T86" fmla="*/ 36 w 49"/>
                        <a:gd name="T87" fmla="*/ 42 h 69"/>
                        <a:gd name="T88" fmla="*/ 35 w 49"/>
                        <a:gd name="T89" fmla="*/ 42 h 69"/>
                        <a:gd name="T90" fmla="*/ 31 w 49"/>
                        <a:gd name="T91" fmla="*/ 47 h 69"/>
                        <a:gd name="T92" fmla="*/ 19 w 49"/>
                        <a:gd name="T93" fmla="*/ 52 h 69"/>
                        <a:gd name="T94" fmla="*/ 15 w 49"/>
                        <a:gd name="T95" fmla="*/ 47 h 69"/>
                        <a:gd name="T96" fmla="*/ 12 w 49"/>
                        <a:gd name="T97" fmla="*/ 45 h 69"/>
                        <a:gd name="T98" fmla="*/ 7 w 49"/>
                        <a:gd name="T99" fmla="*/ 40 h 69"/>
                        <a:gd name="T100" fmla="*/ 7 w 49"/>
                        <a:gd name="T101" fmla="*/ 19 h 69"/>
                        <a:gd name="T102" fmla="*/ 8 w 49"/>
                        <a:gd name="T103" fmla="*/ 12 h 69"/>
                        <a:gd name="T104" fmla="*/ 12 w 49"/>
                        <a:gd name="T105" fmla="*/ 9 h 69"/>
                        <a:gd name="T106" fmla="*/ 22 w 49"/>
                        <a:gd name="T107" fmla="*/ 7 h 69"/>
                        <a:gd name="T108" fmla="*/ 33 w 49"/>
                        <a:gd name="T109" fmla="*/ 7 h 69"/>
                        <a:gd name="T110" fmla="*/ 36 w 49"/>
                        <a:gd name="T111" fmla="*/ 14 h 69"/>
                        <a:gd name="T112" fmla="*/ 36 w 49"/>
                        <a:gd name="T113" fmla="*/ 16 h 69"/>
                        <a:gd name="T114" fmla="*/ 42 w 49"/>
                        <a:gd name="T115" fmla="*/ 14 h 69"/>
                        <a:gd name="T116" fmla="*/ 45 w 49"/>
                        <a:gd name="T117" fmla="*/ 7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9" h="69">
                          <a:moveTo>
                            <a:pt x="45" y="0"/>
                          </a:moveTo>
                          <a:lnTo>
                            <a:pt x="36" y="0"/>
                          </a:lnTo>
                          <a:lnTo>
                            <a:pt x="36" y="2"/>
                          </a:lnTo>
                          <a:lnTo>
                            <a:pt x="35" y="2"/>
                          </a:lnTo>
                          <a:lnTo>
                            <a:pt x="35" y="12"/>
                          </a:lnTo>
                          <a:lnTo>
                            <a:pt x="42" y="12"/>
                          </a:lnTo>
                          <a:lnTo>
                            <a:pt x="40" y="11"/>
                          </a:lnTo>
                          <a:lnTo>
                            <a:pt x="40" y="9"/>
                          </a:lnTo>
                          <a:lnTo>
                            <a:pt x="38" y="5"/>
                          </a:lnTo>
                          <a:lnTo>
                            <a:pt x="36" y="5"/>
                          </a:lnTo>
                          <a:lnTo>
                            <a:pt x="36" y="4"/>
                          </a:lnTo>
                          <a:lnTo>
                            <a:pt x="33" y="2"/>
                          </a:lnTo>
                          <a:lnTo>
                            <a:pt x="35" y="4"/>
                          </a:lnTo>
                          <a:lnTo>
                            <a:pt x="33" y="0"/>
                          </a:lnTo>
                          <a:lnTo>
                            <a:pt x="22" y="0"/>
                          </a:lnTo>
                          <a:lnTo>
                            <a:pt x="12" y="2"/>
                          </a:lnTo>
                          <a:lnTo>
                            <a:pt x="12" y="4"/>
                          </a:lnTo>
                          <a:lnTo>
                            <a:pt x="8" y="4"/>
                          </a:lnTo>
                          <a:lnTo>
                            <a:pt x="8" y="5"/>
                          </a:lnTo>
                          <a:lnTo>
                            <a:pt x="7" y="5"/>
                          </a:lnTo>
                          <a:lnTo>
                            <a:pt x="5" y="11"/>
                          </a:lnTo>
                          <a:lnTo>
                            <a:pt x="8" y="7"/>
                          </a:lnTo>
                          <a:lnTo>
                            <a:pt x="5" y="9"/>
                          </a:lnTo>
                          <a:lnTo>
                            <a:pt x="5" y="11"/>
                          </a:lnTo>
                          <a:lnTo>
                            <a:pt x="3" y="11"/>
                          </a:lnTo>
                          <a:lnTo>
                            <a:pt x="1" y="14"/>
                          </a:lnTo>
                          <a:lnTo>
                            <a:pt x="0" y="16"/>
                          </a:lnTo>
                          <a:lnTo>
                            <a:pt x="0" y="38"/>
                          </a:lnTo>
                          <a:lnTo>
                            <a:pt x="1" y="40"/>
                          </a:lnTo>
                          <a:lnTo>
                            <a:pt x="3" y="43"/>
                          </a:lnTo>
                          <a:lnTo>
                            <a:pt x="5" y="43"/>
                          </a:lnTo>
                          <a:lnTo>
                            <a:pt x="3" y="45"/>
                          </a:lnTo>
                          <a:lnTo>
                            <a:pt x="7" y="47"/>
                          </a:lnTo>
                          <a:lnTo>
                            <a:pt x="5" y="45"/>
                          </a:lnTo>
                          <a:lnTo>
                            <a:pt x="7" y="48"/>
                          </a:lnTo>
                          <a:lnTo>
                            <a:pt x="8" y="48"/>
                          </a:lnTo>
                          <a:lnTo>
                            <a:pt x="8" y="50"/>
                          </a:lnTo>
                          <a:lnTo>
                            <a:pt x="12" y="50"/>
                          </a:lnTo>
                          <a:lnTo>
                            <a:pt x="12" y="52"/>
                          </a:lnTo>
                          <a:lnTo>
                            <a:pt x="19" y="54"/>
                          </a:lnTo>
                          <a:lnTo>
                            <a:pt x="21" y="54"/>
                          </a:lnTo>
                          <a:lnTo>
                            <a:pt x="26" y="52"/>
                          </a:lnTo>
                          <a:lnTo>
                            <a:pt x="24" y="52"/>
                          </a:lnTo>
                          <a:lnTo>
                            <a:pt x="33" y="54"/>
                          </a:lnTo>
                          <a:lnTo>
                            <a:pt x="36" y="50"/>
                          </a:lnTo>
                          <a:lnTo>
                            <a:pt x="35" y="50"/>
                          </a:lnTo>
                          <a:lnTo>
                            <a:pt x="36" y="50"/>
                          </a:lnTo>
                          <a:lnTo>
                            <a:pt x="36" y="48"/>
                          </a:lnTo>
                          <a:lnTo>
                            <a:pt x="38" y="48"/>
                          </a:lnTo>
                          <a:lnTo>
                            <a:pt x="38" y="45"/>
                          </a:lnTo>
                          <a:lnTo>
                            <a:pt x="38" y="47"/>
                          </a:lnTo>
                          <a:lnTo>
                            <a:pt x="42" y="43"/>
                          </a:lnTo>
                          <a:lnTo>
                            <a:pt x="35" y="43"/>
                          </a:lnTo>
                          <a:lnTo>
                            <a:pt x="35" y="48"/>
                          </a:lnTo>
                          <a:lnTo>
                            <a:pt x="38" y="45"/>
                          </a:lnTo>
                          <a:lnTo>
                            <a:pt x="35" y="47"/>
                          </a:lnTo>
                          <a:lnTo>
                            <a:pt x="35" y="52"/>
                          </a:lnTo>
                          <a:lnTo>
                            <a:pt x="33" y="52"/>
                          </a:lnTo>
                          <a:lnTo>
                            <a:pt x="31" y="57"/>
                          </a:lnTo>
                          <a:lnTo>
                            <a:pt x="33" y="55"/>
                          </a:lnTo>
                          <a:lnTo>
                            <a:pt x="33" y="54"/>
                          </a:lnTo>
                          <a:lnTo>
                            <a:pt x="35" y="54"/>
                          </a:lnTo>
                          <a:lnTo>
                            <a:pt x="28" y="55"/>
                          </a:lnTo>
                          <a:lnTo>
                            <a:pt x="28" y="57"/>
                          </a:lnTo>
                          <a:lnTo>
                            <a:pt x="21" y="57"/>
                          </a:lnTo>
                          <a:lnTo>
                            <a:pt x="19" y="60"/>
                          </a:lnTo>
                          <a:lnTo>
                            <a:pt x="24" y="59"/>
                          </a:lnTo>
                          <a:lnTo>
                            <a:pt x="22" y="55"/>
                          </a:lnTo>
                          <a:lnTo>
                            <a:pt x="19" y="57"/>
                          </a:lnTo>
                          <a:lnTo>
                            <a:pt x="19" y="55"/>
                          </a:lnTo>
                          <a:lnTo>
                            <a:pt x="15" y="54"/>
                          </a:lnTo>
                          <a:lnTo>
                            <a:pt x="17" y="55"/>
                          </a:lnTo>
                          <a:lnTo>
                            <a:pt x="17" y="54"/>
                          </a:lnTo>
                          <a:lnTo>
                            <a:pt x="15" y="54"/>
                          </a:lnTo>
                          <a:lnTo>
                            <a:pt x="17" y="55"/>
                          </a:lnTo>
                          <a:lnTo>
                            <a:pt x="15" y="52"/>
                          </a:lnTo>
                          <a:lnTo>
                            <a:pt x="14" y="54"/>
                          </a:lnTo>
                          <a:lnTo>
                            <a:pt x="15" y="50"/>
                          </a:lnTo>
                          <a:lnTo>
                            <a:pt x="15" y="48"/>
                          </a:lnTo>
                          <a:lnTo>
                            <a:pt x="14" y="48"/>
                          </a:lnTo>
                          <a:lnTo>
                            <a:pt x="14" y="47"/>
                          </a:lnTo>
                          <a:lnTo>
                            <a:pt x="3" y="47"/>
                          </a:lnTo>
                          <a:lnTo>
                            <a:pt x="3" y="48"/>
                          </a:lnTo>
                          <a:lnTo>
                            <a:pt x="1" y="48"/>
                          </a:lnTo>
                          <a:lnTo>
                            <a:pt x="1" y="50"/>
                          </a:lnTo>
                          <a:lnTo>
                            <a:pt x="3" y="59"/>
                          </a:lnTo>
                          <a:lnTo>
                            <a:pt x="5" y="59"/>
                          </a:lnTo>
                          <a:lnTo>
                            <a:pt x="5" y="62"/>
                          </a:lnTo>
                          <a:lnTo>
                            <a:pt x="7" y="64"/>
                          </a:lnTo>
                          <a:lnTo>
                            <a:pt x="8" y="64"/>
                          </a:lnTo>
                          <a:lnTo>
                            <a:pt x="8" y="66"/>
                          </a:lnTo>
                          <a:lnTo>
                            <a:pt x="8" y="64"/>
                          </a:lnTo>
                          <a:lnTo>
                            <a:pt x="10" y="67"/>
                          </a:lnTo>
                          <a:lnTo>
                            <a:pt x="12" y="66"/>
                          </a:lnTo>
                          <a:lnTo>
                            <a:pt x="12" y="67"/>
                          </a:lnTo>
                          <a:lnTo>
                            <a:pt x="19" y="69"/>
                          </a:lnTo>
                          <a:lnTo>
                            <a:pt x="21" y="69"/>
                          </a:lnTo>
                          <a:lnTo>
                            <a:pt x="26" y="67"/>
                          </a:lnTo>
                          <a:lnTo>
                            <a:pt x="24" y="67"/>
                          </a:lnTo>
                          <a:lnTo>
                            <a:pt x="35" y="67"/>
                          </a:lnTo>
                          <a:lnTo>
                            <a:pt x="35" y="66"/>
                          </a:lnTo>
                          <a:lnTo>
                            <a:pt x="38" y="66"/>
                          </a:lnTo>
                          <a:lnTo>
                            <a:pt x="38" y="64"/>
                          </a:lnTo>
                          <a:lnTo>
                            <a:pt x="40" y="66"/>
                          </a:lnTo>
                          <a:lnTo>
                            <a:pt x="43" y="62"/>
                          </a:lnTo>
                          <a:lnTo>
                            <a:pt x="42" y="60"/>
                          </a:lnTo>
                          <a:lnTo>
                            <a:pt x="43" y="60"/>
                          </a:lnTo>
                          <a:lnTo>
                            <a:pt x="47" y="57"/>
                          </a:lnTo>
                          <a:lnTo>
                            <a:pt x="45" y="50"/>
                          </a:lnTo>
                          <a:lnTo>
                            <a:pt x="45" y="52"/>
                          </a:lnTo>
                          <a:lnTo>
                            <a:pt x="49" y="48"/>
                          </a:lnTo>
                          <a:lnTo>
                            <a:pt x="49" y="4"/>
                          </a:lnTo>
                          <a:lnTo>
                            <a:pt x="45" y="0"/>
                          </a:lnTo>
                          <a:lnTo>
                            <a:pt x="45" y="7"/>
                          </a:lnTo>
                          <a:lnTo>
                            <a:pt x="42" y="4"/>
                          </a:lnTo>
                          <a:lnTo>
                            <a:pt x="42" y="48"/>
                          </a:lnTo>
                          <a:lnTo>
                            <a:pt x="45" y="45"/>
                          </a:lnTo>
                          <a:lnTo>
                            <a:pt x="42" y="47"/>
                          </a:lnTo>
                          <a:lnTo>
                            <a:pt x="40" y="54"/>
                          </a:lnTo>
                          <a:lnTo>
                            <a:pt x="38" y="55"/>
                          </a:lnTo>
                          <a:lnTo>
                            <a:pt x="40" y="57"/>
                          </a:lnTo>
                          <a:lnTo>
                            <a:pt x="38" y="57"/>
                          </a:lnTo>
                          <a:lnTo>
                            <a:pt x="36" y="62"/>
                          </a:lnTo>
                          <a:lnTo>
                            <a:pt x="40" y="59"/>
                          </a:lnTo>
                          <a:lnTo>
                            <a:pt x="35" y="60"/>
                          </a:lnTo>
                          <a:lnTo>
                            <a:pt x="35" y="62"/>
                          </a:lnTo>
                          <a:lnTo>
                            <a:pt x="31" y="62"/>
                          </a:lnTo>
                          <a:lnTo>
                            <a:pt x="31" y="64"/>
                          </a:lnTo>
                          <a:lnTo>
                            <a:pt x="21" y="64"/>
                          </a:lnTo>
                          <a:lnTo>
                            <a:pt x="19" y="67"/>
                          </a:lnTo>
                          <a:lnTo>
                            <a:pt x="24" y="66"/>
                          </a:lnTo>
                          <a:lnTo>
                            <a:pt x="22" y="62"/>
                          </a:lnTo>
                          <a:lnTo>
                            <a:pt x="15" y="64"/>
                          </a:lnTo>
                          <a:lnTo>
                            <a:pt x="15" y="62"/>
                          </a:lnTo>
                          <a:lnTo>
                            <a:pt x="14" y="60"/>
                          </a:lnTo>
                          <a:lnTo>
                            <a:pt x="12" y="60"/>
                          </a:lnTo>
                          <a:lnTo>
                            <a:pt x="12" y="59"/>
                          </a:lnTo>
                          <a:lnTo>
                            <a:pt x="12" y="60"/>
                          </a:lnTo>
                          <a:lnTo>
                            <a:pt x="10" y="57"/>
                          </a:lnTo>
                          <a:lnTo>
                            <a:pt x="8" y="59"/>
                          </a:lnTo>
                          <a:lnTo>
                            <a:pt x="8" y="55"/>
                          </a:lnTo>
                          <a:lnTo>
                            <a:pt x="7" y="55"/>
                          </a:lnTo>
                          <a:lnTo>
                            <a:pt x="8" y="50"/>
                          </a:lnTo>
                          <a:lnTo>
                            <a:pt x="5" y="54"/>
                          </a:lnTo>
                          <a:lnTo>
                            <a:pt x="12" y="54"/>
                          </a:lnTo>
                          <a:lnTo>
                            <a:pt x="8" y="50"/>
                          </a:lnTo>
                          <a:lnTo>
                            <a:pt x="10" y="57"/>
                          </a:lnTo>
                          <a:lnTo>
                            <a:pt x="12" y="59"/>
                          </a:lnTo>
                          <a:lnTo>
                            <a:pt x="14" y="59"/>
                          </a:lnTo>
                          <a:lnTo>
                            <a:pt x="15" y="60"/>
                          </a:lnTo>
                          <a:lnTo>
                            <a:pt x="14" y="59"/>
                          </a:lnTo>
                          <a:lnTo>
                            <a:pt x="15" y="60"/>
                          </a:lnTo>
                          <a:lnTo>
                            <a:pt x="15" y="59"/>
                          </a:lnTo>
                          <a:lnTo>
                            <a:pt x="15" y="60"/>
                          </a:lnTo>
                          <a:lnTo>
                            <a:pt x="19" y="62"/>
                          </a:lnTo>
                          <a:lnTo>
                            <a:pt x="21" y="62"/>
                          </a:lnTo>
                          <a:lnTo>
                            <a:pt x="26" y="60"/>
                          </a:lnTo>
                          <a:lnTo>
                            <a:pt x="24" y="60"/>
                          </a:lnTo>
                          <a:lnTo>
                            <a:pt x="31" y="60"/>
                          </a:lnTo>
                          <a:lnTo>
                            <a:pt x="31" y="59"/>
                          </a:lnTo>
                          <a:lnTo>
                            <a:pt x="35" y="60"/>
                          </a:lnTo>
                          <a:lnTo>
                            <a:pt x="36" y="60"/>
                          </a:lnTo>
                          <a:lnTo>
                            <a:pt x="36" y="59"/>
                          </a:lnTo>
                          <a:lnTo>
                            <a:pt x="38" y="57"/>
                          </a:lnTo>
                          <a:lnTo>
                            <a:pt x="36" y="55"/>
                          </a:lnTo>
                          <a:lnTo>
                            <a:pt x="38" y="55"/>
                          </a:lnTo>
                          <a:lnTo>
                            <a:pt x="38" y="50"/>
                          </a:lnTo>
                          <a:lnTo>
                            <a:pt x="38" y="52"/>
                          </a:lnTo>
                          <a:lnTo>
                            <a:pt x="42" y="48"/>
                          </a:lnTo>
                          <a:lnTo>
                            <a:pt x="42" y="43"/>
                          </a:lnTo>
                          <a:lnTo>
                            <a:pt x="42" y="42"/>
                          </a:lnTo>
                          <a:lnTo>
                            <a:pt x="40" y="42"/>
                          </a:lnTo>
                          <a:lnTo>
                            <a:pt x="40" y="40"/>
                          </a:lnTo>
                          <a:lnTo>
                            <a:pt x="38" y="40"/>
                          </a:lnTo>
                          <a:lnTo>
                            <a:pt x="36" y="40"/>
                          </a:lnTo>
                          <a:lnTo>
                            <a:pt x="36" y="42"/>
                          </a:lnTo>
                          <a:lnTo>
                            <a:pt x="35" y="42"/>
                          </a:lnTo>
                          <a:lnTo>
                            <a:pt x="35" y="43"/>
                          </a:lnTo>
                          <a:lnTo>
                            <a:pt x="38" y="40"/>
                          </a:lnTo>
                          <a:lnTo>
                            <a:pt x="35" y="42"/>
                          </a:lnTo>
                          <a:lnTo>
                            <a:pt x="35" y="45"/>
                          </a:lnTo>
                          <a:lnTo>
                            <a:pt x="33" y="45"/>
                          </a:lnTo>
                          <a:lnTo>
                            <a:pt x="33" y="47"/>
                          </a:lnTo>
                          <a:lnTo>
                            <a:pt x="31" y="47"/>
                          </a:lnTo>
                          <a:lnTo>
                            <a:pt x="29" y="50"/>
                          </a:lnTo>
                          <a:lnTo>
                            <a:pt x="33" y="47"/>
                          </a:lnTo>
                          <a:lnTo>
                            <a:pt x="21" y="48"/>
                          </a:lnTo>
                          <a:lnTo>
                            <a:pt x="19" y="52"/>
                          </a:lnTo>
                          <a:lnTo>
                            <a:pt x="24" y="50"/>
                          </a:lnTo>
                          <a:lnTo>
                            <a:pt x="22" y="47"/>
                          </a:lnTo>
                          <a:lnTo>
                            <a:pt x="15" y="48"/>
                          </a:lnTo>
                          <a:lnTo>
                            <a:pt x="15" y="47"/>
                          </a:lnTo>
                          <a:lnTo>
                            <a:pt x="12" y="47"/>
                          </a:lnTo>
                          <a:lnTo>
                            <a:pt x="12" y="45"/>
                          </a:lnTo>
                          <a:lnTo>
                            <a:pt x="10" y="45"/>
                          </a:lnTo>
                          <a:lnTo>
                            <a:pt x="12" y="45"/>
                          </a:lnTo>
                          <a:lnTo>
                            <a:pt x="10" y="43"/>
                          </a:lnTo>
                          <a:lnTo>
                            <a:pt x="10" y="42"/>
                          </a:lnTo>
                          <a:lnTo>
                            <a:pt x="8" y="40"/>
                          </a:lnTo>
                          <a:lnTo>
                            <a:pt x="7" y="40"/>
                          </a:lnTo>
                          <a:lnTo>
                            <a:pt x="8" y="36"/>
                          </a:lnTo>
                          <a:lnTo>
                            <a:pt x="7" y="35"/>
                          </a:lnTo>
                          <a:lnTo>
                            <a:pt x="7" y="28"/>
                          </a:lnTo>
                          <a:lnTo>
                            <a:pt x="7" y="19"/>
                          </a:lnTo>
                          <a:lnTo>
                            <a:pt x="8" y="17"/>
                          </a:lnTo>
                          <a:lnTo>
                            <a:pt x="7" y="14"/>
                          </a:lnTo>
                          <a:lnTo>
                            <a:pt x="8" y="14"/>
                          </a:lnTo>
                          <a:lnTo>
                            <a:pt x="8" y="12"/>
                          </a:lnTo>
                          <a:lnTo>
                            <a:pt x="8" y="14"/>
                          </a:lnTo>
                          <a:lnTo>
                            <a:pt x="12" y="11"/>
                          </a:lnTo>
                          <a:lnTo>
                            <a:pt x="10" y="9"/>
                          </a:lnTo>
                          <a:lnTo>
                            <a:pt x="12" y="9"/>
                          </a:lnTo>
                          <a:lnTo>
                            <a:pt x="12" y="7"/>
                          </a:lnTo>
                          <a:lnTo>
                            <a:pt x="15" y="7"/>
                          </a:lnTo>
                          <a:lnTo>
                            <a:pt x="15" y="5"/>
                          </a:lnTo>
                          <a:lnTo>
                            <a:pt x="22" y="7"/>
                          </a:lnTo>
                          <a:lnTo>
                            <a:pt x="29" y="7"/>
                          </a:lnTo>
                          <a:lnTo>
                            <a:pt x="31" y="7"/>
                          </a:lnTo>
                          <a:lnTo>
                            <a:pt x="33" y="9"/>
                          </a:lnTo>
                          <a:lnTo>
                            <a:pt x="33" y="7"/>
                          </a:lnTo>
                          <a:lnTo>
                            <a:pt x="33" y="9"/>
                          </a:lnTo>
                          <a:lnTo>
                            <a:pt x="35" y="9"/>
                          </a:lnTo>
                          <a:lnTo>
                            <a:pt x="33" y="12"/>
                          </a:lnTo>
                          <a:lnTo>
                            <a:pt x="36" y="14"/>
                          </a:lnTo>
                          <a:lnTo>
                            <a:pt x="35" y="12"/>
                          </a:lnTo>
                          <a:lnTo>
                            <a:pt x="35" y="14"/>
                          </a:lnTo>
                          <a:lnTo>
                            <a:pt x="36" y="14"/>
                          </a:lnTo>
                          <a:lnTo>
                            <a:pt x="36" y="16"/>
                          </a:lnTo>
                          <a:lnTo>
                            <a:pt x="38" y="16"/>
                          </a:lnTo>
                          <a:lnTo>
                            <a:pt x="40" y="16"/>
                          </a:lnTo>
                          <a:lnTo>
                            <a:pt x="40" y="14"/>
                          </a:lnTo>
                          <a:lnTo>
                            <a:pt x="42" y="14"/>
                          </a:lnTo>
                          <a:lnTo>
                            <a:pt x="42" y="12"/>
                          </a:lnTo>
                          <a:lnTo>
                            <a:pt x="42" y="4"/>
                          </a:lnTo>
                          <a:lnTo>
                            <a:pt x="38" y="7"/>
                          </a:lnTo>
                          <a:lnTo>
                            <a:pt x="45" y="7"/>
                          </a:lnTo>
                          <a:lnTo>
                            <a:pt x="45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2" name="Freeform 109"/>
                    <p:cNvSpPr>
                      <a:spLocks/>
                    </p:cNvSpPr>
                    <p:nvPr/>
                  </p:nvSpPr>
                  <p:spPr bwMode="auto">
                    <a:xfrm>
                      <a:off x="5048310" y="3483767"/>
                      <a:ext cx="55863" cy="63500"/>
                    </a:xfrm>
                    <a:custGeom>
                      <a:avLst/>
                      <a:gdLst>
                        <a:gd name="T0" fmla="*/ 24 w 35"/>
                        <a:gd name="T1" fmla="*/ 5 h 40"/>
                        <a:gd name="T2" fmla="*/ 26 w 35"/>
                        <a:gd name="T3" fmla="*/ 9 h 40"/>
                        <a:gd name="T4" fmla="*/ 24 w 35"/>
                        <a:gd name="T5" fmla="*/ 7 h 40"/>
                        <a:gd name="T6" fmla="*/ 28 w 35"/>
                        <a:gd name="T7" fmla="*/ 10 h 40"/>
                        <a:gd name="T8" fmla="*/ 29 w 35"/>
                        <a:gd name="T9" fmla="*/ 14 h 40"/>
                        <a:gd name="T10" fmla="*/ 31 w 35"/>
                        <a:gd name="T11" fmla="*/ 22 h 40"/>
                        <a:gd name="T12" fmla="*/ 29 w 35"/>
                        <a:gd name="T13" fmla="*/ 19 h 40"/>
                        <a:gd name="T14" fmla="*/ 28 w 35"/>
                        <a:gd name="T15" fmla="*/ 26 h 40"/>
                        <a:gd name="T16" fmla="*/ 26 w 35"/>
                        <a:gd name="T17" fmla="*/ 29 h 40"/>
                        <a:gd name="T18" fmla="*/ 24 w 35"/>
                        <a:gd name="T19" fmla="*/ 33 h 40"/>
                        <a:gd name="T20" fmla="*/ 28 w 35"/>
                        <a:gd name="T21" fmla="*/ 31 h 40"/>
                        <a:gd name="T22" fmla="*/ 22 w 35"/>
                        <a:gd name="T23" fmla="*/ 35 h 40"/>
                        <a:gd name="T24" fmla="*/ 14 w 35"/>
                        <a:gd name="T25" fmla="*/ 38 h 40"/>
                        <a:gd name="T26" fmla="*/ 17 w 35"/>
                        <a:gd name="T27" fmla="*/ 33 h 40"/>
                        <a:gd name="T28" fmla="*/ 12 w 35"/>
                        <a:gd name="T29" fmla="*/ 33 h 40"/>
                        <a:gd name="T30" fmla="*/ 8 w 35"/>
                        <a:gd name="T31" fmla="*/ 31 h 40"/>
                        <a:gd name="T32" fmla="*/ 8 w 35"/>
                        <a:gd name="T33" fmla="*/ 31 h 40"/>
                        <a:gd name="T34" fmla="*/ 7 w 35"/>
                        <a:gd name="T35" fmla="*/ 26 h 40"/>
                        <a:gd name="T36" fmla="*/ 7 w 35"/>
                        <a:gd name="T37" fmla="*/ 21 h 40"/>
                        <a:gd name="T38" fmla="*/ 7 w 35"/>
                        <a:gd name="T39" fmla="*/ 14 h 40"/>
                        <a:gd name="T40" fmla="*/ 7 w 35"/>
                        <a:gd name="T41" fmla="*/ 12 h 40"/>
                        <a:gd name="T42" fmla="*/ 8 w 35"/>
                        <a:gd name="T43" fmla="*/ 10 h 40"/>
                        <a:gd name="T44" fmla="*/ 12 w 35"/>
                        <a:gd name="T45" fmla="*/ 5 h 40"/>
                        <a:gd name="T46" fmla="*/ 19 w 35"/>
                        <a:gd name="T47" fmla="*/ 7 h 40"/>
                        <a:gd name="T48" fmla="*/ 17 w 35"/>
                        <a:gd name="T49" fmla="*/ 0 h 40"/>
                        <a:gd name="T50" fmla="*/ 17 w 35"/>
                        <a:gd name="T51" fmla="*/ 0 h 40"/>
                        <a:gd name="T52" fmla="*/ 8 w 35"/>
                        <a:gd name="T53" fmla="*/ 4 h 40"/>
                        <a:gd name="T54" fmla="*/ 3 w 35"/>
                        <a:gd name="T55" fmla="*/ 5 h 40"/>
                        <a:gd name="T56" fmla="*/ 5 w 35"/>
                        <a:gd name="T57" fmla="*/ 7 h 40"/>
                        <a:gd name="T58" fmla="*/ 7 w 35"/>
                        <a:gd name="T59" fmla="*/ 5 h 40"/>
                        <a:gd name="T60" fmla="*/ 3 w 35"/>
                        <a:gd name="T61" fmla="*/ 10 h 40"/>
                        <a:gd name="T62" fmla="*/ 0 w 35"/>
                        <a:gd name="T63" fmla="*/ 21 h 40"/>
                        <a:gd name="T64" fmla="*/ 3 w 35"/>
                        <a:gd name="T65" fmla="*/ 29 h 40"/>
                        <a:gd name="T66" fmla="*/ 5 w 35"/>
                        <a:gd name="T67" fmla="*/ 35 h 40"/>
                        <a:gd name="T68" fmla="*/ 5 w 35"/>
                        <a:gd name="T69" fmla="*/ 35 h 40"/>
                        <a:gd name="T70" fmla="*/ 8 w 35"/>
                        <a:gd name="T71" fmla="*/ 36 h 40"/>
                        <a:gd name="T72" fmla="*/ 14 w 35"/>
                        <a:gd name="T73" fmla="*/ 40 h 40"/>
                        <a:gd name="T74" fmla="*/ 21 w 35"/>
                        <a:gd name="T75" fmla="*/ 38 h 40"/>
                        <a:gd name="T76" fmla="*/ 26 w 35"/>
                        <a:gd name="T77" fmla="*/ 38 h 40"/>
                        <a:gd name="T78" fmla="*/ 28 w 35"/>
                        <a:gd name="T79" fmla="*/ 38 h 40"/>
                        <a:gd name="T80" fmla="*/ 31 w 35"/>
                        <a:gd name="T81" fmla="*/ 36 h 40"/>
                        <a:gd name="T82" fmla="*/ 29 w 35"/>
                        <a:gd name="T83" fmla="*/ 33 h 40"/>
                        <a:gd name="T84" fmla="*/ 31 w 35"/>
                        <a:gd name="T85" fmla="*/ 29 h 40"/>
                        <a:gd name="T86" fmla="*/ 33 w 35"/>
                        <a:gd name="T87" fmla="*/ 22 h 40"/>
                        <a:gd name="T88" fmla="*/ 35 w 35"/>
                        <a:gd name="T89" fmla="*/ 19 h 40"/>
                        <a:gd name="T90" fmla="*/ 33 w 35"/>
                        <a:gd name="T91" fmla="*/ 10 h 40"/>
                        <a:gd name="T92" fmla="*/ 31 w 35"/>
                        <a:gd name="T93" fmla="*/ 7 h 40"/>
                        <a:gd name="T94" fmla="*/ 31 w 35"/>
                        <a:gd name="T95" fmla="*/ 7 h 40"/>
                        <a:gd name="T96" fmla="*/ 29 w 35"/>
                        <a:gd name="T97" fmla="*/ 5 h 40"/>
                        <a:gd name="T98" fmla="*/ 28 w 35"/>
                        <a:gd name="T99" fmla="*/ 2 h 40"/>
                        <a:gd name="T100" fmla="*/ 17 w 35"/>
                        <a:gd name="T101" fmla="*/ 7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5" h="40">
                          <a:moveTo>
                            <a:pt x="17" y="7"/>
                          </a:moveTo>
                          <a:lnTo>
                            <a:pt x="24" y="5"/>
                          </a:lnTo>
                          <a:lnTo>
                            <a:pt x="22" y="7"/>
                          </a:lnTo>
                          <a:lnTo>
                            <a:pt x="26" y="9"/>
                          </a:lnTo>
                          <a:lnTo>
                            <a:pt x="24" y="9"/>
                          </a:lnTo>
                          <a:lnTo>
                            <a:pt x="24" y="7"/>
                          </a:lnTo>
                          <a:lnTo>
                            <a:pt x="26" y="10"/>
                          </a:lnTo>
                          <a:lnTo>
                            <a:pt x="28" y="10"/>
                          </a:lnTo>
                          <a:lnTo>
                            <a:pt x="28" y="14"/>
                          </a:lnTo>
                          <a:lnTo>
                            <a:pt x="29" y="14"/>
                          </a:lnTo>
                          <a:lnTo>
                            <a:pt x="28" y="21"/>
                          </a:lnTo>
                          <a:lnTo>
                            <a:pt x="31" y="22"/>
                          </a:lnTo>
                          <a:lnTo>
                            <a:pt x="33" y="17"/>
                          </a:lnTo>
                          <a:lnTo>
                            <a:pt x="29" y="19"/>
                          </a:lnTo>
                          <a:lnTo>
                            <a:pt x="29" y="26"/>
                          </a:lnTo>
                          <a:lnTo>
                            <a:pt x="28" y="26"/>
                          </a:lnTo>
                          <a:lnTo>
                            <a:pt x="28" y="29"/>
                          </a:lnTo>
                          <a:lnTo>
                            <a:pt x="26" y="29"/>
                          </a:lnTo>
                          <a:lnTo>
                            <a:pt x="24" y="35"/>
                          </a:lnTo>
                          <a:lnTo>
                            <a:pt x="24" y="33"/>
                          </a:lnTo>
                          <a:lnTo>
                            <a:pt x="26" y="33"/>
                          </a:lnTo>
                          <a:lnTo>
                            <a:pt x="28" y="31"/>
                          </a:lnTo>
                          <a:lnTo>
                            <a:pt x="22" y="33"/>
                          </a:lnTo>
                          <a:lnTo>
                            <a:pt x="22" y="35"/>
                          </a:lnTo>
                          <a:lnTo>
                            <a:pt x="15" y="35"/>
                          </a:lnTo>
                          <a:lnTo>
                            <a:pt x="14" y="38"/>
                          </a:lnTo>
                          <a:lnTo>
                            <a:pt x="19" y="36"/>
                          </a:lnTo>
                          <a:lnTo>
                            <a:pt x="17" y="33"/>
                          </a:lnTo>
                          <a:lnTo>
                            <a:pt x="12" y="35"/>
                          </a:lnTo>
                          <a:lnTo>
                            <a:pt x="12" y="33"/>
                          </a:lnTo>
                          <a:lnTo>
                            <a:pt x="10" y="31"/>
                          </a:lnTo>
                          <a:lnTo>
                            <a:pt x="8" y="31"/>
                          </a:lnTo>
                          <a:lnTo>
                            <a:pt x="10" y="31"/>
                          </a:lnTo>
                          <a:lnTo>
                            <a:pt x="8" y="31"/>
                          </a:lnTo>
                          <a:lnTo>
                            <a:pt x="8" y="29"/>
                          </a:lnTo>
                          <a:lnTo>
                            <a:pt x="7" y="26"/>
                          </a:lnTo>
                          <a:lnTo>
                            <a:pt x="5" y="26"/>
                          </a:lnTo>
                          <a:lnTo>
                            <a:pt x="7" y="21"/>
                          </a:lnTo>
                          <a:lnTo>
                            <a:pt x="5" y="14"/>
                          </a:lnTo>
                          <a:lnTo>
                            <a:pt x="7" y="14"/>
                          </a:lnTo>
                          <a:lnTo>
                            <a:pt x="7" y="10"/>
                          </a:lnTo>
                          <a:lnTo>
                            <a:pt x="7" y="12"/>
                          </a:lnTo>
                          <a:lnTo>
                            <a:pt x="10" y="10"/>
                          </a:lnTo>
                          <a:lnTo>
                            <a:pt x="8" y="10"/>
                          </a:lnTo>
                          <a:lnTo>
                            <a:pt x="12" y="7"/>
                          </a:lnTo>
                          <a:lnTo>
                            <a:pt x="12" y="5"/>
                          </a:lnTo>
                          <a:lnTo>
                            <a:pt x="17" y="7"/>
                          </a:lnTo>
                          <a:lnTo>
                            <a:pt x="19" y="7"/>
                          </a:lnTo>
                          <a:lnTo>
                            <a:pt x="17" y="7"/>
                          </a:lnTo>
                          <a:lnTo>
                            <a:pt x="17" y="0"/>
                          </a:lnTo>
                          <a:lnTo>
                            <a:pt x="19" y="0"/>
                          </a:lnTo>
                          <a:lnTo>
                            <a:pt x="17" y="0"/>
                          </a:lnTo>
                          <a:lnTo>
                            <a:pt x="8" y="2"/>
                          </a:lnTo>
                          <a:lnTo>
                            <a:pt x="8" y="4"/>
                          </a:lnTo>
                          <a:lnTo>
                            <a:pt x="7" y="2"/>
                          </a:lnTo>
                          <a:lnTo>
                            <a:pt x="3" y="5"/>
                          </a:lnTo>
                          <a:lnTo>
                            <a:pt x="3" y="9"/>
                          </a:lnTo>
                          <a:lnTo>
                            <a:pt x="5" y="7"/>
                          </a:lnTo>
                          <a:lnTo>
                            <a:pt x="3" y="7"/>
                          </a:lnTo>
                          <a:lnTo>
                            <a:pt x="7" y="5"/>
                          </a:lnTo>
                          <a:lnTo>
                            <a:pt x="3" y="7"/>
                          </a:lnTo>
                          <a:lnTo>
                            <a:pt x="3" y="10"/>
                          </a:lnTo>
                          <a:lnTo>
                            <a:pt x="1" y="10"/>
                          </a:lnTo>
                          <a:lnTo>
                            <a:pt x="0" y="21"/>
                          </a:lnTo>
                          <a:lnTo>
                            <a:pt x="1" y="29"/>
                          </a:lnTo>
                          <a:lnTo>
                            <a:pt x="3" y="29"/>
                          </a:lnTo>
                          <a:lnTo>
                            <a:pt x="1" y="33"/>
                          </a:lnTo>
                          <a:lnTo>
                            <a:pt x="5" y="35"/>
                          </a:lnTo>
                          <a:lnTo>
                            <a:pt x="3" y="35"/>
                          </a:lnTo>
                          <a:lnTo>
                            <a:pt x="5" y="35"/>
                          </a:lnTo>
                          <a:lnTo>
                            <a:pt x="7" y="38"/>
                          </a:lnTo>
                          <a:lnTo>
                            <a:pt x="8" y="36"/>
                          </a:lnTo>
                          <a:lnTo>
                            <a:pt x="8" y="38"/>
                          </a:lnTo>
                          <a:lnTo>
                            <a:pt x="14" y="40"/>
                          </a:lnTo>
                          <a:lnTo>
                            <a:pt x="15" y="40"/>
                          </a:lnTo>
                          <a:lnTo>
                            <a:pt x="21" y="38"/>
                          </a:lnTo>
                          <a:lnTo>
                            <a:pt x="19" y="38"/>
                          </a:lnTo>
                          <a:lnTo>
                            <a:pt x="26" y="38"/>
                          </a:lnTo>
                          <a:lnTo>
                            <a:pt x="26" y="36"/>
                          </a:lnTo>
                          <a:lnTo>
                            <a:pt x="28" y="38"/>
                          </a:lnTo>
                          <a:lnTo>
                            <a:pt x="29" y="36"/>
                          </a:lnTo>
                          <a:lnTo>
                            <a:pt x="31" y="36"/>
                          </a:lnTo>
                          <a:lnTo>
                            <a:pt x="31" y="35"/>
                          </a:lnTo>
                          <a:lnTo>
                            <a:pt x="29" y="33"/>
                          </a:lnTo>
                          <a:lnTo>
                            <a:pt x="31" y="33"/>
                          </a:lnTo>
                          <a:lnTo>
                            <a:pt x="31" y="29"/>
                          </a:lnTo>
                          <a:lnTo>
                            <a:pt x="33" y="29"/>
                          </a:lnTo>
                          <a:lnTo>
                            <a:pt x="33" y="22"/>
                          </a:lnTo>
                          <a:lnTo>
                            <a:pt x="33" y="24"/>
                          </a:lnTo>
                          <a:lnTo>
                            <a:pt x="35" y="19"/>
                          </a:lnTo>
                          <a:lnTo>
                            <a:pt x="35" y="17"/>
                          </a:lnTo>
                          <a:lnTo>
                            <a:pt x="33" y="10"/>
                          </a:lnTo>
                          <a:lnTo>
                            <a:pt x="31" y="10"/>
                          </a:lnTo>
                          <a:lnTo>
                            <a:pt x="31" y="7"/>
                          </a:lnTo>
                          <a:lnTo>
                            <a:pt x="29" y="7"/>
                          </a:lnTo>
                          <a:lnTo>
                            <a:pt x="31" y="7"/>
                          </a:lnTo>
                          <a:lnTo>
                            <a:pt x="31" y="5"/>
                          </a:lnTo>
                          <a:lnTo>
                            <a:pt x="29" y="5"/>
                          </a:lnTo>
                          <a:lnTo>
                            <a:pt x="29" y="4"/>
                          </a:lnTo>
                          <a:lnTo>
                            <a:pt x="28" y="2"/>
                          </a:lnTo>
                          <a:lnTo>
                            <a:pt x="17" y="0"/>
                          </a:lnTo>
                          <a:lnTo>
                            <a:pt x="17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3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5175996" y="3448842"/>
                      <a:ext cx="36710" cy="109538"/>
                    </a:xfrm>
                    <a:custGeom>
                      <a:avLst/>
                      <a:gdLst>
                        <a:gd name="T0" fmla="*/ 7 w 23"/>
                        <a:gd name="T1" fmla="*/ 69 h 69"/>
                        <a:gd name="T2" fmla="*/ 14 w 23"/>
                        <a:gd name="T3" fmla="*/ 69 h 69"/>
                        <a:gd name="T4" fmla="*/ 14 w 23"/>
                        <a:gd name="T5" fmla="*/ 26 h 69"/>
                        <a:gd name="T6" fmla="*/ 23 w 23"/>
                        <a:gd name="T7" fmla="*/ 26 h 69"/>
                        <a:gd name="T8" fmla="*/ 23 w 23"/>
                        <a:gd name="T9" fmla="*/ 19 h 69"/>
                        <a:gd name="T10" fmla="*/ 14 w 23"/>
                        <a:gd name="T11" fmla="*/ 19 h 69"/>
                        <a:gd name="T12" fmla="*/ 14 w 23"/>
                        <a:gd name="T13" fmla="*/ 12 h 69"/>
                        <a:gd name="T14" fmla="*/ 14 w 23"/>
                        <a:gd name="T15" fmla="*/ 8 h 69"/>
                        <a:gd name="T16" fmla="*/ 19 w 23"/>
                        <a:gd name="T17" fmla="*/ 7 h 69"/>
                        <a:gd name="T18" fmla="*/ 23 w 23"/>
                        <a:gd name="T19" fmla="*/ 7 h 69"/>
                        <a:gd name="T20" fmla="*/ 23 w 23"/>
                        <a:gd name="T21" fmla="*/ 2 h 69"/>
                        <a:gd name="T22" fmla="*/ 21 w 23"/>
                        <a:gd name="T23" fmla="*/ 0 h 69"/>
                        <a:gd name="T24" fmla="*/ 19 w 23"/>
                        <a:gd name="T25" fmla="*/ 0 h 69"/>
                        <a:gd name="T26" fmla="*/ 14 w 23"/>
                        <a:gd name="T27" fmla="*/ 2 h 69"/>
                        <a:gd name="T28" fmla="*/ 11 w 23"/>
                        <a:gd name="T29" fmla="*/ 3 h 69"/>
                        <a:gd name="T30" fmla="*/ 7 w 23"/>
                        <a:gd name="T31" fmla="*/ 7 h 69"/>
                        <a:gd name="T32" fmla="*/ 7 w 23"/>
                        <a:gd name="T33" fmla="*/ 12 h 69"/>
                        <a:gd name="T34" fmla="*/ 7 w 23"/>
                        <a:gd name="T35" fmla="*/ 19 h 69"/>
                        <a:gd name="T36" fmla="*/ 0 w 23"/>
                        <a:gd name="T37" fmla="*/ 19 h 69"/>
                        <a:gd name="T38" fmla="*/ 0 w 23"/>
                        <a:gd name="T39" fmla="*/ 26 h 69"/>
                        <a:gd name="T40" fmla="*/ 7 w 23"/>
                        <a:gd name="T41" fmla="*/ 26 h 69"/>
                        <a:gd name="T42" fmla="*/ 7 w 23"/>
                        <a:gd name="T43" fmla="*/ 69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23" h="69">
                          <a:moveTo>
                            <a:pt x="7" y="69"/>
                          </a:moveTo>
                          <a:lnTo>
                            <a:pt x="14" y="69"/>
                          </a:lnTo>
                          <a:lnTo>
                            <a:pt x="14" y="26"/>
                          </a:lnTo>
                          <a:lnTo>
                            <a:pt x="23" y="26"/>
                          </a:lnTo>
                          <a:lnTo>
                            <a:pt x="23" y="19"/>
                          </a:lnTo>
                          <a:lnTo>
                            <a:pt x="14" y="19"/>
                          </a:lnTo>
                          <a:lnTo>
                            <a:pt x="14" y="12"/>
                          </a:lnTo>
                          <a:lnTo>
                            <a:pt x="14" y="8"/>
                          </a:lnTo>
                          <a:lnTo>
                            <a:pt x="19" y="7"/>
                          </a:lnTo>
                          <a:lnTo>
                            <a:pt x="23" y="7"/>
                          </a:lnTo>
                          <a:lnTo>
                            <a:pt x="23" y="2"/>
                          </a:lnTo>
                          <a:lnTo>
                            <a:pt x="21" y="0"/>
                          </a:lnTo>
                          <a:lnTo>
                            <a:pt x="19" y="0"/>
                          </a:lnTo>
                          <a:lnTo>
                            <a:pt x="14" y="2"/>
                          </a:lnTo>
                          <a:lnTo>
                            <a:pt x="11" y="3"/>
                          </a:lnTo>
                          <a:lnTo>
                            <a:pt x="7" y="7"/>
                          </a:lnTo>
                          <a:lnTo>
                            <a:pt x="7" y="12"/>
                          </a:lnTo>
                          <a:lnTo>
                            <a:pt x="7" y="19"/>
                          </a:lnTo>
                          <a:lnTo>
                            <a:pt x="0" y="19"/>
                          </a:lnTo>
                          <a:lnTo>
                            <a:pt x="0" y="26"/>
                          </a:lnTo>
                          <a:lnTo>
                            <a:pt x="7" y="26"/>
                          </a:lnTo>
                          <a:lnTo>
                            <a:pt x="7" y="6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4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5171207" y="3442492"/>
                      <a:ext cx="46286" cy="120650"/>
                    </a:xfrm>
                    <a:custGeom>
                      <a:avLst/>
                      <a:gdLst>
                        <a:gd name="T0" fmla="*/ 19 w 29"/>
                        <a:gd name="T1" fmla="*/ 76 h 76"/>
                        <a:gd name="T2" fmla="*/ 21 w 29"/>
                        <a:gd name="T3" fmla="*/ 74 h 76"/>
                        <a:gd name="T4" fmla="*/ 17 w 29"/>
                        <a:gd name="T5" fmla="*/ 33 h 76"/>
                        <a:gd name="T6" fmla="*/ 28 w 29"/>
                        <a:gd name="T7" fmla="*/ 31 h 76"/>
                        <a:gd name="T8" fmla="*/ 29 w 29"/>
                        <a:gd name="T9" fmla="*/ 21 h 76"/>
                        <a:gd name="T10" fmla="*/ 28 w 29"/>
                        <a:gd name="T11" fmla="*/ 19 h 76"/>
                        <a:gd name="T12" fmla="*/ 21 w 29"/>
                        <a:gd name="T13" fmla="*/ 23 h 76"/>
                        <a:gd name="T14" fmla="*/ 19 w 29"/>
                        <a:gd name="T15" fmla="*/ 14 h 76"/>
                        <a:gd name="T16" fmla="*/ 19 w 29"/>
                        <a:gd name="T17" fmla="*/ 12 h 76"/>
                        <a:gd name="T18" fmla="*/ 24 w 29"/>
                        <a:gd name="T19" fmla="*/ 14 h 76"/>
                        <a:gd name="T20" fmla="*/ 28 w 29"/>
                        <a:gd name="T21" fmla="*/ 14 h 76"/>
                        <a:gd name="T22" fmla="*/ 29 w 29"/>
                        <a:gd name="T23" fmla="*/ 12 h 76"/>
                        <a:gd name="T24" fmla="*/ 26 w 29"/>
                        <a:gd name="T25" fmla="*/ 9 h 76"/>
                        <a:gd name="T26" fmla="*/ 26 w 29"/>
                        <a:gd name="T27" fmla="*/ 2 h 76"/>
                        <a:gd name="T28" fmla="*/ 24 w 29"/>
                        <a:gd name="T29" fmla="*/ 0 h 76"/>
                        <a:gd name="T30" fmla="*/ 14 w 29"/>
                        <a:gd name="T31" fmla="*/ 2 h 76"/>
                        <a:gd name="T32" fmla="*/ 12 w 29"/>
                        <a:gd name="T33" fmla="*/ 4 h 76"/>
                        <a:gd name="T34" fmla="*/ 12 w 29"/>
                        <a:gd name="T35" fmla="*/ 6 h 76"/>
                        <a:gd name="T36" fmla="*/ 14 w 29"/>
                        <a:gd name="T37" fmla="*/ 4 h 76"/>
                        <a:gd name="T38" fmla="*/ 7 w 29"/>
                        <a:gd name="T39" fmla="*/ 16 h 76"/>
                        <a:gd name="T40" fmla="*/ 10 w 29"/>
                        <a:gd name="T41" fmla="*/ 19 h 76"/>
                        <a:gd name="T42" fmla="*/ 1 w 29"/>
                        <a:gd name="T43" fmla="*/ 21 h 76"/>
                        <a:gd name="T44" fmla="*/ 0 w 29"/>
                        <a:gd name="T45" fmla="*/ 31 h 76"/>
                        <a:gd name="T46" fmla="*/ 1 w 29"/>
                        <a:gd name="T47" fmla="*/ 33 h 76"/>
                        <a:gd name="T48" fmla="*/ 7 w 29"/>
                        <a:gd name="T49" fmla="*/ 30 h 76"/>
                        <a:gd name="T50" fmla="*/ 10 w 29"/>
                        <a:gd name="T51" fmla="*/ 76 h 76"/>
                        <a:gd name="T52" fmla="*/ 14 w 29"/>
                        <a:gd name="T53" fmla="*/ 73 h 76"/>
                        <a:gd name="T54" fmla="*/ 14 w 29"/>
                        <a:gd name="T55" fmla="*/ 28 h 76"/>
                        <a:gd name="T56" fmla="*/ 12 w 29"/>
                        <a:gd name="T57" fmla="*/ 26 h 76"/>
                        <a:gd name="T58" fmla="*/ 3 w 29"/>
                        <a:gd name="T59" fmla="*/ 26 h 76"/>
                        <a:gd name="T60" fmla="*/ 7 w 29"/>
                        <a:gd name="T61" fmla="*/ 23 h 76"/>
                        <a:gd name="T62" fmla="*/ 10 w 29"/>
                        <a:gd name="T63" fmla="*/ 26 h 76"/>
                        <a:gd name="T64" fmla="*/ 12 w 29"/>
                        <a:gd name="T65" fmla="*/ 24 h 76"/>
                        <a:gd name="T66" fmla="*/ 14 w 29"/>
                        <a:gd name="T67" fmla="*/ 23 h 76"/>
                        <a:gd name="T68" fmla="*/ 12 w 29"/>
                        <a:gd name="T69" fmla="*/ 9 h 76"/>
                        <a:gd name="T70" fmla="*/ 15 w 29"/>
                        <a:gd name="T71" fmla="*/ 11 h 76"/>
                        <a:gd name="T72" fmla="*/ 17 w 29"/>
                        <a:gd name="T73" fmla="*/ 7 h 76"/>
                        <a:gd name="T74" fmla="*/ 17 w 29"/>
                        <a:gd name="T75" fmla="*/ 7 h 76"/>
                        <a:gd name="T76" fmla="*/ 22 w 29"/>
                        <a:gd name="T77" fmla="*/ 7 h 76"/>
                        <a:gd name="T78" fmla="*/ 24 w 29"/>
                        <a:gd name="T79" fmla="*/ 0 h 76"/>
                        <a:gd name="T80" fmla="*/ 22 w 29"/>
                        <a:gd name="T81" fmla="*/ 2 h 76"/>
                        <a:gd name="T82" fmla="*/ 21 w 29"/>
                        <a:gd name="T83" fmla="*/ 4 h 76"/>
                        <a:gd name="T84" fmla="*/ 22 w 29"/>
                        <a:gd name="T85" fmla="*/ 6 h 76"/>
                        <a:gd name="T86" fmla="*/ 26 w 29"/>
                        <a:gd name="T87" fmla="*/ 2 h 76"/>
                        <a:gd name="T88" fmla="*/ 24 w 29"/>
                        <a:gd name="T89" fmla="*/ 4 h 76"/>
                        <a:gd name="T90" fmla="*/ 22 w 29"/>
                        <a:gd name="T91" fmla="*/ 6 h 76"/>
                        <a:gd name="T92" fmla="*/ 26 w 29"/>
                        <a:gd name="T93" fmla="*/ 7 h 76"/>
                        <a:gd name="T94" fmla="*/ 24 w 29"/>
                        <a:gd name="T95" fmla="*/ 7 h 76"/>
                        <a:gd name="T96" fmla="*/ 15 w 29"/>
                        <a:gd name="T97" fmla="*/ 9 h 76"/>
                        <a:gd name="T98" fmla="*/ 15 w 29"/>
                        <a:gd name="T99" fmla="*/ 11 h 76"/>
                        <a:gd name="T100" fmla="*/ 14 w 29"/>
                        <a:gd name="T101" fmla="*/ 12 h 76"/>
                        <a:gd name="T102" fmla="*/ 14 w 29"/>
                        <a:gd name="T103" fmla="*/ 23 h 76"/>
                        <a:gd name="T104" fmla="*/ 15 w 29"/>
                        <a:gd name="T105" fmla="*/ 24 h 76"/>
                        <a:gd name="T106" fmla="*/ 17 w 29"/>
                        <a:gd name="T107" fmla="*/ 26 h 76"/>
                        <a:gd name="T108" fmla="*/ 22 w 29"/>
                        <a:gd name="T109" fmla="*/ 23 h 76"/>
                        <a:gd name="T110" fmla="*/ 26 w 29"/>
                        <a:gd name="T111" fmla="*/ 26 h 76"/>
                        <a:gd name="T112" fmla="*/ 15 w 29"/>
                        <a:gd name="T113" fmla="*/ 26 h 76"/>
                        <a:gd name="T114" fmla="*/ 14 w 29"/>
                        <a:gd name="T115" fmla="*/ 28 h 76"/>
                        <a:gd name="T116" fmla="*/ 14 w 29"/>
                        <a:gd name="T117" fmla="*/ 73 h 76"/>
                        <a:gd name="T118" fmla="*/ 10 w 29"/>
                        <a:gd name="T119" fmla="*/ 69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29" h="76">
                          <a:moveTo>
                            <a:pt x="10" y="76"/>
                          </a:moveTo>
                          <a:lnTo>
                            <a:pt x="19" y="76"/>
                          </a:lnTo>
                          <a:lnTo>
                            <a:pt x="19" y="74"/>
                          </a:lnTo>
                          <a:lnTo>
                            <a:pt x="21" y="74"/>
                          </a:lnTo>
                          <a:lnTo>
                            <a:pt x="21" y="30"/>
                          </a:lnTo>
                          <a:lnTo>
                            <a:pt x="17" y="33"/>
                          </a:lnTo>
                          <a:lnTo>
                            <a:pt x="28" y="33"/>
                          </a:lnTo>
                          <a:lnTo>
                            <a:pt x="28" y="31"/>
                          </a:lnTo>
                          <a:lnTo>
                            <a:pt x="29" y="31"/>
                          </a:lnTo>
                          <a:lnTo>
                            <a:pt x="29" y="21"/>
                          </a:lnTo>
                          <a:lnTo>
                            <a:pt x="28" y="21"/>
                          </a:lnTo>
                          <a:lnTo>
                            <a:pt x="28" y="19"/>
                          </a:lnTo>
                          <a:lnTo>
                            <a:pt x="17" y="19"/>
                          </a:lnTo>
                          <a:lnTo>
                            <a:pt x="21" y="23"/>
                          </a:lnTo>
                          <a:lnTo>
                            <a:pt x="21" y="12"/>
                          </a:lnTo>
                          <a:lnTo>
                            <a:pt x="19" y="14"/>
                          </a:lnTo>
                          <a:lnTo>
                            <a:pt x="21" y="12"/>
                          </a:lnTo>
                          <a:lnTo>
                            <a:pt x="19" y="12"/>
                          </a:lnTo>
                          <a:lnTo>
                            <a:pt x="22" y="14"/>
                          </a:lnTo>
                          <a:lnTo>
                            <a:pt x="24" y="14"/>
                          </a:lnTo>
                          <a:lnTo>
                            <a:pt x="22" y="14"/>
                          </a:lnTo>
                          <a:lnTo>
                            <a:pt x="28" y="14"/>
                          </a:lnTo>
                          <a:lnTo>
                            <a:pt x="28" y="12"/>
                          </a:lnTo>
                          <a:lnTo>
                            <a:pt x="29" y="12"/>
                          </a:lnTo>
                          <a:lnTo>
                            <a:pt x="29" y="6"/>
                          </a:lnTo>
                          <a:lnTo>
                            <a:pt x="26" y="9"/>
                          </a:lnTo>
                          <a:lnTo>
                            <a:pt x="28" y="4"/>
                          </a:lnTo>
                          <a:lnTo>
                            <a:pt x="26" y="2"/>
                          </a:lnTo>
                          <a:lnTo>
                            <a:pt x="24" y="7"/>
                          </a:lnTo>
                          <a:lnTo>
                            <a:pt x="24" y="0"/>
                          </a:lnTo>
                          <a:lnTo>
                            <a:pt x="22" y="0"/>
                          </a:lnTo>
                          <a:lnTo>
                            <a:pt x="14" y="2"/>
                          </a:lnTo>
                          <a:lnTo>
                            <a:pt x="14" y="4"/>
                          </a:lnTo>
                          <a:lnTo>
                            <a:pt x="12" y="4"/>
                          </a:lnTo>
                          <a:lnTo>
                            <a:pt x="10" y="7"/>
                          </a:lnTo>
                          <a:lnTo>
                            <a:pt x="12" y="6"/>
                          </a:lnTo>
                          <a:lnTo>
                            <a:pt x="12" y="4"/>
                          </a:lnTo>
                          <a:lnTo>
                            <a:pt x="14" y="4"/>
                          </a:lnTo>
                          <a:lnTo>
                            <a:pt x="8" y="6"/>
                          </a:lnTo>
                          <a:lnTo>
                            <a:pt x="7" y="16"/>
                          </a:lnTo>
                          <a:lnTo>
                            <a:pt x="7" y="23"/>
                          </a:lnTo>
                          <a:lnTo>
                            <a:pt x="10" y="19"/>
                          </a:lnTo>
                          <a:lnTo>
                            <a:pt x="1" y="19"/>
                          </a:lnTo>
                          <a:lnTo>
                            <a:pt x="1" y="21"/>
                          </a:lnTo>
                          <a:lnTo>
                            <a:pt x="0" y="21"/>
                          </a:lnTo>
                          <a:lnTo>
                            <a:pt x="0" y="31"/>
                          </a:lnTo>
                          <a:lnTo>
                            <a:pt x="1" y="31"/>
                          </a:lnTo>
                          <a:lnTo>
                            <a:pt x="1" y="33"/>
                          </a:lnTo>
                          <a:lnTo>
                            <a:pt x="10" y="33"/>
                          </a:lnTo>
                          <a:lnTo>
                            <a:pt x="7" y="30"/>
                          </a:lnTo>
                          <a:lnTo>
                            <a:pt x="7" y="73"/>
                          </a:lnTo>
                          <a:lnTo>
                            <a:pt x="10" y="76"/>
                          </a:lnTo>
                          <a:lnTo>
                            <a:pt x="10" y="69"/>
                          </a:lnTo>
                          <a:lnTo>
                            <a:pt x="14" y="73"/>
                          </a:lnTo>
                          <a:lnTo>
                            <a:pt x="14" y="30"/>
                          </a:lnTo>
                          <a:lnTo>
                            <a:pt x="14" y="28"/>
                          </a:lnTo>
                          <a:lnTo>
                            <a:pt x="12" y="28"/>
                          </a:lnTo>
                          <a:lnTo>
                            <a:pt x="12" y="26"/>
                          </a:lnTo>
                          <a:lnTo>
                            <a:pt x="10" y="26"/>
                          </a:lnTo>
                          <a:lnTo>
                            <a:pt x="3" y="26"/>
                          </a:lnTo>
                          <a:lnTo>
                            <a:pt x="7" y="30"/>
                          </a:lnTo>
                          <a:lnTo>
                            <a:pt x="7" y="23"/>
                          </a:lnTo>
                          <a:lnTo>
                            <a:pt x="3" y="26"/>
                          </a:lnTo>
                          <a:lnTo>
                            <a:pt x="10" y="26"/>
                          </a:lnTo>
                          <a:lnTo>
                            <a:pt x="12" y="26"/>
                          </a:lnTo>
                          <a:lnTo>
                            <a:pt x="12" y="24"/>
                          </a:lnTo>
                          <a:lnTo>
                            <a:pt x="14" y="24"/>
                          </a:lnTo>
                          <a:lnTo>
                            <a:pt x="14" y="23"/>
                          </a:lnTo>
                          <a:lnTo>
                            <a:pt x="14" y="16"/>
                          </a:lnTo>
                          <a:lnTo>
                            <a:pt x="12" y="9"/>
                          </a:lnTo>
                          <a:lnTo>
                            <a:pt x="14" y="11"/>
                          </a:lnTo>
                          <a:lnTo>
                            <a:pt x="15" y="11"/>
                          </a:lnTo>
                          <a:lnTo>
                            <a:pt x="15" y="9"/>
                          </a:lnTo>
                          <a:lnTo>
                            <a:pt x="17" y="7"/>
                          </a:lnTo>
                          <a:lnTo>
                            <a:pt x="15" y="7"/>
                          </a:lnTo>
                          <a:lnTo>
                            <a:pt x="17" y="7"/>
                          </a:lnTo>
                          <a:lnTo>
                            <a:pt x="17" y="6"/>
                          </a:lnTo>
                          <a:lnTo>
                            <a:pt x="22" y="7"/>
                          </a:lnTo>
                          <a:lnTo>
                            <a:pt x="24" y="7"/>
                          </a:lnTo>
                          <a:lnTo>
                            <a:pt x="24" y="0"/>
                          </a:lnTo>
                          <a:lnTo>
                            <a:pt x="22" y="0"/>
                          </a:lnTo>
                          <a:lnTo>
                            <a:pt x="22" y="2"/>
                          </a:lnTo>
                          <a:lnTo>
                            <a:pt x="21" y="2"/>
                          </a:lnTo>
                          <a:lnTo>
                            <a:pt x="21" y="4"/>
                          </a:lnTo>
                          <a:lnTo>
                            <a:pt x="21" y="6"/>
                          </a:lnTo>
                          <a:lnTo>
                            <a:pt x="22" y="6"/>
                          </a:lnTo>
                          <a:lnTo>
                            <a:pt x="24" y="7"/>
                          </a:lnTo>
                          <a:lnTo>
                            <a:pt x="26" y="2"/>
                          </a:lnTo>
                          <a:lnTo>
                            <a:pt x="24" y="2"/>
                          </a:lnTo>
                          <a:lnTo>
                            <a:pt x="24" y="4"/>
                          </a:lnTo>
                          <a:lnTo>
                            <a:pt x="22" y="4"/>
                          </a:lnTo>
                          <a:lnTo>
                            <a:pt x="22" y="6"/>
                          </a:lnTo>
                          <a:lnTo>
                            <a:pt x="22" y="11"/>
                          </a:lnTo>
                          <a:lnTo>
                            <a:pt x="26" y="7"/>
                          </a:lnTo>
                          <a:lnTo>
                            <a:pt x="22" y="7"/>
                          </a:lnTo>
                          <a:lnTo>
                            <a:pt x="24" y="7"/>
                          </a:lnTo>
                          <a:lnTo>
                            <a:pt x="22" y="7"/>
                          </a:lnTo>
                          <a:lnTo>
                            <a:pt x="15" y="9"/>
                          </a:lnTo>
                          <a:lnTo>
                            <a:pt x="14" y="12"/>
                          </a:lnTo>
                          <a:lnTo>
                            <a:pt x="15" y="11"/>
                          </a:lnTo>
                          <a:lnTo>
                            <a:pt x="14" y="11"/>
                          </a:lnTo>
                          <a:lnTo>
                            <a:pt x="14" y="12"/>
                          </a:lnTo>
                          <a:lnTo>
                            <a:pt x="14" y="16"/>
                          </a:lnTo>
                          <a:lnTo>
                            <a:pt x="14" y="23"/>
                          </a:lnTo>
                          <a:lnTo>
                            <a:pt x="14" y="24"/>
                          </a:lnTo>
                          <a:lnTo>
                            <a:pt x="15" y="24"/>
                          </a:lnTo>
                          <a:lnTo>
                            <a:pt x="15" y="26"/>
                          </a:lnTo>
                          <a:lnTo>
                            <a:pt x="17" y="26"/>
                          </a:lnTo>
                          <a:lnTo>
                            <a:pt x="26" y="26"/>
                          </a:lnTo>
                          <a:lnTo>
                            <a:pt x="22" y="23"/>
                          </a:lnTo>
                          <a:lnTo>
                            <a:pt x="22" y="30"/>
                          </a:lnTo>
                          <a:lnTo>
                            <a:pt x="26" y="26"/>
                          </a:lnTo>
                          <a:lnTo>
                            <a:pt x="17" y="26"/>
                          </a:lnTo>
                          <a:lnTo>
                            <a:pt x="15" y="26"/>
                          </a:lnTo>
                          <a:lnTo>
                            <a:pt x="15" y="28"/>
                          </a:lnTo>
                          <a:lnTo>
                            <a:pt x="14" y="28"/>
                          </a:lnTo>
                          <a:lnTo>
                            <a:pt x="14" y="30"/>
                          </a:lnTo>
                          <a:lnTo>
                            <a:pt x="14" y="73"/>
                          </a:lnTo>
                          <a:lnTo>
                            <a:pt x="17" y="69"/>
                          </a:lnTo>
                          <a:lnTo>
                            <a:pt x="10" y="69"/>
                          </a:lnTo>
                          <a:lnTo>
                            <a:pt x="10" y="7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5" name="Freeform 1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228665" y="3452017"/>
                      <a:ext cx="11173" cy="106363"/>
                    </a:xfrm>
                    <a:custGeom>
                      <a:avLst/>
                      <a:gdLst>
                        <a:gd name="T0" fmla="*/ 0 w 7"/>
                        <a:gd name="T1" fmla="*/ 67 h 67"/>
                        <a:gd name="T2" fmla="*/ 7 w 7"/>
                        <a:gd name="T3" fmla="*/ 67 h 67"/>
                        <a:gd name="T4" fmla="*/ 7 w 7"/>
                        <a:gd name="T5" fmla="*/ 17 h 67"/>
                        <a:gd name="T6" fmla="*/ 0 w 7"/>
                        <a:gd name="T7" fmla="*/ 17 h 67"/>
                        <a:gd name="T8" fmla="*/ 0 w 7"/>
                        <a:gd name="T9" fmla="*/ 67 h 67"/>
                        <a:gd name="T10" fmla="*/ 0 w 7"/>
                        <a:gd name="T11" fmla="*/ 10 h 67"/>
                        <a:gd name="T12" fmla="*/ 7 w 7"/>
                        <a:gd name="T13" fmla="*/ 10 h 67"/>
                        <a:gd name="T14" fmla="*/ 7 w 7"/>
                        <a:gd name="T15" fmla="*/ 0 h 67"/>
                        <a:gd name="T16" fmla="*/ 0 w 7"/>
                        <a:gd name="T17" fmla="*/ 0 h 67"/>
                        <a:gd name="T18" fmla="*/ 0 w 7"/>
                        <a:gd name="T19" fmla="*/ 10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" h="67">
                          <a:moveTo>
                            <a:pt x="0" y="67"/>
                          </a:moveTo>
                          <a:lnTo>
                            <a:pt x="7" y="67"/>
                          </a:lnTo>
                          <a:lnTo>
                            <a:pt x="7" y="17"/>
                          </a:lnTo>
                          <a:lnTo>
                            <a:pt x="0" y="17"/>
                          </a:lnTo>
                          <a:lnTo>
                            <a:pt x="0" y="67"/>
                          </a:lnTo>
                          <a:close/>
                          <a:moveTo>
                            <a:pt x="0" y="10"/>
                          </a:moveTo>
                          <a:lnTo>
                            <a:pt x="7" y="10"/>
                          </a:lnTo>
                          <a:lnTo>
                            <a:pt x="7" y="0"/>
                          </a:lnTo>
                          <a:lnTo>
                            <a:pt x="0" y="0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6" name="Freeform 113"/>
                    <p:cNvSpPr>
                      <a:spLocks/>
                    </p:cNvSpPr>
                    <p:nvPr/>
                  </p:nvSpPr>
                  <p:spPr bwMode="auto">
                    <a:xfrm>
                      <a:off x="5223878" y="3472655"/>
                      <a:ext cx="22345" cy="90488"/>
                    </a:xfrm>
                    <a:custGeom>
                      <a:avLst/>
                      <a:gdLst>
                        <a:gd name="T0" fmla="*/ 3 w 14"/>
                        <a:gd name="T1" fmla="*/ 57 h 57"/>
                        <a:gd name="T2" fmla="*/ 12 w 14"/>
                        <a:gd name="T3" fmla="*/ 57 h 57"/>
                        <a:gd name="T4" fmla="*/ 12 w 14"/>
                        <a:gd name="T5" fmla="*/ 55 h 57"/>
                        <a:gd name="T6" fmla="*/ 14 w 14"/>
                        <a:gd name="T7" fmla="*/ 55 h 57"/>
                        <a:gd name="T8" fmla="*/ 14 w 14"/>
                        <a:gd name="T9" fmla="*/ 2 h 57"/>
                        <a:gd name="T10" fmla="*/ 12 w 14"/>
                        <a:gd name="T11" fmla="*/ 2 h 57"/>
                        <a:gd name="T12" fmla="*/ 12 w 14"/>
                        <a:gd name="T13" fmla="*/ 0 h 57"/>
                        <a:gd name="T14" fmla="*/ 2 w 14"/>
                        <a:gd name="T15" fmla="*/ 0 h 57"/>
                        <a:gd name="T16" fmla="*/ 2 w 14"/>
                        <a:gd name="T17" fmla="*/ 2 h 57"/>
                        <a:gd name="T18" fmla="*/ 0 w 14"/>
                        <a:gd name="T19" fmla="*/ 2 h 57"/>
                        <a:gd name="T20" fmla="*/ 0 w 14"/>
                        <a:gd name="T21" fmla="*/ 54 h 57"/>
                        <a:gd name="T22" fmla="*/ 3 w 14"/>
                        <a:gd name="T23" fmla="*/ 57 h 57"/>
                        <a:gd name="T24" fmla="*/ 3 w 14"/>
                        <a:gd name="T25" fmla="*/ 50 h 57"/>
                        <a:gd name="T26" fmla="*/ 7 w 14"/>
                        <a:gd name="T27" fmla="*/ 54 h 57"/>
                        <a:gd name="T28" fmla="*/ 7 w 14"/>
                        <a:gd name="T29" fmla="*/ 4 h 57"/>
                        <a:gd name="T30" fmla="*/ 3 w 14"/>
                        <a:gd name="T31" fmla="*/ 7 h 57"/>
                        <a:gd name="T32" fmla="*/ 10 w 14"/>
                        <a:gd name="T33" fmla="*/ 7 h 57"/>
                        <a:gd name="T34" fmla="*/ 7 w 14"/>
                        <a:gd name="T35" fmla="*/ 4 h 57"/>
                        <a:gd name="T36" fmla="*/ 7 w 14"/>
                        <a:gd name="T37" fmla="*/ 54 h 57"/>
                        <a:gd name="T38" fmla="*/ 10 w 14"/>
                        <a:gd name="T39" fmla="*/ 50 h 57"/>
                        <a:gd name="T40" fmla="*/ 3 w 14"/>
                        <a:gd name="T41" fmla="*/ 50 h 57"/>
                        <a:gd name="T42" fmla="*/ 3 w 14"/>
                        <a:gd name="T4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4" h="57">
                          <a:moveTo>
                            <a:pt x="3" y="57"/>
                          </a:moveTo>
                          <a:lnTo>
                            <a:pt x="12" y="57"/>
                          </a:lnTo>
                          <a:lnTo>
                            <a:pt x="12" y="55"/>
                          </a:lnTo>
                          <a:lnTo>
                            <a:pt x="14" y="55"/>
                          </a:lnTo>
                          <a:lnTo>
                            <a:pt x="14" y="2"/>
                          </a:lnTo>
                          <a:lnTo>
                            <a:pt x="12" y="2"/>
                          </a:lnTo>
                          <a:lnTo>
                            <a:pt x="12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4"/>
                          </a:lnTo>
                          <a:lnTo>
                            <a:pt x="3" y="57"/>
                          </a:lnTo>
                          <a:lnTo>
                            <a:pt x="3" y="50"/>
                          </a:lnTo>
                          <a:lnTo>
                            <a:pt x="7" y="54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10" y="7"/>
                          </a:lnTo>
                          <a:lnTo>
                            <a:pt x="7" y="4"/>
                          </a:lnTo>
                          <a:lnTo>
                            <a:pt x="7" y="54"/>
                          </a:lnTo>
                          <a:lnTo>
                            <a:pt x="10" y="50"/>
                          </a:lnTo>
                          <a:lnTo>
                            <a:pt x="3" y="50"/>
                          </a:lnTo>
                          <a:lnTo>
                            <a:pt x="3" y="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7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5223878" y="3445667"/>
                      <a:ext cx="22345" cy="26988"/>
                    </a:xfrm>
                    <a:custGeom>
                      <a:avLst/>
                      <a:gdLst>
                        <a:gd name="T0" fmla="*/ 3 w 14"/>
                        <a:gd name="T1" fmla="*/ 17 h 17"/>
                        <a:gd name="T2" fmla="*/ 12 w 14"/>
                        <a:gd name="T3" fmla="*/ 17 h 17"/>
                        <a:gd name="T4" fmla="*/ 12 w 14"/>
                        <a:gd name="T5" fmla="*/ 16 h 17"/>
                        <a:gd name="T6" fmla="*/ 14 w 14"/>
                        <a:gd name="T7" fmla="*/ 16 h 17"/>
                        <a:gd name="T8" fmla="*/ 14 w 14"/>
                        <a:gd name="T9" fmla="*/ 2 h 17"/>
                        <a:gd name="T10" fmla="*/ 12 w 14"/>
                        <a:gd name="T11" fmla="*/ 2 h 17"/>
                        <a:gd name="T12" fmla="*/ 12 w 14"/>
                        <a:gd name="T13" fmla="*/ 0 h 17"/>
                        <a:gd name="T14" fmla="*/ 2 w 14"/>
                        <a:gd name="T15" fmla="*/ 0 h 17"/>
                        <a:gd name="T16" fmla="*/ 2 w 14"/>
                        <a:gd name="T17" fmla="*/ 2 h 17"/>
                        <a:gd name="T18" fmla="*/ 0 w 14"/>
                        <a:gd name="T19" fmla="*/ 2 h 17"/>
                        <a:gd name="T20" fmla="*/ 0 w 14"/>
                        <a:gd name="T21" fmla="*/ 14 h 17"/>
                        <a:gd name="T22" fmla="*/ 3 w 14"/>
                        <a:gd name="T23" fmla="*/ 17 h 17"/>
                        <a:gd name="T24" fmla="*/ 3 w 14"/>
                        <a:gd name="T25" fmla="*/ 10 h 17"/>
                        <a:gd name="T26" fmla="*/ 7 w 14"/>
                        <a:gd name="T27" fmla="*/ 14 h 17"/>
                        <a:gd name="T28" fmla="*/ 7 w 14"/>
                        <a:gd name="T29" fmla="*/ 4 h 17"/>
                        <a:gd name="T30" fmla="*/ 3 w 14"/>
                        <a:gd name="T31" fmla="*/ 7 h 17"/>
                        <a:gd name="T32" fmla="*/ 10 w 14"/>
                        <a:gd name="T33" fmla="*/ 7 h 17"/>
                        <a:gd name="T34" fmla="*/ 7 w 14"/>
                        <a:gd name="T35" fmla="*/ 4 h 17"/>
                        <a:gd name="T36" fmla="*/ 7 w 14"/>
                        <a:gd name="T37" fmla="*/ 14 h 17"/>
                        <a:gd name="T38" fmla="*/ 10 w 14"/>
                        <a:gd name="T39" fmla="*/ 10 h 17"/>
                        <a:gd name="T40" fmla="*/ 3 w 14"/>
                        <a:gd name="T41" fmla="*/ 10 h 17"/>
                        <a:gd name="T42" fmla="*/ 3 w 14"/>
                        <a:gd name="T43" fmla="*/ 17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4" h="17">
                          <a:moveTo>
                            <a:pt x="3" y="17"/>
                          </a:moveTo>
                          <a:lnTo>
                            <a:pt x="12" y="17"/>
                          </a:lnTo>
                          <a:lnTo>
                            <a:pt x="12" y="16"/>
                          </a:lnTo>
                          <a:lnTo>
                            <a:pt x="14" y="16"/>
                          </a:lnTo>
                          <a:lnTo>
                            <a:pt x="14" y="2"/>
                          </a:lnTo>
                          <a:lnTo>
                            <a:pt x="12" y="2"/>
                          </a:lnTo>
                          <a:lnTo>
                            <a:pt x="12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14"/>
                          </a:lnTo>
                          <a:lnTo>
                            <a:pt x="3" y="17"/>
                          </a:lnTo>
                          <a:lnTo>
                            <a:pt x="3" y="10"/>
                          </a:lnTo>
                          <a:lnTo>
                            <a:pt x="7" y="14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10" y="7"/>
                          </a:lnTo>
                          <a:lnTo>
                            <a:pt x="7" y="4"/>
                          </a:lnTo>
                          <a:lnTo>
                            <a:pt x="7" y="14"/>
                          </a:lnTo>
                          <a:lnTo>
                            <a:pt x="10" y="10"/>
                          </a:lnTo>
                          <a:lnTo>
                            <a:pt x="3" y="10"/>
                          </a:lnTo>
                          <a:lnTo>
                            <a:pt x="3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8" name="Rectangle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62183" y="3452017"/>
                      <a:ext cx="11173" cy="106363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9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5257395" y="3445667"/>
                      <a:ext cx="22345" cy="117475"/>
                    </a:xfrm>
                    <a:custGeom>
                      <a:avLst/>
                      <a:gdLst>
                        <a:gd name="T0" fmla="*/ 3 w 14"/>
                        <a:gd name="T1" fmla="*/ 74 h 74"/>
                        <a:gd name="T2" fmla="*/ 12 w 14"/>
                        <a:gd name="T3" fmla="*/ 74 h 74"/>
                        <a:gd name="T4" fmla="*/ 12 w 14"/>
                        <a:gd name="T5" fmla="*/ 72 h 74"/>
                        <a:gd name="T6" fmla="*/ 14 w 14"/>
                        <a:gd name="T7" fmla="*/ 72 h 74"/>
                        <a:gd name="T8" fmla="*/ 14 w 14"/>
                        <a:gd name="T9" fmla="*/ 2 h 74"/>
                        <a:gd name="T10" fmla="*/ 12 w 14"/>
                        <a:gd name="T11" fmla="*/ 2 h 74"/>
                        <a:gd name="T12" fmla="*/ 12 w 14"/>
                        <a:gd name="T13" fmla="*/ 0 h 74"/>
                        <a:gd name="T14" fmla="*/ 2 w 14"/>
                        <a:gd name="T15" fmla="*/ 0 h 74"/>
                        <a:gd name="T16" fmla="*/ 2 w 14"/>
                        <a:gd name="T17" fmla="*/ 2 h 74"/>
                        <a:gd name="T18" fmla="*/ 0 w 14"/>
                        <a:gd name="T19" fmla="*/ 2 h 74"/>
                        <a:gd name="T20" fmla="*/ 0 w 14"/>
                        <a:gd name="T21" fmla="*/ 71 h 74"/>
                        <a:gd name="T22" fmla="*/ 3 w 14"/>
                        <a:gd name="T23" fmla="*/ 74 h 74"/>
                        <a:gd name="T24" fmla="*/ 3 w 14"/>
                        <a:gd name="T25" fmla="*/ 67 h 74"/>
                        <a:gd name="T26" fmla="*/ 7 w 14"/>
                        <a:gd name="T27" fmla="*/ 71 h 74"/>
                        <a:gd name="T28" fmla="*/ 7 w 14"/>
                        <a:gd name="T29" fmla="*/ 4 h 74"/>
                        <a:gd name="T30" fmla="*/ 3 w 14"/>
                        <a:gd name="T31" fmla="*/ 7 h 74"/>
                        <a:gd name="T32" fmla="*/ 10 w 14"/>
                        <a:gd name="T33" fmla="*/ 7 h 74"/>
                        <a:gd name="T34" fmla="*/ 7 w 14"/>
                        <a:gd name="T35" fmla="*/ 4 h 74"/>
                        <a:gd name="T36" fmla="*/ 7 w 14"/>
                        <a:gd name="T37" fmla="*/ 71 h 74"/>
                        <a:gd name="T38" fmla="*/ 10 w 14"/>
                        <a:gd name="T39" fmla="*/ 67 h 74"/>
                        <a:gd name="T40" fmla="*/ 3 w 14"/>
                        <a:gd name="T41" fmla="*/ 67 h 74"/>
                        <a:gd name="T42" fmla="*/ 3 w 14"/>
                        <a:gd name="T43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4" h="74">
                          <a:moveTo>
                            <a:pt x="3" y="74"/>
                          </a:moveTo>
                          <a:lnTo>
                            <a:pt x="12" y="74"/>
                          </a:lnTo>
                          <a:lnTo>
                            <a:pt x="12" y="72"/>
                          </a:lnTo>
                          <a:lnTo>
                            <a:pt x="14" y="72"/>
                          </a:lnTo>
                          <a:lnTo>
                            <a:pt x="14" y="2"/>
                          </a:lnTo>
                          <a:lnTo>
                            <a:pt x="12" y="2"/>
                          </a:lnTo>
                          <a:lnTo>
                            <a:pt x="12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71"/>
                          </a:lnTo>
                          <a:lnTo>
                            <a:pt x="3" y="74"/>
                          </a:lnTo>
                          <a:lnTo>
                            <a:pt x="3" y="67"/>
                          </a:lnTo>
                          <a:lnTo>
                            <a:pt x="7" y="71"/>
                          </a:lnTo>
                          <a:lnTo>
                            <a:pt x="7" y="4"/>
                          </a:lnTo>
                          <a:lnTo>
                            <a:pt x="3" y="7"/>
                          </a:lnTo>
                          <a:lnTo>
                            <a:pt x="10" y="7"/>
                          </a:lnTo>
                          <a:lnTo>
                            <a:pt x="7" y="4"/>
                          </a:lnTo>
                          <a:lnTo>
                            <a:pt x="7" y="71"/>
                          </a:lnTo>
                          <a:lnTo>
                            <a:pt x="10" y="67"/>
                          </a:lnTo>
                          <a:lnTo>
                            <a:pt x="3" y="67"/>
                          </a:lnTo>
                          <a:lnTo>
                            <a:pt x="3" y="7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0" name="Freeform 117"/>
                    <p:cNvSpPr>
                      <a:spLocks/>
                    </p:cNvSpPr>
                    <p:nvPr/>
                  </p:nvSpPr>
                  <p:spPr bwMode="auto">
                    <a:xfrm>
                      <a:off x="5287720" y="3456780"/>
                      <a:ext cx="36710" cy="103188"/>
                    </a:xfrm>
                    <a:custGeom>
                      <a:avLst/>
                      <a:gdLst>
                        <a:gd name="T0" fmla="*/ 14 w 23"/>
                        <a:gd name="T1" fmla="*/ 0 h 65"/>
                        <a:gd name="T2" fmla="*/ 7 w 23"/>
                        <a:gd name="T3" fmla="*/ 0 h 65"/>
                        <a:gd name="T4" fmla="*/ 7 w 23"/>
                        <a:gd name="T5" fmla="*/ 14 h 65"/>
                        <a:gd name="T6" fmla="*/ 0 w 23"/>
                        <a:gd name="T7" fmla="*/ 14 h 65"/>
                        <a:gd name="T8" fmla="*/ 0 w 23"/>
                        <a:gd name="T9" fmla="*/ 21 h 65"/>
                        <a:gd name="T10" fmla="*/ 7 w 23"/>
                        <a:gd name="T11" fmla="*/ 21 h 65"/>
                        <a:gd name="T12" fmla="*/ 7 w 23"/>
                        <a:gd name="T13" fmla="*/ 55 h 65"/>
                        <a:gd name="T14" fmla="*/ 9 w 23"/>
                        <a:gd name="T15" fmla="*/ 62 h 65"/>
                        <a:gd name="T16" fmla="*/ 16 w 23"/>
                        <a:gd name="T17" fmla="*/ 65 h 65"/>
                        <a:gd name="T18" fmla="*/ 20 w 23"/>
                        <a:gd name="T19" fmla="*/ 65 h 65"/>
                        <a:gd name="T20" fmla="*/ 23 w 23"/>
                        <a:gd name="T21" fmla="*/ 64 h 65"/>
                        <a:gd name="T22" fmla="*/ 23 w 23"/>
                        <a:gd name="T23" fmla="*/ 57 h 65"/>
                        <a:gd name="T24" fmla="*/ 21 w 23"/>
                        <a:gd name="T25" fmla="*/ 58 h 65"/>
                        <a:gd name="T26" fmla="*/ 20 w 23"/>
                        <a:gd name="T27" fmla="*/ 58 h 65"/>
                        <a:gd name="T28" fmla="*/ 18 w 23"/>
                        <a:gd name="T29" fmla="*/ 58 h 65"/>
                        <a:gd name="T30" fmla="*/ 14 w 23"/>
                        <a:gd name="T31" fmla="*/ 57 h 65"/>
                        <a:gd name="T32" fmla="*/ 14 w 23"/>
                        <a:gd name="T33" fmla="*/ 55 h 65"/>
                        <a:gd name="T34" fmla="*/ 14 w 23"/>
                        <a:gd name="T35" fmla="*/ 21 h 65"/>
                        <a:gd name="T36" fmla="*/ 23 w 23"/>
                        <a:gd name="T37" fmla="*/ 21 h 65"/>
                        <a:gd name="T38" fmla="*/ 23 w 23"/>
                        <a:gd name="T39" fmla="*/ 14 h 65"/>
                        <a:gd name="T40" fmla="*/ 14 w 23"/>
                        <a:gd name="T41" fmla="*/ 14 h 65"/>
                        <a:gd name="T42" fmla="*/ 14 w 23"/>
                        <a:gd name="T43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23" h="65">
                          <a:moveTo>
                            <a:pt x="14" y="0"/>
                          </a:moveTo>
                          <a:lnTo>
                            <a:pt x="7" y="0"/>
                          </a:lnTo>
                          <a:lnTo>
                            <a:pt x="7" y="14"/>
                          </a:lnTo>
                          <a:lnTo>
                            <a:pt x="0" y="14"/>
                          </a:lnTo>
                          <a:lnTo>
                            <a:pt x="0" y="21"/>
                          </a:lnTo>
                          <a:lnTo>
                            <a:pt x="7" y="21"/>
                          </a:lnTo>
                          <a:lnTo>
                            <a:pt x="7" y="55"/>
                          </a:lnTo>
                          <a:lnTo>
                            <a:pt x="9" y="62"/>
                          </a:lnTo>
                          <a:lnTo>
                            <a:pt x="16" y="65"/>
                          </a:lnTo>
                          <a:lnTo>
                            <a:pt x="20" y="65"/>
                          </a:lnTo>
                          <a:lnTo>
                            <a:pt x="23" y="64"/>
                          </a:lnTo>
                          <a:lnTo>
                            <a:pt x="23" y="57"/>
                          </a:lnTo>
                          <a:lnTo>
                            <a:pt x="21" y="58"/>
                          </a:lnTo>
                          <a:lnTo>
                            <a:pt x="20" y="58"/>
                          </a:lnTo>
                          <a:lnTo>
                            <a:pt x="18" y="58"/>
                          </a:lnTo>
                          <a:lnTo>
                            <a:pt x="14" y="57"/>
                          </a:lnTo>
                          <a:lnTo>
                            <a:pt x="14" y="55"/>
                          </a:lnTo>
                          <a:lnTo>
                            <a:pt x="14" y="21"/>
                          </a:lnTo>
                          <a:lnTo>
                            <a:pt x="23" y="21"/>
                          </a:lnTo>
                          <a:lnTo>
                            <a:pt x="23" y="14"/>
                          </a:lnTo>
                          <a:lnTo>
                            <a:pt x="14" y="14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1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5282932" y="3452017"/>
                      <a:ext cx="47882" cy="114300"/>
                    </a:xfrm>
                    <a:custGeom>
                      <a:avLst/>
                      <a:gdLst>
                        <a:gd name="T0" fmla="*/ 8 w 30"/>
                        <a:gd name="T1" fmla="*/ 1 h 72"/>
                        <a:gd name="T2" fmla="*/ 10 w 30"/>
                        <a:gd name="T3" fmla="*/ 13 h 72"/>
                        <a:gd name="T4" fmla="*/ 0 w 30"/>
                        <a:gd name="T5" fmla="*/ 15 h 72"/>
                        <a:gd name="T6" fmla="*/ 1 w 30"/>
                        <a:gd name="T7" fmla="*/ 27 h 72"/>
                        <a:gd name="T8" fmla="*/ 7 w 30"/>
                        <a:gd name="T9" fmla="*/ 65 h 72"/>
                        <a:gd name="T10" fmla="*/ 12 w 30"/>
                        <a:gd name="T11" fmla="*/ 67 h 72"/>
                        <a:gd name="T12" fmla="*/ 17 w 30"/>
                        <a:gd name="T13" fmla="*/ 70 h 72"/>
                        <a:gd name="T14" fmla="*/ 24 w 30"/>
                        <a:gd name="T15" fmla="*/ 70 h 72"/>
                        <a:gd name="T16" fmla="*/ 24 w 30"/>
                        <a:gd name="T17" fmla="*/ 68 h 72"/>
                        <a:gd name="T18" fmla="*/ 28 w 30"/>
                        <a:gd name="T19" fmla="*/ 68 h 72"/>
                        <a:gd name="T20" fmla="*/ 26 w 30"/>
                        <a:gd name="T21" fmla="*/ 63 h 72"/>
                        <a:gd name="T22" fmla="*/ 21 w 30"/>
                        <a:gd name="T23" fmla="*/ 61 h 72"/>
                        <a:gd name="T24" fmla="*/ 21 w 30"/>
                        <a:gd name="T25" fmla="*/ 63 h 72"/>
                        <a:gd name="T26" fmla="*/ 24 w 30"/>
                        <a:gd name="T27" fmla="*/ 65 h 72"/>
                        <a:gd name="T28" fmla="*/ 23 w 30"/>
                        <a:gd name="T29" fmla="*/ 65 h 72"/>
                        <a:gd name="T30" fmla="*/ 23 w 30"/>
                        <a:gd name="T31" fmla="*/ 60 h 72"/>
                        <a:gd name="T32" fmla="*/ 19 w 30"/>
                        <a:gd name="T33" fmla="*/ 58 h 72"/>
                        <a:gd name="T34" fmla="*/ 21 w 30"/>
                        <a:gd name="T35" fmla="*/ 24 h 72"/>
                        <a:gd name="T36" fmla="*/ 28 w 30"/>
                        <a:gd name="T37" fmla="*/ 25 h 72"/>
                        <a:gd name="T38" fmla="*/ 28 w 30"/>
                        <a:gd name="T39" fmla="*/ 15 h 72"/>
                        <a:gd name="T40" fmla="*/ 21 w 30"/>
                        <a:gd name="T41" fmla="*/ 17 h 72"/>
                        <a:gd name="T42" fmla="*/ 17 w 30"/>
                        <a:gd name="T43" fmla="*/ 6 h 72"/>
                        <a:gd name="T44" fmla="*/ 14 w 30"/>
                        <a:gd name="T45" fmla="*/ 18 h 72"/>
                        <a:gd name="T46" fmla="*/ 17 w 30"/>
                        <a:gd name="T47" fmla="*/ 20 h 72"/>
                        <a:gd name="T48" fmla="*/ 23 w 30"/>
                        <a:gd name="T49" fmla="*/ 24 h 72"/>
                        <a:gd name="T50" fmla="*/ 15 w 30"/>
                        <a:gd name="T51" fmla="*/ 20 h 72"/>
                        <a:gd name="T52" fmla="*/ 14 w 30"/>
                        <a:gd name="T53" fmla="*/ 24 h 72"/>
                        <a:gd name="T54" fmla="*/ 17 w 30"/>
                        <a:gd name="T55" fmla="*/ 56 h 72"/>
                        <a:gd name="T56" fmla="*/ 14 w 30"/>
                        <a:gd name="T57" fmla="*/ 58 h 72"/>
                        <a:gd name="T58" fmla="*/ 15 w 30"/>
                        <a:gd name="T59" fmla="*/ 61 h 72"/>
                        <a:gd name="T60" fmla="*/ 21 w 30"/>
                        <a:gd name="T61" fmla="*/ 65 h 72"/>
                        <a:gd name="T62" fmla="*/ 21 w 30"/>
                        <a:gd name="T63" fmla="*/ 58 h 72"/>
                        <a:gd name="T64" fmla="*/ 19 w 30"/>
                        <a:gd name="T65" fmla="*/ 61 h 72"/>
                        <a:gd name="T66" fmla="*/ 21 w 30"/>
                        <a:gd name="T67" fmla="*/ 65 h 72"/>
                        <a:gd name="T68" fmla="*/ 24 w 30"/>
                        <a:gd name="T69" fmla="*/ 58 h 72"/>
                        <a:gd name="T70" fmla="*/ 26 w 30"/>
                        <a:gd name="T71" fmla="*/ 61 h 72"/>
                        <a:gd name="T72" fmla="*/ 24 w 30"/>
                        <a:gd name="T73" fmla="*/ 56 h 72"/>
                        <a:gd name="T74" fmla="*/ 23 w 30"/>
                        <a:gd name="T75" fmla="*/ 60 h 72"/>
                        <a:gd name="T76" fmla="*/ 21 w 30"/>
                        <a:gd name="T77" fmla="*/ 65 h 72"/>
                        <a:gd name="T78" fmla="*/ 19 w 30"/>
                        <a:gd name="T79" fmla="*/ 65 h 72"/>
                        <a:gd name="T80" fmla="*/ 15 w 30"/>
                        <a:gd name="T81" fmla="*/ 65 h 72"/>
                        <a:gd name="T82" fmla="*/ 14 w 30"/>
                        <a:gd name="T83" fmla="*/ 63 h 72"/>
                        <a:gd name="T84" fmla="*/ 14 w 30"/>
                        <a:gd name="T85" fmla="*/ 24 h 72"/>
                        <a:gd name="T86" fmla="*/ 12 w 30"/>
                        <a:gd name="T87" fmla="*/ 20 h 72"/>
                        <a:gd name="T88" fmla="*/ 10 w 30"/>
                        <a:gd name="T89" fmla="*/ 20 h 72"/>
                        <a:gd name="T90" fmla="*/ 14 w 30"/>
                        <a:gd name="T91" fmla="*/ 18 h 72"/>
                        <a:gd name="T92" fmla="*/ 10 w 30"/>
                        <a:gd name="T93" fmla="*/ 6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30" h="72">
                          <a:moveTo>
                            <a:pt x="17" y="0"/>
                          </a:moveTo>
                          <a:lnTo>
                            <a:pt x="8" y="0"/>
                          </a:lnTo>
                          <a:lnTo>
                            <a:pt x="8" y="1"/>
                          </a:lnTo>
                          <a:lnTo>
                            <a:pt x="7" y="1"/>
                          </a:lnTo>
                          <a:lnTo>
                            <a:pt x="7" y="17"/>
                          </a:lnTo>
                          <a:lnTo>
                            <a:pt x="10" y="13"/>
                          </a:lnTo>
                          <a:lnTo>
                            <a:pt x="1" y="13"/>
                          </a:lnTo>
                          <a:lnTo>
                            <a:pt x="1" y="15"/>
                          </a:lnTo>
                          <a:lnTo>
                            <a:pt x="0" y="15"/>
                          </a:lnTo>
                          <a:lnTo>
                            <a:pt x="0" y="25"/>
                          </a:lnTo>
                          <a:lnTo>
                            <a:pt x="1" y="25"/>
                          </a:lnTo>
                          <a:lnTo>
                            <a:pt x="1" y="27"/>
                          </a:lnTo>
                          <a:lnTo>
                            <a:pt x="10" y="27"/>
                          </a:lnTo>
                          <a:lnTo>
                            <a:pt x="7" y="24"/>
                          </a:lnTo>
                          <a:lnTo>
                            <a:pt x="7" y="65"/>
                          </a:lnTo>
                          <a:lnTo>
                            <a:pt x="10" y="67"/>
                          </a:lnTo>
                          <a:lnTo>
                            <a:pt x="12" y="68"/>
                          </a:lnTo>
                          <a:lnTo>
                            <a:pt x="12" y="67"/>
                          </a:lnTo>
                          <a:lnTo>
                            <a:pt x="12" y="68"/>
                          </a:lnTo>
                          <a:lnTo>
                            <a:pt x="15" y="70"/>
                          </a:lnTo>
                          <a:lnTo>
                            <a:pt x="17" y="70"/>
                          </a:lnTo>
                          <a:lnTo>
                            <a:pt x="19" y="72"/>
                          </a:lnTo>
                          <a:lnTo>
                            <a:pt x="24" y="72"/>
                          </a:lnTo>
                          <a:lnTo>
                            <a:pt x="24" y="70"/>
                          </a:lnTo>
                          <a:lnTo>
                            <a:pt x="26" y="70"/>
                          </a:lnTo>
                          <a:lnTo>
                            <a:pt x="26" y="68"/>
                          </a:lnTo>
                          <a:lnTo>
                            <a:pt x="24" y="68"/>
                          </a:lnTo>
                          <a:lnTo>
                            <a:pt x="26" y="70"/>
                          </a:lnTo>
                          <a:lnTo>
                            <a:pt x="28" y="70"/>
                          </a:lnTo>
                          <a:lnTo>
                            <a:pt x="28" y="68"/>
                          </a:lnTo>
                          <a:lnTo>
                            <a:pt x="30" y="68"/>
                          </a:lnTo>
                          <a:lnTo>
                            <a:pt x="30" y="60"/>
                          </a:lnTo>
                          <a:lnTo>
                            <a:pt x="26" y="63"/>
                          </a:lnTo>
                          <a:lnTo>
                            <a:pt x="26" y="56"/>
                          </a:lnTo>
                          <a:lnTo>
                            <a:pt x="23" y="58"/>
                          </a:lnTo>
                          <a:lnTo>
                            <a:pt x="21" y="61"/>
                          </a:lnTo>
                          <a:lnTo>
                            <a:pt x="23" y="60"/>
                          </a:lnTo>
                          <a:lnTo>
                            <a:pt x="21" y="60"/>
                          </a:lnTo>
                          <a:lnTo>
                            <a:pt x="21" y="63"/>
                          </a:lnTo>
                          <a:lnTo>
                            <a:pt x="23" y="63"/>
                          </a:lnTo>
                          <a:lnTo>
                            <a:pt x="23" y="65"/>
                          </a:lnTo>
                          <a:lnTo>
                            <a:pt x="24" y="65"/>
                          </a:lnTo>
                          <a:lnTo>
                            <a:pt x="24" y="58"/>
                          </a:lnTo>
                          <a:lnTo>
                            <a:pt x="23" y="58"/>
                          </a:lnTo>
                          <a:lnTo>
                            <a:pt x="23" y="65"/>
                          </a:lnTo>
                          <a:lnTo>
                            <a:pt x="23" y="58"/>
                          </a:lnTo>
                          <a:lnTo>
                            <a:pt x="21" y="58"/>
                          </a:lnTo>
                          <a:lnTo>
                            <a:pt x="23" y="60"/>
                          </a:lnTo>
                          <a:lnTo>
                            <a:pt x="21" y="56"/>
                          </a:lnTo>
                          <a:lnTo>
                            <a:pt x="17" y="56"/>
                          </a:lnTo>
                          <a:lnTo>
                            <a:pt x="19" y="58"/>
                          </a:lnTo>
                          <a:lnTo>
                            <a:pt x="17" y="63"/>
                          </a:lnTo>
                          <a:lnTo>
                            <a:pt x="21" y="60"/>
                          </a:lnTo>
                          <a:lnTo>
                            <a:pt x="21" y="24"/>
                          </a:lnTo>
                          <a:lnTo>
                            <a:pt x="17" y="27"/>
                          </a:lnTo>
                          <a:lnTo>
                            <a:pt x="28" y="27"/>
                          </a:lnTo>
                          <a:lnTo>
                            <a:pt x="28" y="25"/>
                          </a:lnTo>
                          <a:lnTo>
                            <a:pt x="30" y="25"/>
                          </a:lnTo>
                          <a:lnTo>
                            <a:pt x="30" y="15"/>
                          </a:lnTo>
                          <a:lnTo>
                            <a:pt x="28" y="15"/>
                          </a:lnTo>
                          <a:lnTo>
                            <a:pt x="28" y="13"/>
                          </a:lnTo>
                          <a:lnTo>
                            <a:pt x="17" y="13"/>
                          </a:lnTo>
                          <a:lnTo>
                            <a:pt x="21" y="17"/>
                          </a:lnTo>
                          <a:lnTo>
                            <a:pt x="21" y="3"/>
                          </a:lnTo>
                          <a:lnTo>
                            <a:pt x="17" y="0"/>
                          </a:lnTo>
                          <a:lnTo>
                            <a:pt x="17" y="6"/>
                          </a:lnTo>
                          <a:lnTo>
                            <a:pt x="14" y="3"/>
                          </a:lnTo>
                          <a:lnTo>
                            <a:pt x="14" y="17"/>
                          </a:lnTo>
                          <a:lnTo>
                            <a:pt x="14" y="18"/>
                          </a:lnTo>
                          <a:lnTo>
                            <a:pt x="15" y="18"/>
                          </a:lnTo>
                          <a:lnTo>
                            <a:pt x="15" y="20"/>
                          </a:lnTo>
                          <a:lnTo>
                            <a:pt x="17" y="20"/>
                          </a:lnTo>
                          <a:lnTo>
                            <a:pt x="26" y="20"/>
                          </a:lnTo>
                          <a:lnTo>
                            <a:pt x="23" y="17"/>
                          </a:lnTo>
                          <a:lnTo>
                            <a:pt x="23" y="24"/>
                          </a:lnTo>
                          <a:lnTo>
                            <a:pt x="26" y="20"/>
                          </a:lnTo>
                          <a:lnTo>
                            <a:pt x="17" y="20"/>
                          </a:lnTo>
                          <a:lnTo>
                            <a:pt x="15" y="20"/>
                          </a:lnTo>
                          <a:lnTo>
                            <a:pt x="15" y="22"/>
                          </a:lnTo>
                          <a:lnTo>
                            <a:pt x="14" y="22"/>
                          </a:lnTo>
                          <a:lnTo>
                            <a:pt x="14" y="24"/>
                          </a:lnTo>
                          <a:lnTo>
                            <a:pt x="14" y="58"/>
                          </a:lnTo>
                          <a:lnTo>
                            <a:pt x="14" y="60"/>
                          </a:lnTo>
                          <a:lnTo>
                            <a:pt x="17" y="56"/>
                          </a:lnTo>
                          <a:lnTo>
                            <a:pt x="15" y="56"/>
                          </a:lnTo>
                          <a:lnTo>
                            <a:pt x="15" y="58"/>
                          </a:lnTo>
                          <a:lnTo>
                            <a:pt x="14" y="58"/>
                          </a:lnTo>
                          <a:lnTo>
                            <a:pt x="14" y="60"/>
                          </a:lnTo>
                          <a:lnTo>
                            <a:pt x="14" y="61"/>
                          </a:lnTo>
                          <a:lnTo>
                            <a:pt x="15" y="61"/>
                          </a:lnTo>
                          <a:lnTo>
                            <a:pt x="17" y="63"/>
                          </a:lnTo>
                          <a:lnTo>
                            <a:pt x="19" y="63"/>
                          </a:lnTo>
                          <a:lnTo>
                            <a:pt x="21" y="65"/>
                          </a:lnTo>
                          <a:lnTo>
                            <a:pt x="23" y="65"/>
                          </a:lnTo>
                          <a:lnTo>
                            <a:pt x="23" y="58"/>
                          </a:lnTo>
                          <a:lnTo>
                            <a:pt x="21" y="58"/>
                          </a:lnTo>
                          <a:lnTo>
                            <a:pt x="21" y="60"/>
                          </a:lnTo>
                          <a:lnTo>
                            <a:pt x="19" y="60"/>
                          </a:lnTo>
                          <a:lnTo>
                            <a:pt x="19" y="61"/>
                          </a:lnTo>
                          <a:lnTo>
                            <a:pt x="19" y="63"/>
                          </a:lnTo>
                          <a:lnTo>
                            <a:pt x="21" y="63"/>
                          </a:lnTo>
                          <a:lnTo>
                            <a:pt x="21" y="65"/>
                          </a:lnTo>
                          <a:lnTo>
                            <a:pt x="23" y="65"/>
                          </a:lnTo>
                          <a:lnTo>
                            <a:pt x="24" y="65"/>
                          </a:lnTo>
                          <a:lnTo>
                            <a:pt x="24" y="58"/>
                          </a:lnTo>
                          <a:lnTo>
                            <a:pt x="26" y="63"/>
                          </a:lnTo>
                          <a:lnTo>
                            <a:pt x="28" y="61"/>
                          </a:lnTo>
                          <a:lnTo>
                            <a:pt x="26" y="61"/>
                          </a:lnTo>
                          <a:lnTo>
                            <a:pt x="26" y="63"/>
                          </a:lnTo>
                          <a:lnTo>
                            <a:pt x="26" y="56"/>
                          </a:lnTo>
                          <a:lnTo>
                            <a:pt x="24" y="56"/>
                          </a:lnTo>
                          <a:lnTo>
                            <a:pt x="24" y="58"/>
                          </a:lnTo>
                          <a:lnTo>
                            <a:pt x="23" y="58"/>
                          </a:lnTo>
                          <a:lnTo>
                            <a:pt x="23" y="60"/>
                          </a:lnTo>
                          <a:lnTo>
                            <a:pt x="23" y="67"/>
                          </a:lnTo>
                          <a:lnTo>
                            <a:pt x="26" y="63"/>
                          </a:lnTo>
                          <a:lnTo>
                            <a:pt x="21" y="65"/>
                          </a:lnTo>
                          <a:lnTo>
                            <a:pt x="19" y="68"/>
                          </a:lnTo>
                          <a:lnTo>
                            <a:pt x="23" y="65"/>
                          </a:lnTo>
                          <a:lnTo>
                            <a:pt x="19" y="65"/>
                          </a:lnTo>
                          <a:lnTo>
                            <a:pt x="21" y="67"/>
                          </a:lnTo>
                          <a:lnTo>
                            <a:pt x="19" y="63"/>
                          </a:lnTo>
                          <a:lnTo>
                            <a:pt x="15" y="65"/>
                          </a:lnTo>
                          <a:lnTo>
                            <a:pt x="15" y="63"/>
                          </a:lnTo>
                          <a:lnTo>
                            <a:pt x="12" y="61"/>
                          </a:lnTo>
                          <a:lnTo>
                            <a:pt x="14" y="63"/>
                          </a:lnTo>
                          <a:lnTo>
                            <a:pt x="14" y="61"/>
                          </a:lnTo>
                          <a:lnTo>
                            <a:pt x="14" y="58"/>
                          </a:lnTo>
                          <a:lnTo>
                            <a:pt x="14" y="24"/>
                          </a:lnTo>
                          <a:lnTo>
                            <a:pt x="14" y="22"/>
                          </a:lnTo>
                          <a:lnTo>
                            <a:pt x="12" y="22"/>
                          </a:lnTo>
                          <a:lnTo>
                            <a:pt x="12" y="20"/>
                          </a:lnTo>
                          <a:lnTo>
                            <a:pt x="7" y="17"/>
                          </a:lnTo>
                          <a:lnTo>
                            <a:pt x="3" y="20"/>
                          </a:lnTo>
                          <a:lnTo>
                            <a:pt x="10" y="20"/>
                          </a:lnTo>
                          <a:lnTo>
                            <a:pt x="12" y="20"/>
                          </a:lnTo>
                          <a:lnTo>
                            <a:pt x="12" y="18"/>
                          </a:lnTo>
                          <a:lnTo>
                            <a:pt x="14" y="18"/>
                          </a:lnTo>
                          <a:lnTo>
                            <a:pt x="14" y="17"/>
                          </a:lnTo>
                          <a:lnTo>
                            <a:pt x="14" y="3"/>
                          </a:lnTo>
                          <a:lnTo>
                            <a:pt x="10" y="6"/>
                          </a:lnTo>
                          <a:lnTo>
                            <a:pt x="17" y="6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2" name="Freeform 11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338794" y="3479005"/>
                      <a:ext cx="63843" cy="80963"/>
                    </a:xfrm>
                    <a:custGeom>
                      <a:avLst/>
                      <a:gdLst>
                        <a:gd name="T0" fmla="*/ 7 w 40"/>
                        <a:gd name="T1" fmla="*/ 20 h 51"/>
                        <a:gd name="T2" fmla="*/ 10 w 40"/>
                        <a:gd name="T3" fmla="*/ 10 h 51"/>
                        <a:gd name="T4" fmla="*/ 16 w 40"/>
                        <a:gd name="T5" fmla="*/ 7 h 51"/>
                        <a:gd name="T6" fmla="*/ 21 w 40"/>
                        <a:gd name="T7" fmla="*/ 7 h 51"/>
                        <a:gd name="T8" fmla="*/ 26 w 40"/>
                        <a:gd name="T9" fmla="*/ 7 h 51"/>
                        <a:gd name="T10" fmla="*/ 30 w 40"/>
                        <a:gd name="T11" fmla="*/ 10 h 51"/>
                        <a:gd name="T12" fmla="*/ 33 w 40"/>
                        <a:gd name="T13" fmla="*/ 20 h 51"/>
                        <a:gd name="T14" fmla="*/ 7 w 40"/>
                        <a:gd name="T15" fmla="*/ 20 h 51"/>
                        <a:gd name="T16" fmla="*/ 7 w 40"/>
                        <a:gd name="T17" fmla="*/ 27 h 51"/>
                        <a:gd name="T18" fmla="*/ 40 w 40"/>
                        <a:gd name="T19" fmla="*/ 27 h 51"/>
                        <a:gd name="T20" fmla="*/ 40 w 40"/>
                        <a:gd name="T21" fmla="*/ 24 h 51"/>
                        <a:gd name="T22" fmla="*/ 38 w 40"/>
                        <a:gd name="T23" fmla="*/ 13 h 51"/>
                        <a:gd name="T24" fmla="*/ 35 w 40"/>
                        <a:gd name="T25" fmla="*/ 7 h 51"/>
                        <a:gd name="T26" fmla="*/ 28 w 40"/>
                        <a:gd name="T27" fmla="*/ 1 h 51"/>
                        <a:gd name="T28" fmla="*/ 21 w 40"/>
                        <a:gd name="T29" fmla="*/ 0 h 51"/>
                        <a:gd name="T30" fmla="*/ 12 w 40"/>
                        <a:gd name="T31" fmla="*/ 1 h 51"/>
                        <a:gd name="T32" fmla="*/ 5 w 40"/>
                        <a:gd name="T33" fmla="*/ 5 h 51"/>
                        <a:gd name="T34" fmla="*/ 2 w 40"/>
                        <a:gd name="T35" fmla="*/ 13 h 51"/>
                        <a:gd name="T36" fmla="*/ 0 w 40"/>
                        <a:gd name="T37" fmla="*/ 25 h 51"/>
                        <a:gd name="T38" fmla="*/ 2 w 40"/>
                        <a:gd name="T39" fmla="*/ 36 h 51"/>
                        <a:gd name="T40" fmla="*/ 5 w 40"/>
                        <a:gd name="T41" fmla="*/ 44 h 51"/>
                        <a:gd name="T42" fmla="*/ 12 w 40"/>
                        <a:gd name="T43" fmla="*/ 50 h 51"/>
                        <a:gd name="T44" fmla="*/ 21 w 40"/>
                        <a:gd name="T45" fmla="*/ 51 h 51"/>
                        <a:gd name="T46" fmla="*/ 28 w 40"/>
                        <a:gd name="T47" fmla="*/ 50 h 51"/>
                        <a:gd name="T48" fmla="*/ 33 w 40"/>
                        <a:gd name="T49" fmla="*/ 46 h 51"/>
                        <a:gd name="T50" fmla="*/ 38 w 40"/>
                        <a:gd name="T51" fmla="*/ 41 h 51"/>
                        <a:gd name="T52" fmla="*/ 40 w 40"/>
                        <a:gd name="T53" fmla="*/ 32 h 51"/>
                        <a:gd name="T54" fmla="*/ 33 w 40"/>
                        <a:gd name="T55" fmla="*/ 32 h 51"/>
                        <a:gd name="T56" fmla="*/ 31 w 40"/>
                        <a:gd name="T57" fmla="*/ 38 h 51"/>
                        <a:gd name="T58" fmla="*/ 30 w 40"/>
                        <a:gd name="T59" fmla="*/ 41 h 51"/>
                        <a:gd name="T60" fmla="*/ 26 w 40"/>
                        <a:gd name="T61" fmla="*/ 43 h 51"/>
                        <a:gd name="T62" fmla="*/ 21 w 40"/>
                        <a:gd name="T63" fmla="*/ 44 h 51"/>
                        <a:gd name="T64" fmla="*/ 14 w 40"/>
                        <a:gd name="T65" fmla="*/ 43 h 51"/>
                        <a:gd name="T66" fmla="*/ 10 w 40"/>
                        <a:gd name="T67" fmla="*/ 39 h 51"/>
                        <a:gd name="T68" fmla="*/ 7 w 40"/>
                        <a:gd name="T69" fmla="*/ 34 h 51"/>
                        <a:gd name="T70" fmla="*/ 7 w 40"/>
                        <a:gd name="T71" fmla="*/ 2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40" h="51">
                          <a:moveTo>
                            <a:pt x="7" y="20"/>
                          </a:moveTo>
                          <a:lnTo>
                            <a:pt x="10" y="10"/>
                          </a:lnTo>
                          <a:lnTo>
                            <a:pt x="16" y="7"/>
                          </a:lnTo>
                          <a:lnTo>
                            <a:pt x="21" y="7"/>
                          </a:lnTo>
                          <a:lnTo>
                            <a:pt x="26" y="7"/>
                          </a:lnTo>
                          <a:lnTo>
                            <a:pt x="30" y="10"/>
                          </a:lnTo>
                          <a:lnTo>
                            <a:pt x="33" y="20"/>
                          </a:lnTo>
                          <a:lnTo>
                            <a:pt x="7" y="20"/>
                          </a:lnTo>
                          <a:close/>
                          <a:moveTo>
                            <a:pt x="7" y="27"/>
                          </a:moveTo>
                          <a:lnTo>
                            <a:pt x="40" y="27"/>
                          </a:lnTo>
                          <a:lnTo>
                            <a:pt x="40" y="24"/>
                          </a:lnTo>
                          <a:lnTo>
                            <a:pt x="38" y="13"/>
                          </a:lnTo>
                          <a:lnTo>
                            <a:pt x="35" y="7"/>
                          </a:lnTo>
                          <a:lnTo>
                            <a:pt x="28" y="1"/>
                          </a:lnTo>
                          <a:lnTo>
                            <a:pt x="21" y="0"/>
                          </a:lnTo>
                          <a:lnTo>
                            <a:pt x="12" y="1"/>
                          </a:lnTo>
                          <a:lnTo>
                            <a:pt x="5" y="5"/>
                          </a:lnTo>
                          <a:lnTo>
                            <a:pt x="2" y="13"/>
                          </a:lnTo>
                          <a:lnTo>
                            <a:pt x="0" y="25"/>
                          </a:lnTo>
                          <a:lnTo>
                            <a:pt x="2" y="36"/>
                          </a:lnTo>
                          <a:lnTo>
                            <a:pt x="5" y="44"/>
                          </a:lnTo>
                          <a:lnTo>
                            <a:pt x="12" y="50"/>
                          </a:lnTo>
                          <a:lnTo>
                            <a:pt x="21" y="51"/>
                          </a:lnTo>
                          <a:lnTo>
                            <a:pt x="28" y="50"/>
                          </a:lnTo>
                          <a:lnTo>
                            <a:pt x="33" y="46"/>
                          </a:lnTo>
                          <a:lnTo>
                            <a:pt x="38" y="41"/>
                          </a:lnTo>
                          <a:lnTo>
                            <a:pt x="40" y="32"/>
                          </a:lnTo>
                          <a:lnTo>
                            <a:pt x="33" y="32"/>
                          </a:lnTo>
                          <a:lnTo>
                            <a:pt x="31" y="38"/>
                          </a:lnTo>
                          <a:lnTo>
                            <a:pt x="30" y="41"/>
                          </a:lnTo>
                          <a:lnTo>
                            <a:pt x="26" y="43"/>
                          </a:lnTo>
                          <a:lnTo>
                            <a:pt x="21" y="44"/>
                          </a:lnTo>
                          <a:lnTo>
                            <a:pt x="14" y="43"/>
                          </a:lnTo>
                          <a:lnTo>
                            <a:pt x="10" y="39"/>
                          </a:lnTo>
                          <a:lnTo>
                            <a:pt x="7" y="34"/>
                          </a:lnTo>
                          <a:lnTo>
                            <a:pt x="7" y="27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3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5343582" y="3483767"/>
                      <a:ext cx="54266" cy="33338"/>
                    </a:xfrm>
                    <a:custGeom>
                      <a:avLst/>
                      <a:gdLst>
                        <a:gd name="T0" fmla="*/ 7 w 34"/>
                        <a:gd name="T1" fmla="*/ 17 h 21"/>
                        <a:gd name="T2" fmla="*/ 6 w 34"/>
                        <a:gd name="T3" fmla="*/ 10 h 21"/>
                        <a:gd name="T4" fmla="*/ 7 w 34"/>
                        <a:gd name="T5" fmla="*/ 10 h 21"/>
                        <a:gd name="T6" fmla="*/ 7 w 34"/>
                        <a:gd name="T7" fmla="*/ 9 h 21"/>
                        <a:gd name="T8" fmla="*/ 7 w 34"/>
                        <a:gd name="T9" fmla="*/ 10 h 21"/>
                        <a:gd name="T10" fmla="*/ 11 w 34"/>
                        <a:gd name="T11" fmla="*/ 7 h 21"/>
                        <a:gd name="T12" fmla="*/ 9 w 34"/>
                        <a:gd name="T13" fmla="*/ 7 h 21"/>
                        <a:gd name="T14" fmla="*/ 11 w 34"/>
                        <a:gd name="T15" fmla="*/ 7 h 21"/>
                        <a:gd name="T16" fmla="*/ 11 w 34"/>
                        <a:gd name="T17" fmla="*/ 5 h 21"/>
                        <a:gd name="T18" fmla="*/ 18 w 34"/>
                        <a:gd name="T19" fmla="*/ 7 h 21"/>
                        <a:gd name="T20" fmla="*/ 23 w 34"/>
                        <a:gd name="T21" fmla="*/ 5 h 21"/>
                        <a:gd name="T22" fmla="*/ 21 w 34"/>
                        <a:gd name="T23" fmla="*/ 7 h 21"/>
                        <a:gd name="T24" fmla="*/ 25 w 34"/>
                        <a:gd name="T25" fmla="*/ 9 h 21"/>
                        <a:gd name="T26" fmla="*/ 23 w 34"/>
                        <a:gd name="T27" fmla="*/ 7 h 21"/>
                        <a:gd name="T28" fmla="*/ 25 w 34"/>
                        <a:gd name="T29" fmla="*/ 12 h 21"/>
                        <a:gd name="T30" fmla="*/ 27 w 34"/>
                        <a:gd name="T31" fmla="*/ 12 h 21"/>
                        <a:gd name="T32" fmla="*/ 25 w 34"/>
                        <a:gd name="T33" fmla="*/ 17 h 21"/>
                        <a:gd name="T34" fmla="*/ 28 w 34"/>
                        <a:gd name="T35" fmla="*/ 19 h 21"/>
                        <a:gd name="T36" fmla="*/ 27 w 34"/>
                        <a:gd name="T37" fmla="*/ 17 h 21"/>
                        <a:gd name="T38" fmla="*/ 30 w 34"/>
                        <a:gd name="T39" fmla="*/ 14 h 21"/>
                        <a:gd name="T40" fmla="*/ 4 w 34"/>
                        <a:gd name="T41" fmla="*/ 14 h 21"/>
                        <a:gd name="T42" fmla="*/ 7 w 34"/>
                        <a:gd name="T43" fmla="*/ 17 h 21"/>
                        <a:gd name="T44" fmla="*/ 0 w 34"/>
                        <a:gd name="T45" fmla="*/ 17 h 21"/>
                        <a:gd name="T46" fmla="*/ 4 w 34"/>
                        <a:gd name="T47" fmla="*/ 21 h 21"/>
                        <a:gd name="T48" fmla="*/ 30 w 34"/>
                        <a:gd name="T49" fmla="*/ 21 h 21"/>
                        <a:gd name="T50" fmla="*/ 32 w 34"/>
                        <a:gd name="T51" fmla="*/ 21 h 21"/>
                        <a:gd name="T52" fmla="*/ 32 w 34"/>
                        <a:gd name="T53" fmla="*/ 19 h 21"/>
                        <a:gd name="T54" fmla="*/ 34 w 34"/>
                        <a:gd name="T55" fmla="*/ 19 h 21"/>
                        <a:gd name="T56" fmla="*/ 34 w 34"/>
                        <a:gd name="T57" fmla="*/ 17 h 21"/>
                        <a:gd name="T58" fmla="*/ 32 w 34"/>
                        <a:gd name="T59" fmla="*/ 16 h 21"/>
                        <a:gd name="T60" fmla="*/ 32 w 34"/>
                        <a:gd name="T61" fmla="*/ 14 h 21"/>
                        <a:gd name="T62" fmla="*/ 30 w 34"/>
                        <a:gd name="T63" fmla="*/ 9 h 21"/>
                        <a:gd name="T64" fmla="*/ 28 w 34"/>
                        <a:gd name="T65" fmla="*/ 9 h 21"/>
                        <a:gd name="T66" fmla="*/ 30 w 34"/>
                        <a:gd name="T67" fmla="*/ 7 h 21"/>
                        <a:gd name="T68" fmla="*/ 28 w 34"/>
                        <a:gd name="T69" fmla="*/ 5 h 21"/>
                        <a:gd name="T70" fmla="*/ 28 w 34"/>
                        <a:gd name="T71" fmla="*/ 4 h 21"/>
                        <a:gd name="T72" fmla="*/ 27 w 34"/>
                        <a:gd name="T73" fmla="*/ 2 h 21"/>
                        <a:gd name="T74" fmla="*/ 18 w 34"/>
                        <a:gd name="T75" fmla="*/ 0 h 21"/>
                        <a:gd name="T76" fmla="*/ 7 w 34"/>
                        <a:gd name="T77" fmla="*/ 2 h 21"/>
                        <a:gd name="T78" fmla="*/ 7 w 34"/>
                        <a:gd name="T79" fmla="*/ 4 h 21"/>
                        <a:gd name="T80" fmla="*/ 6 w 34"/>
                        <a:gd name="T81" fmla="*/ 4 h 21"/>
                        <a:gd name="T82" fmla="*/ 4 w 34"/>
                        <a:gd name="T83" fmla="*/ 7 h 21"/>
                        <a:gd name="T84" fmla="*/ 7 w 34"/>
                        <a:gd name="T85" fmla="*/ 4 h 21"/>
                        <a:gd name="T86" fmla="*/ 4 w 34"/>
                        <a:gd name="T87" fmla="*/ 5 h 21"/>
                        <a:gd name="T88" fmla="*/ 4 w 34"/>
                        <a:gd name="T89" fmla="*/ 7 h 21"/>
                        <a:gd name="T90" fmla="*/ 2 w 34"/>
                        <a:gd name="T91" fmla="*/ 7 h 21"/>
                        <a:gd name="T92" fmla="*/ 0 w 34"/>
                        <a:gd name="T93" fmla="*/ 17 h 21"/>
                        <a:gd name="T94" fmla="*/ 7 w 34"/>
                        <a:gd name="T95" fmla="*/ 17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4" h="21">
                          <a:moveTo>
                            <a:pt x="7" y="17"/>
                          </a:moveTo>
                          <a:lnTo>
                            <a:pt x="6" y="10"/>
                          </a:lnTo>
                          <a:lnTo>
                            <a:pt x="7" y="10"/>
                          </a:lnTo>
                          <a:lnTo>
                            <a:pt x="7" y="9"/>
                          </a:lnTo>
                          <a:lnTo>
                            <a:pt x="7" y="10"/>
                          </a:lnTo>
                          <a:lnTo>
                            <a:pt x="11" y="7"/>
                          </a:lnTo>
                          <a:lnTo>
                            <a:pt x="9" y="7"/>
                          </a:lnTo>
                          <a:lnTo>
                            <a:pt x="11" y="7"/>
                          </a:lnTo>
                          <a:lnTo>
                            <a:pt x="11" y="5"/>
                          </a:lnTo>
                          <a:lnTo>
                            <a:pt x="18" y="7"/>
                          </a:lnTo>
                          <a:lnTo>
                            <a:pt x="23" y="5"/>
                          </a:lnTo>
                          <a:lnTo>
                            <a:pt x="21" y="7"/>
                          </a:lnTo>
                          <a:lnTo>
                            <a:pt x="25" y="9"/>
                          </a:lnTo>
                          <a:lnTo>
                            <a:pt x="23" y="7"/>
                          </a:lnTo>
                          <a:lnTo>
                            <a:pt x="25" y="12"/>
                          </a:lnTo>
                          <a:lnTo>
                            <a:pt x="27" y="12"/>
                          </a:lnTo>
                          <a:lnTo>
                            <a:pt x="25" y="17"/>
                          </a:lnTo>
                          <a:lnTo>
                            <a:pt x="28" y="19"/>
                          </a:lnTo>
                          <a:lnTo>
                            <a:pt x="27" y="17"/>
                          </a:lnTo>
                          <a:lnTo>
                            <a:pt x="30" y="14"/>
                          </a:lnTo>
                          <a:lnTo>
                            <a:pt x="4" y="14"/>
                          </a:lnTo>
                          <a:lnTo>
                            <a:pt x="7" y="17"/>
                          </a:lnTo>
                          <a:lnTo>
                            <a:pt x="0" y="17"/>
                          </a:lnTo>
                          <a:lnTo>
                            <a:pt x="4" y="21"/>
                          </a:lnTo>
                          <a:lnTo>
                            <a:pt x="30" y="21"/>
                          </a:lnTo>
                          <a:lnTo>
                            <a:pt x="32" y="21"/>
                          </a:lnTo>
                          <a:lnTo>
                            <a:pt x="32" y="19"/>
                          </a:lnTo>
                          <a:lnTo>
                            <a:pt x="34" y="19"/>
                          </a:lnTo>
                          <a:lnTo>
                            <a:pt x="34" y="17"/>
                          </a:lnTo>
                          <a:lnTo>
                            <a:pt x="32" y="16"/>
                          </a:lnTo>
                          <a:lnTo>
                            <a:pt x="32" y="14"/>
                          </a:lnTo>
                          <a:lnTo>
                            <a:pt x="30" y="9"/>
                          </a:lnTo>
                          <a:lnTo>
                            <a:pt x="28" y="9"/>
                          </a:lnTo>
                          <a:lnTo>
                            <a:pt x="30" y="7"/>
                          </a:lnTo>
                          <a:lnTo>
                            <a:pt x="28" y="5"/>
                          </a:lnTo>
                          <a:lnTo>
                            <a:pt x="28" y="4"/>
                          </a:lnTo>
                          <a:lnTo>
                            <a:pt x="27" y="2"/>
                          </a:lnTo>
                          <a:lnTo>
                            <a:pt x="18" y="0"/>
                          </a:lnTo>
                          <a:lnTo>
                            <a:pt x="7" y="2"/>
                          </a:lnTo>
                          <a:lnTo>
                            <a:pt x="7" y="4"/>
                          </a:lnTo>
                          <a:lnTo>
                            <a:pt x="6" y="4"/>
                          </a:lnTo>
                          <a:lnTo>
                            <a:pt x="4" y="7"/>
                          </a:lnTo>
                          <a:lnTo>
                            <a:pt x="7" y="4"/>
                          </a:lnTo>
                          <a:lnTo>
                            <a:pt x="4" y="5"/>
                          </a:lnTo>
                          <a:lnTo>
                            <a:pt x="4" y="7"/>
                          </a:lnTo>
                          <a:lnTo>
                            <a:pt x="2" y="7"/>
                          </a:lnTo>
                          <a:lnTo>
                            <a:pt x="0" y="17"/>
                          </a:lnTo>
                          <a:lnTo>
                            <a:pt x="7" y="1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4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5332410" y="3472655"/>
                      <a:ext cx="76611" cy="90488"/>
                    </a:xfrm>
                    <a:custGeom>
                      <a:avLst/>
                      <a:gdLst>
                        <a:gd name="T0" fmla="*/ 48 w 48"/>
                        <a:gd name="T1" fmla="*/ 33 h 57"/>
                        <a:gd name="T2" fmla="*/ 44 w 48"/>
                        <a:gd name="T3" fmla="*/ 14 h 57"/>
                        <a:gd name="T4" fmla="*/ 42 w 48"/>
                        <a:gd name="T5" fmla="*/ 11 h 57"/>
                        <a:gd name="T6" fmla="*/ 41 w 48"/>
                        <a:gd name="T7" fmla="*/ 7 h 57"/>
                        <a:gd name="T8" fmla="*/ 34 w 48"/>
                        <a:gd name="T9" fmla="*/ 4 h 57"/>
                        <a:gd name="T10" fmla="*/ 9 w 48"/>
                        <a:gd name="T11" fmla="*/ 4 h 57"/>
                        <a:gd name="T12" fmla="*/ 7 w 48"/>
                        <a:gd name="T13" fmla="*/ 7 h 57"/>
                        <a:gd name="T14" fmla="*/ 6 w 48"/>
                        <a:gd name="T15" fmla="*/ 9 h 57"/>
                        <a:gd name="T16" fmla="*/ 0 w 48"/>
                        <a:gd name="T17" fmla="*/ 29 h 57"/>
                        <a:gd name="T18" fmla="*/ 6 w 48"/>
                        <a:gd name="T19" fmla="*/ 47 h 57"/>
                        <a:gd name="T20" fmla="*/ 7 w 48"/>
                        <a:gd name="T21" fmla="*/ 52 h 57"/>
                        <a:gd name="T22" fmla="*/ 13 w 48"/>
                        <a:gd name="T23" fmla="*/ 55 h 57"/>
                        <a:gd name="T24" fmla="*/ 27 w 48"/>
                        <a:gd name="T25" fmla="*/ 55 h 57"/>
                        <a:gd name="T26" fmla="*/ 37 w 48"/>
                        <a:gd name="T27" fmla="*/ 54 h 57"/>
                        <a:gd name="T28" fmla="*/ 42 w 48"/>
                        <a:gd name="T29" fmla="*/ 47 h 57"/>
                        <a:gd name="T30" fmla="*/ 44 w 48"/>
                        <a:gd name="T31" fmla="*/ 40 h 57"/>
                        <a:gd name="T32" fmla="*/ 46 w 48"/>
                        <a:gd name="T33" fmla="*/ 33 h 57"/>
                        <a:gd name="T34" fmla="*/ 34 w 48"/>
                        <a:gd name="T35" fmla="*/ 36 h 57"/>
                        <a:gd name="T36" fmla="*/ 32 w 48"/>
                        <a:gd name="T37" fmla="*/ 40 h 57"/>
                        <a:gd name="T38" fmla="*/ 34 w 48"/>
                        <a:gd name="T39" fmla="*/ 42 h 57"/>
                        <a:gd name="T40" fmla="*/ 21 w 48"/>
                        <a:gd name="T41" fmla="*/ 48 h 57"/>
                        <a:gd name="T42" fmla="*/ 18 w 48"/>
                        <a:gd name="T43" fmla="*/ 43 h 57"/>
                        <a:gd name="T44" fmla="*/ 16 w 48"/>
                        <a:gd name="T45" fmla="*/ 42 h 57"/>
                        <a:gd name="T46" fmla="*/ 14 w 48"/>
                        <a:gd name="T47" fmla="*/ 31 h 57"/>
                        <a:gd name="T48" fmla="*/ 11 w 48"/>
                        <a:gd name="T49" fmla="*/ 28 h 57"/>
                        <a:gd name="T50" fmla="*/ 9 w 48"/>
                        <a:gd name="T51" fmla="*/ 29 h 57"/>
                        <a:gd name="T52" fmla="*/ 11 w 48"/>
                        <a:gd name="T53" fmla="*/ 42 h 57"/>
                        <a:gd name="T54" fmla="*/ 11 w 48"/>
                        <a:gd name="T55" fmla="*/ 43 h 57"/>
                        <a:gd name="T56" fmla="*/ 21 w 48"/>
                        <a:gd name="T57" fmla="*/ 50 h 57"/>
                        <a:gd name="T58" fmla="*/ 32 w 48"/>
                        <a:gd name="T59" fmla="*/ 48 h 57"/>
                        <a:gd name="T60" fmla="*/ 35 w 48"/>
                        <a:gd name="T61" fmla="*/ 47 h 57"/>
                        <a:gd name="T62" fmla="*/ 37 w 48"/>
                        <a:gd name="T63" fmla="*/ 38 h 57"/>
                        <a:gd name="T64" fmla="*/ 44 w 48"/>
                        <a:gd name="T65" fmla="*/ 40 h 57"/>
                        <a:gd name="T66" fmla="*/ 41 w 48"/>
                        <a:gd name="T67" fmla="*/ 42 h 57"/>
                        <a:gd name="T68" fmla="*/ 35 w 48"/>
                        <a:gd name="T69" fmla="*/ 45 h 57"/>
                        <a:gd name="T70" fmla="*/ 34 w 48"/>
                        <a:gd name="T71" fmla="*/ 47 h 57"/>
                        <a:gd name="T72" fmla="*/ 23 w 48"/>
                        <a:gd name="T73" fmla="*/ 52 h 57"/>
                        <a:gd name="T74" fmla="*/ 16 w 48"/>
                        <a:gd name="T75" fmla="*/ 52 h 57"/>
                        <a:gd name="T76" fmla="*/ 11 w 48"/>
                        <a:gd name="T77" fmla="*/ 48 h 57"/>
                        <a:gd name="T78" fmla="*/ 9 w 48"/>
                        <a:gd name="T79" fmla="*/ 43 h 57"/>
                        <a:gd name="T80" fmla="*/ 7 w 48"/>
                        <a:gd name="T81" fmla="*/ 29 h 57"/>
                        <a:gd name="T82" fmla="*/ 9 w 48"/>
                        <a:gd name="T83" fmla="*/ 12 h 57"/>
                        <a:gd name="T84" fmla="*/ 11 w 48"/>
                        <a:gd name="T85" fmla="*/ 11 h 57"/>
                        <a:gd name="T86" fmla="*/ 13 w 48"/>
                        <a:gd name="T87" fmla="*/ 7 h 57"/>
                        <a:gd name="T88" fmla="*/ 30 w 48"/>
                        <a:gd name="T89" fmla="*/ 5 h 57"/>
                        <a:gd name="T90" fmla="*/ 35 w 48"/>
                        <a:gd name="T91" fmla="*/ 9 h 57"/>
                        <a:gd name="T92" fmla="*/ 37 w 48"/>
                        <a:gd name="T93" fmla="*/ 12 h 57"/>
                        <a:gd name="T94" fmla="*/ 41 w 48"/>
                        <a:gd name="T95" fmla="*/ 17 h 57"/>
                        <a:gd name="T96" fmla="*/ 41 w 48"/>
                        <a:gd name="T97" fmla="*/ 31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48" h="57">
                          <a:moveTo>
                            <a:pt x="11" y="35"/>
                          </a:moveTo>
                          <a:lnTo>
                            <a:pt x="46" y="35"/>
                          </a:lnTo>
                          <a:lnTo>
                            <a:pt x="46" y="33"/>
                          </a:lnTo>
                          <a:lnTo>
                            <a:pt x="48" y="33"/>
                          </a:lnTo>
                          <a:lnTo>
                            <a:pt x="48" y="28"/>
                          </a:lnTo>
                          <a:lnTo>
                            <a:pt x="46" y="26"/>
                          </a:lnTo>
                          <a:lnTo>
                            <a:pt x="46" y="24"/>
                          </a:lnTo>
                          <a:lnTo>
                            <a:pt x="44" y="14"/>
                          </a:lnTo>
                          <a:lnTo>
                            <a:pt x="42" y="14"/>
                          </a:lnTo>
                          <a:lnTo>
                            <a:pt x="42" y="11"/>
                          </a:lnTo>
                          <a:lnTo>
                            <a:pt x="41" y="11"/>
                          </a:lnTo>
                          <a:lnTo>
                            <a:pt x="42" y="11"/>
                          </a:lnTo>
                          <a:lnTo>
                            <a:pt x="41" y="9"/>
                          </a:lnTo>
                          <a:lnTo>
                            <a:pt x="42" y="9"/>
                          </a:lnTo>
                          <a:lnTo>
                            <a:pt x="41" y="9"/>
                          </a:lnTo>
                          <a:lnTo>
                            <a:pt x="41" y="7"/>
                          </a:lnTo>
                          <a:lnTo>
                            <a:pt x="39" y="5"/>
                          </a:lnTo>
                          <a:lnTo>
                            <a:pt x="37" y="5"/>
                          </a:lnTo>
                          <a:lnTo>
                            <a:pt x="37" y="4"/>
                          </a:lnTo>
                          <a:lnTo>
                            <a:pt x="34" y="4"/>
                          </a:lnTo>
                          <a:lnTo>
                            <a:pt x="34" y="2"/>
                          </a:lnTo>
                          <a:lnTo>
                            <a:pt x="25" y="0"/>
                          </a:lnTo>
                          <a:lnTo>
                            <a:pt x="13" y="0"/>
                          </a:lnTo>
                          <a:lnTo>
                            <a:pt x="9" y="4"/>
                          </a:lnTo>
                          <a:lnTo>
                            <a:pt x="9" y="5"/>
                          </a:lnTo>
                          <a:lnTo>
                            <a:pt x="7" y="5"/>
                          </a:lnTo>
                          <a:lnTo>
                            <a:pt x="6" y="9"/>
                          </a:lnTo>
                          <a:lnTo>
                            <a:pt x="7" y="7"/>
                          </a:lnTo>
                          <a:lnTo>
                            <a:pt x="6" y="7"/>
                          </a:lnTo>
                          <a:lnTo>
                            <a:pt x="9" y="5"/>
                          </a:lnTo>
                          <a:lnTo>
                            <a:pt x="6" y="7"/>
                          </a:lnTo>
                          <a:lnTo>
                            <a:pt x="6" y="9"/>
                          </a:lnTo>
                          <a:lnTo>
                            <a:pt x="4" y="9"/>
                          </a:lnTo>
                          <a:lnTo>
                            <a:pt x="4" y="14"/>
                          </a:lnTo>
                          <a:lnTo>
                            <a:pt x="2" y="14"/>
                          </a:lnTo>
                          <a:lnTo>
                            <a:pt x="0" y="29"/>
                          </a:lnTo>
                          <a:lnTo>
                            <a:pt x="2" y="42"/>
                          </a:lnTo>
                          <a:lnTo>
                            <a:pt x="4" y="42"/>
                          </a:lnTo>
                          <a:lnTo>
                            <a:pt x="4" y="47"/>
                          </a:lnTo>
                          <a:lnTo>
                            <a:pt x="6" y="47"/>
                          </a:lnTo>
                          <a:lnTo>
                            <a:pt x="4" y="48"/>
                          </a:lnTo>
                          <a:lnTo>
                            <a:pt x="7" y="50"/>
                          </a:lnTo>
                          <a:lnTo>
                            <a:pt x="6" y="48"/>
                          </a:lnTo>
                          <a:lnTo>
                            <a:pt x="7" y="52"/>
                          </a:lnTo>
                          <a:lnTo>
                            <a:pt x="9" y="52"/>
                          </a:lnTo>
                          <a:lnTo>
                            <a:pt x="9" y="54"/>
                          </a:lnTo>
                          <a:lnTo>
                            <a:pt x="13" y="54"/>
                          </a:lnTo>
                          <a:lnTo>
                            <a:pt x="13" y="55"/>
                          </a:lnTo>
                          <a:lnTo>
                            <a:pt x="21" y="57"/>
                          </a:lnTo>
                          <a:lnTo>
                            <a:pt x="23" y="57"/>
                          </a:lnTo>
                          <a:lnTo>
                            <a:pt x="28" y="55"/>
                          </a:lnTo>
                          <a:lnTo>
                            <a:pt x="27" y="55"/>
                          </a:lnTo>
                          <a:lnTo>
                            <a:pt x="34" y="55"/>
                          </a:lnTo>
                          <a:lnTo>
                            <a:pt x="34" y="54"/>
                          </a:lnTo>
                          <a:lnTo>
                            <a:pt x="35" y="55"/>
                          </a:lnTo>
                          <a:lnTo>
                            <a:pt x="37" y="54"/>
                          </a:lnTo>
                          <a:lnTo>
                            <a:pt x="41" y="50"/>
                          </a:lnTo>
                          <a:lnTo>
                            <a:pt x="42" y="48"/>
                          </a:lnTo>
                          <a:lnTo>
                            <a:pt x="41" y="47"/>
                          </a:lnTo>
                          <a:lnTo>
                            <a:pt x="42" y="47"/>
                          </a:lnTo>
                          <a:lnTo>
                            <a:pt x="42" y="45"/>
                          </a:lnTo>
                          <a:lnTo>
                            <a:pt x="44" y="45"/>
                          </a:lnTo>
                          <a:lnTo>
                            <a:pt x="44" y="38"/>
                          </a:lnTo>
                          <a:lnTo>
                            <a:pt x="44" y="40"/>
                          </a:lnTo>
                          <a:lnTo>
                            <a:pt x="48" y="36"/>
                          </a:lnTo>
                          <a:lnTo>
                            <a:pt x="48" y="35"/>
                          </a:lnTo>
                          <a:lnTo>
                            <a:pt x="46" y="35"/>
                          </a:lnTo>
                          <a:lnTo>
                            <a:pt x="46" y="33"/>
                          </a:lnTo>
                          <a:lnTo>
                            <a:pt x="35" y="33"/>
                          </a:lnTo>
                          <a:lnTo>
                            <a:pt x="35" y="35"/>
                          </a:lnTo>
                          <a:lnTo>
                            <a:pt x="34" y="35"/>
                          </a:lnTo>
                          <a:lnTo>
                            <a:pt x="34" y="36"/>
                          </a:lnTo>
                          <a:lnTo>
                            <a:pt x="37" y="33"/>
                          </a:lnTo>
                          <a:lnTo>
                            <a:pt x="34" y="35"/>
                          </a:lnTo>
                          <a:lnTo>
                            <a:pt x="34" y="40"/>
                          </a:lnTo>
                          <a:lnTo>
                            <a:pt x="32" y="40"/>
                          </a:lnTo>
                          <a:lnTo>
                            <a:pt x="30" y="45"/>
                          </a:lnTo>
                          <a:lnTo>
                            <a:pt x="32" y="43"/>
                          </a:lnTo>
                          <a:lnTo>
                            <a:pt x="32" y="42"/>
                          </a:lnTo>
                          <a:lnTo>
                            <a:pt x="34" y="42"/>
                          </a:lnTo>
                          <a:lnTo>
                            <a:pt x="28" y="43"/>
                          </a:lnTo>
                          <a:lnTo>
                            <a:pt x="28" y="45"/>
                          </a:lnTo>
                          <a:lnTo>
                            <a:pt x="23" y="45"/>
                          </a:lnTo>
                          <a:lnTo>
                            <a:pt x="21" y="48"/>
                          </a:lnTo>
                          <a:lnTo>
                            <a:pt x="27" y="47"/>
                          </a:lnTo>
                          <a:lnTo>
                            <a:pt x="25" y="43"/>
                          </a:lnTo>
                          <a:lnTo>
                            <a:pt x="18" y="45"/>
                          </a:lnTo>
                          <a:lnTo>
                            <a:pt x="18" y="43"/>
                          </a:lnTo>
                          <a:lnTo>
                            <a:pt x="16" y="43"/>
                          </a:lnTo>
                          <a:lnTo>
                            <a:pt x="18" y="43"/>
                          </a:lnTo>
                          <a:lnTo>
                            <a:pt x="18" y="42"/>
                          </a:lnTo>
                          <a:lnTo>
                            <a:pt x="16" y="42"/>
                          </a:lnTo>
                          <a:lnTo>
                            <a:pt x="16" y="40"/>
                          </a:lnTo>
                          <a:lnTo>
                            <a:pt x="14" y="38"/>
                          </a:lnTo>
                          <a:lnTo>
                            <a:pt x="13" y="38"/>
                          </a:lnTo>
                          <a:lnTo>
                            <a:pt x="14" y="31"/>
                          </a:lnTo>
                          <a:lnTo>
                            <a:pt x="11" y="35"/>
                          </a:lnTo>
                          <a:lnTo>
                            <a:pt x="13" y="35"/>
                          </a:lnTo>
                          <a:lnTo>
                            <a:pt x="11" y="35"/>
                          </a:lnTo>
                          <a:lnTo>
                            <a:pt x="11" y="28"/>
                          </a:lnTo>
                          <a:lnTo>
                            <a:pt x="13" y="28"/>
                          </a:lnTo>
                          <a:lnTo>
                            <a:pt x="11" y="28"/>
                          </a:lnTo>
                          <a:lnTo>
                            <a:pt x="9" y="28"/>
                          </a:lnTo>
                          <a:lnTo>
                            <a:pt x="9" y="29"/>
                          </a:lnTo>
                          <a:lnTo>
                            <a:pt x="7" y="29"/>
                          </a:lnTo>
                          <a:lnTo>
                            <a:pt x="7" y="31"/>
                          </a:lnTo>
                          <a:lnTo>
                            <a:pt x="9" y="42"/>
                          </a:lnTo>
                          <a:lnTo>
                            <a:pt x="11" y="42"/>
                          </a:lnTo>
                          <a:lnTo>
                            <a:pt x="9" y="43"/>
                          </a:lnTo>
                          <a:lnTo>
                            <a:pt x="13" y="45"/>
                          </a:lnTo>
                          <a:lnTo>
                            <a:pt x="11" y="45"/>
                          </a:lnTo>
                          <a:lnTo>
                            <a:pt x="11" y="43"/>
                          </a:lnTo>
                          <a:lnTo>
                            <a:pt x="13" y="47"/>
                          </a:lnTo>
                          <a:lnTo>
                            <a:pt x="14" y="47"/>
                          </a:lnTo>
                          <a:lnTo>
                            <a:pt x="14" y="48"/>
                          </a:lnTo>
                          <a:lnTo>
                            <a:pt x="21" y="50"/>
                          </a:lnTo>
                          <a:lnTo>
                            <a:pt x="23" y="50"/>
                          </a:lnTo>
                          <a:lnTo>
                            <a:pt x="28" y="48"/>
                          </a:lnTo>
                          <a:lnTo>
                            <a:pt x="27" y="48"/>
                          </a:lnTo>
                          <a:lnTo>
                            <a:pt x="32" y="48"/>
                          </a:lnTo>
                          <a:lnTo>
                            <a:pt x="32" y="47"/>
                          </a:lnTo>
                          <a:lnTo>
                            <a:pt x="34" y="48"/>
                          </a:lnTo>
                          <a:lnTo>
                            <a:pt x="35" y="48"/>
                          </a:lnTo>
                          <a:lnTo>
                            <a:pt x="35" y="47"/>
                          </a:lnTo>
                          <a:lnTo>
                            <a:pt x="37" y="45"/>
                          </a:lnTo>
                          <a:lnTo>
                            <a:pt x="35" y="43"/>
                          </a:lnTo>
                          <a:lnTo>
                            <a:pt x="37" y="43"/>
                          </a:lnTo>
                          <a:lnTo>
                            <a:pt x="37" y="38"/>
                          </a:lnTo>
                          <a:lnTo>
                            <a:pt x="37" y="40"/>
                          </a:lnTo>
                          <a:lnTo>
                            <a:pt x="41" y="36"/>
                          </a:lnTo>
                          <a:lnTo>
                            <a:pt x="37" y="40"/>
                          </a:lnTo>
                          <a:lnTo>
                            <a:pt x="44" y="40"/>
                          </a:lnTo>
                          <a:lnTo>
                            <a:pt x="41" y="36"/>
                          </a:lnTo>
                          <a:lnTo>
                            <a:pt x="44" y="33"/>
                          </a:lnTo>
                          <a:lnTo>
                            <a:pt x="41" y="35"/>
                          </a:lnTo>
                          <a:lnTo>
                            <a:pt x="41" y="42"/>
                          </a:lnTo>
                          <a:lnTo>
                            <a:pt x="39" y="42"/>
                          </a:lnTo>
                          <a:lnTo>
                            <a:pt x="39" y="43"/>
                          </a:lnTo>
                          <a:lnTo>
                            <a:pt x="37" y="43"/>
                          </a:lnTo>
                          <a:lnTo>
                            <a:pt x="35" y="45"/>
                          </a:lnTo>
                          <a:lnTo>
                            <a:pt x="34" y="47"/>
                          </a:lnTo>
                          <a:lnTo>
                            <a:pt x="34" y="50"/>
                          </a:lnTo>
                          <a:lnTo>
                            <a:pt x="37" y="47"/>
                          </a:lnTo>
                          <a:lnTo>
                            <a:pt x="34" y="47"/>
                          </a:lnTo>
                          <a:lnTo>
                            <a:pt x="32" y="48"/>
                          </a:lnTo>
                          <a:lnTo>
                            <a:pt x="30" y="50"/>
                          </a:lnTo>
                          <a:lnTo>
                            <a:pt x="30" y="52"/>
                          </a:lnTo>
                          <a:lnTo>
                            <a:pt x="23" y="52"/>
                          </a:lnTo>
                          <a:lnTo>
                            <a:pt x="21" y="55"/>
                          </a:lnTo>
                          <a:lnTo>
                            <a:pt x="27" y="54"/>
                          </a:lnTo>
                          <a:lnTo>
                            <a:pt x="25" y="50"/>
                          </a:lnTo>
                          <a:lnTo>
                            <a:pt x="16" y="52"/>
                          </a:lnTo>
                          <a:lnTo>
                            <a:pt x="16" y="50"/>
                          </a:lnTo>
                          <a:lnTo>
                            <a:pt x="13" y="50"/>
                          </a:lnTo>
                          <a:lnTo>
                            <a:pt x="13" y="48"/>
                          </a:lnTo>
                          <a:lnTo>
                            <a:pt x="11" y="48"/>
                          </a:lnTo>
                          <a:lnTo>
                            <a:pt x="13" y="48"/>
                          </a:lnTo>
                          <a:lnTo>
                            <a:pt x="11" y="47"/>
                          </a:lnTo>
                          <a:lnTo>
                            <a:pt x="11" y="45"/>
                          </a:lnTo>
                          <a:lnTo>
                            <a:pt x="9" y="43"/>
                          </a:lnTo>
                          <a:lnTo>
                            <a:pt x="7" y="43"/>
                          </a:lnTo>
                          <a:lnTo>
                            <a:pt x="7" y="38"/>
                          </a:lnTo>
                          <a:lnTo>
                            <a:pt x="6" y="38"/>
                          </a:lnTo>
                          <a:lnTo>
                            <a:pt x="7" y="29"/>
                          </a:lnTo>
                          <a:lnTo>
                            <a:pt x="6" y="17"/>
                          </a:lnTo>
                          <a:lnTo>
                            <a:pt x="7" y="17"/>
                          </a:lnTo>
                          <a:lnTo>
                            <a:pt x="7" y="12"/>
                          </a:lnTo>
                          <a:lnTo>
                            <a:pt x="9" y="12"/>
                          </a:lnTo>
                          <a:lnTo>
                            <a:pt x="9" y="11"/>
                          </a:lnTo>
                          <a:lnTo>
                            <a:pt x="9" y="12"/>
                          </a:lnTo>
                          <a:lnTo>
                            <a:pt x="13" y="11"/>
                          </a:lnTo>
                          <a:lnTo>
                            <a:pt x="11" y="11"/>
                          </a:lnTo>
                          <a:lnTo>
                            <a:pt x="13" y="9"/>
                          </a:lnTo>
                          <a:lnTo>
                            <a:pt x="11" y="9"/>
                          </a:lnTo>
                          <a:lnTo>
                            <a:pt x="13" y="9"/>
                          </a:lnTo>
                          <a:lnTo>
                            <a:pt x="13" y="7"/>
                          </a:lnTo>
                          <a:lnTo>
                            <a:pt x="14" y="9"/>
                          </a:lnTo>
                          <a:lnTo>
                            <a:pt x="16" y="7"/>
                          </a:lnTo>
                          <a:lnTo>
                            <a:pt x="25" y="7"/>
                          </a:lnTo>
                          <a:lnTo>
                            <a:pt x="30" y="5"/>
                          </a:lnTo>
                          <a:lnTo>
                            <a:pt x="30" y="7"/>
                          </a:lnTo>
                          <a:lnTo>
                            <a:pt x="34" y="7"/>
                          </a:lnTo>
                          <a:lnTo>
                            <a:pt x="34" y="9"/>
                          </a:lnTo>
                          <a:lnTo>
                            <a:pt x="35" y="9"/>
                          </a:lnTo>
                          <a:lnTo>
                            <a:pt x="34" y="11"/>
                          </a:lnTo>
                          <a:lnTo>
                            <a:pt x="37" y="12"/>
                          </a:lnTo>
                          <a:lnTo>
                            <a:pt x="35" y="12"/>
                          </a:lnTo>
                          <a:lnTo>
                            <a:pt x="37" y="12"/>
                          </a:lnTo>
                          <a:lnTo>
                            <a:pt x="35" y="11"/>
                          </a:lnTo>
                          <a:lnTo>
                            <a:pt x="39" y="14"/>
                          </a:lnTo>
                          <a:lnTo>
                            <a:pt x="39" y="17"/>
                          </a:lnTo>
                          <a:lnTo>
                            <a:pt x="41" y="17"/>
                          </a:lnTo>
                          <a:lnTo>
                            <a:pt x="39" y="28"/>
                          </a:lnTo>
                          <a:lnTo>
                            <a:pt x="42" y="29"/>
                          </a:lnTo>
                          <a:lnTo>
                            <a:pt x="41" y="28"/>
                          </a:lnTo>
                          <a:lnTo>
                            <a:pt x="41" y="31"/>
                          </a:lnTo>
                          <a:lnTo>
                            <a:pt x="44" y="28"/>
                          </a:lnTo>
                          <a:lnTo>
                            <a:pt x="11" y="28"/>
                          </a:lnTo>
                          <a:lnTo>
                            <a:pt x="11" y="3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5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5420193" y="3479005"/>
                      <a:ext cx="35113" cy="79375"/>
                    </a:xfrm>
                    <a:custGeom>
                      <a:avLst/>
                      <a:gdLst>
                        <a:gd name="T0" fmla="*/ 0 w 22"/>
                        <a:gd name="T1" fmla="*/ 50 h 50"/>
                        <a:gd name="T2" fmla="*/ 8 w 22"/>
                        <a:gd name="T3" fmla="*/ 50 h 50"/>
                        <a:gd name="T4" fmla="*/ 8 w 22"/>
                        <a:gd name="T5" fmla="*/ 22 h 50"/>
                        <a:gd name="T6" fmla="*/ 10 w 22"/>
                        <a:gd name="T7" fmla="*/ 10 h 50"/>
                        <a:gd name="T8" fmla="*/ 21 w 22"/>
                        <a:gd name="T9" fmla="*/ 7 h 50"/>
                        <a:gd name="T10" fmla="*/ 22 w 22"/>
                        <a:gd name="T11" fmla="*/ 7 h 50"/>
                        <a:gd name="T12" fmla="*/ 22 w 22"/>
                        <a:gd name="T13" fmla="*/ 0 h 50"/>
                        <a:gd name="T14" fmla="*/ 21 w 22"/>
                        <a:gd name="T15" fmla="*/ 0 h 50"/>
                        <a:gd name="T16" fmla="*/ 12 w 22"/>
                        <a:gd name="T17" fmla="*/ 1 h 50"/>
                        <a:gd name="T18" fmla="*/ 8 w 22"/>
                        <a:gd name="T19" fmla="*/ 5 h 50"/>
                        <a:gd name="T20" fmla="*/ 8 w 22"/>
                        <a:gd name="T21" fmla="*/ 8 h 50"/>
                        <a:gd name="T22" fmla="*/ 8 w 22"/>
                        <a:gd name="T23" fmla="*/ 0 h 50"/>
                        <a:gd name="T24" fmla="*/ 0 w 22"/>
                        <a:gd name="T25" fmla="*/ 0 h 50"/>
                        <a:gd name="T26" fmla="*/ 0 w 22"/>
                        <a:gd name="T27" fmla="*/ 5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2" h="50">
                          <a:moveTo>
                            <a:pt x="0" y="50"/>
                          </a:moveTo>
                          <a:lnTo>
                            <a:pt x="8" y="50"/>
                          </a:lnTo>
                          <a:lnTo>
                            <a:pt x="8" y="22"/>
                          </a:lnTo>
                          <a:lnTo>
                            <a:pt x="10" y="10"/>
                          </a:lnTo>
                          <a:lnTo>
                            <a:pt x="21" y="7"/>
                          </a:lnTo>
                          <a:lnTo>
                            <a:pt x="22" y="7"/>
                          </a:lnTo>
                          <a:lnTo>
                            <a:pt x="22" y="0"/>
                          </a:lnTo>
                          <a:lnTo>
                            <a:pt x="21" y="0"/>
                          </a:lnTo>
                          <a:lnTo>
                            <a:pt x="12" y="1"/>
                          </a:lnTo>
                          <a:lnTo>
                            <a:pt x="8" y="5"/>
                          </a:lnTo>
                          <a:lnTo>
                            <a:pt x="8" y="8"/>
                          </a:lnTo>
                          <a:lnTo>
                            <a:pt x="8" y="0"/>
                          </a:lnTo>
                          <a:lnTo>
                            <a:pt x="0" y="0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6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5413809" y="3472655"/>
                      <a:ext cx="47882" cy="90488"/>
                    </a:xfrm>
                    <a:custGeom>
                      <a:avLst/>
                      <a:gdLst>
                        <a:gd name="T0" fmla="*/ 14 w 30"/>
                        <a:gd name="T1" fmla="*/ 57 h 57"/>
                        <a:gd name="T2" fmla="*/ 16 w 30"/>
                        <a:gd name="T3" fmla="*/ 55 h 57"/>
                        <a:gd name="T4" fmla="*/ 14 w 30"/>
                        <a:gd name="T5" fmla="*/ 16 h 57"/>
                        <a:gd name="T6" fmla="*/ 18 w 30"/>
                        <a:gd name="T7" fmla="*/ 16 h 57"/>
                        <a:gd name="T8" fmla="*/ 18 w 30"/>
                        <a:gd name="T9" fmla="*/ 14 h 57"/>
                        <a:gd name="T10" fmla="*/ 18 w 30"/>
                        <a:gd name="T11" fmla="*/ 14 h 57"/>
                        <a:gd name="T12" fmla="*/ 25 w 30"/>
                        <a:gd name="T13" fmla="*/ 14 h 57"/>
                        <a:gd name="T14" fmla="*/ 28 w 30"/>
                        <a:gd name="T15" fmla="*/ 12 h 57"/>
                        <a:gd name="T16" fmla="*/ 30 w 30"/>
                        <a:gd name="T17" fmla="*/ 4 h 57"/>
                        <a:gd name="T18" fmla="*/ 26 w 30"/>
                        <a:gd name="T19" fmla="*/ 0 h 57"/>
                        <a:gd name="T20" fmla="*/ 14 w 30"/>
                        <a:gd name="T21" fmla="*/ 2 h 57"/>
                        <a:gd name="T22" fmla="*/ 14 w 30"/>
                        <a:gd name="T23" fmla="*/ 4 h 57"/>
                        <a:gd name="T24" fmla="*/ 16 w 30"/>
                        <a:gd name="T25" fmla="*/ 2 h 57"/>
                        <a:gd name="T26" fmla="*/ 9 w 30"/>
                        <a:gd name="T27" fmla="*/ 12 h 57"/>
                        <a:gd name="T28" fmla="*/ 16 w 30"/>
                        <a:gd name="T29" fmla="*/ 2 h 57"/>
                        <a:gd name="T30" fmla="*/ 14 w 30"/>
                        <a:gd name="T31" fmla="*/ 0 h 57"/>
                        <a:gd name="T32" fmla="*/ 2 w 30"/>
                        <a:gd name="T33" fmla="*/ 2 h 57"/>
                        <a:gd name="T34" fmla="*/ 0 w 30"/>
                        <a:gd name="T35" fmla="*/ 54 h 57"/>
                        <a:gd name="T36" fmla="*/ 4 w 30"/>
                        <a:gd name="T37" fmla="*/ 50 h 57"/>
                        <a:gd name="T38" fmla="*/ 7 w 30"/>
                        <a:gd name="T39" fmla="*/ 4 h 57"/>
                        <a:gd name="T40" fmla="*/ 12 w 30"/>
                        <a:gd name="T41" fmla="*/ 7 h 57"/>
                        <a:gd name="T42" fmla="*/ 9 w 30"/>
                        <a:gd name="T43" fmla="*/ 12 h 57"/>
                        <a:gd name="T44" fmla="*/ 11 w 30"/>
                        <a:gd name="T45" fmla="*/ 14 h 57"/>
                        <a:gd name="T46" fmla="*/ 12 w 30"/>
                        <a:gd name="T47" fmla="*/ 16 h 57"/>
                        <a:gd name="T48" fmla="*/ 14 w 30"/>
                        <a:gd name="T49" fmla="*/ 14 h 57"/>
                        <a:gd name="T50" fmla="*/ 16 w 30"/>
                        <a:gd name="T51" fmla="*/ 12 h 57"/>
                        <a:gd name="T52" fmla="*/ 18 w 30"/>
                        <a:gd name="T53" fmla="*/ 9 h 57"/>
                        <a:gd name="T54" fmla="*/ 19 w 30"/>
                        <a:gd name="T55" fmla="*/ 5 h 57"/>
                        <a:gd name="T56" fmla="*/ 25 w 30"/>
                        <a:gd name="T57" fmla="*/ 7 h 57"/>
                        <a:gd name="T58" fmla="*/ 26 w 30"/>
                        <a:gd name="T59" fmla="*/ 0 h 57"/>
                        <a:gd name="T60" fmla="*/ 25 w 30"/>
                        <a:gd name="T61" fmla="*/ 2 h 57"/>
                        <a:gd name="T62" fmla="*/ 23 w 30"/>
                        <a:gd name="T63" fmla="*/ 4 h 57"/>
                        <a:gd name="T64" fmla="*/ 26 w 30"/>
                        <a:gd name="T65" fmla="*/ 7 h 57"/>
                        <a:gd name="T66" fmla="*/ 14 w 30"/>
                        <a:gd name="T67" fmla="*/ 9 h 57"/>
                        <a:gd name="T68" fmla="*/ 12 w 30"/>
                        <a:gd name="T69" fmla="*/ 11 h 57"/>
                        <a:gd name="T70" fmla="*/ 12 w 30"/>
                        <a:gd name="T71" fmla="*/ 11 h 57"/>
                        <a:gd name="T72" fmla="*/ 11 w 30"/>
                        <a:gd name="T73" fmla="*/ 12 h 57"/>
                        <a:gd name="T74" fmla="*/ 11 w 30"/>
                        <a:gd name="T75" fmla="*/ 12 h 57"/>
                        <a:gd name="T76" fmla="*/ 9 w 30"/>
                        <a:gd name="T77" fmla="*/ 54 h 57"/>
                        <a:gd name="T78" fmla="*/ 4 w 30"/>
                        <a:gd name="T79" fmla="*/ 5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30" h="57">
                          <a:moveTo>
                            <a:pt x="4" y="57"/>
                          </a:moveTo>
                          <a:lnTo>
                            <a:pt x="14" y="57"/>
                          </a:lnTo>
                          <a:lnTo>
                            <a:pt x="14" y="55"/>
                          </a:lnTo>
                          <a:lnTo>
                            <a:pt x="16" y="55"/>
                          </a:lnTo>
                          <a:lnTo>
                            <a:pt x="16" y="26"/>
                          </a:lnTo>
                          <a:lnTo>
                            <a:pt x="14" y="16"/>
                          </a:lnTo>
                          <a:lnTo>
                            <a:pt x="14" y="17"/>
                          </a:lnTo>
                          <a:lnTo>
                            <a:pt x="18" y="16"/>
                          </a:lnTo>
                          <a:lnTo>
                            <a:pt x="16" y="17"/>
                          </a:lnTo>
                          <a:lnTo>
                            <a:pt x="18" y="14"/>
                          </a:lnTo>
                          <a:lnTo>
                            <a:pt x="16" y="14"/>
                          </a:lnTo>
                          <a:lnTo>
                            <a:pt x="18" y="14"/>
                          </a:lnTo>
                          <a:lnTo>
                            <a:pt x="18" y="12"/>
                          </a:lnTo>
                          <a:lnTo>
                            <a:pt x="25" y="14"/>
                          </a:lnTo>
                          <a:lnTo>
                            <a:pt x="28" y="14"/>
                          </a:lnTo>
                          <a:lnTo>
                            <a:pt x="28" y="12"/>
                          </a:lnTo>
                          <a:lnTo>
                            <a:pt x="30" y="12"/>
                          </a:lnTo>
                          <a:lnTo>
                            <a:pt x="30" y="4"/>
                          </a:lnTo>
                          <a:lnTo>
                            <a:pt x="26" y="7"/>
                          </a:lnTo>
                          <a:lnTo>
                            <a:pt x="26" y="0"/>
                          </a:lnTo>
                          <a:lnTo>
                            <a:pt x="25" y="0"/>
                          </a:lnTo>
                          <a:lnTo>
                            <a:pt x="14" y="2"/>
                          </a:lnTo>
                          <a:lnTo>
                            <a:pt x="12" y="5"/>
                          </a:lnTo>
                          <a:lnTo>
                            <a:pt x="14" y="4"/>
                          </a:lnTo>
                          <a:lnTo>
                            <a:pt x="14" y="2"/>
                          </a:lnTo>
                          <a:lnTo>
                            <a:pt x="16" y="2"/>
                          </a:lnTo>
                          <a:lnTo>
                            <a:pt x="11" y="4"/>
                          </a:lnTo>
                          <a:lnTo>
                            <a:pt x="9" y="12"/>
                          </a:lnTo>
                          <a:lnTo>
                            <a:pt x="16" y="12"/>
                          </a:lnTo>
                          <a:lnTo>
                            <a:pt x="16" y="2"/>
                          </a:lnTo>
                          <a:lnTo>
                            <a:pt x="14" y="2"/>
                          </a:lnTo>
                          <a:lnTo>
                            <a:pt x="14" y="0"/>
                          </a:lnTo>
                          <a:lnTo>
                            <a:pt x="2" y="0"/>
                          </a:lnTo>
                          <a:lnTo>
                            <a:pt x="2" y="2"/>
                          </a:lnTo>
                          <a:lnTo>
                            <a:pt x="0" y="2"/>
                          </a:lnTo>
                          <a:lnTo>
                            <a:pt x="0" y="54"/>
                          </a:lnTo>
                          <a:lnTo>
                            <a:pt x="4" y="57"/>
                          </a:lnTo>
                          <a:lnTo>
                            <a:pt x="4" y="50"/>
                          </a:lnTo>
                          <a:lnTo>
                            <a:pt x="7" y="54"/>
                          </a:lnTo>
                          <a:lnTo>
                            <a:pt x="7" y="4"/>
                          </a:lnTo>
                          <a:lnTo>
                            <a:pt x="4" y="7"/>
                          </a:lnTo>
                          <a:lnTo>
                            <a:pt x="12" y="7"/>
                          </a:lnTo>
                          <a:lnTo>
                            <a:pt x="9" y="4"/>
                          </a:lnTo>
                          <a:lnTo>
                            <a:pt x="9" y="12"/>
                          </a:lnTo>
                          <a:lnTo>
                            <a:pt x="9" y="14"/>
                          </a:lnTo>
                          <a:lnTo>
                            <a:pt x="11" y="14"/>
                          </a:lnTo>
                          <a:lnTo>
                            <a:pt x="11" y="16"/>
                          </a:lnTo>
                          <a:lnTo>
                            <a:pt x="12" y="16"/>
                          </a:lnTo>
                          <a:lnTo>
                            <a:pt x="14" y="16"/>
                          </a:lnTo>
                          <a:lnTo>
                            <a:pt x="14" y="14"/>
                          </a:lnTo>
                          <a:lnTo>
                            <a:pt x="16" y="14"/>
                          </a:lnTo>
                          <a:lnTo>
                            <a:pt x="16" y="12"/>
                          </a:lnTo>
                          <a:lnTo>
                            <a:pt x="16" y="9"/>
                          </a:lnTo>
                          <a:lnTo>
                            <a:pt x="18" y="9"/>
                          </a:lnTo>
                          <a:lnTo>
                            <a:pt x="18" y="7"/>
                          </a:lnTo>
                          <a:lnTo>
                            <a:pt x="19" y="5"/>
                          </a:lnTo>
                          <a:lnTo>
                            <a:pt x="18" y="5"/>
                          </a:lnTo>
                          <a:lnTo>
                            <a:pt x="25" y="7"/>
                          </a:lnTo>
                          <a:lnTo>
                            <a:pt x="26" y="7"/>
                          </a:lnTo>
                          <a:lnTo>
                            <a:pt x="26" y="0"/>
                          </a:lnTo>
                          <a:lnTo>
                            <a:pt x="25" y="0"/>
                          </a:lnTo>
                          <a:lnTo>
                            <a:pt x="25" y="2"/>
                          </a:lnTo>
                          <a:lnTo>
                            <a:pt x="23" y="2"/>
                          </a:lnTo>
                          <a:lnTo>
                            <a:pt x="23" y="4"/>
                          </a:lnTo>
                          <a:lnTo>
                            <a:pt x="23" y="11"/>
                          </a:lnTo>
                          <a:lnTo>
                            <a:pt x="26" y="7"/>
                          </a:lnTo>
                          <a:lnTo>
                            <a:pt x="25" y="7"/>
                          </a:lnTo>
                          <a:lnTo>
                            <a:pt x="14" y="9"/>
                          </a:lnTo>
                          <a:lnTo>
                            <a:pt x="14" y="11"/>
                          </a:lnTo>
                          <a:lnTo>
                            <a:pt x="12" y="11"/>
                          </a:lnTo>
                          <a:lnTo>
                            <a:pt x="11" y="14"/>
                          </a:lnTo>
                          <a:lnTo>
                            <a:pt x="12" y="11"/>
                          </a:lnTo>
                          <a:lnTo>
                            <a:pt x="12" y="12"/>
                          </a:lnTo>
                          <a:lnTo>
                            <a:pt x="11" y="12"/>
                          </a:lnTo>
                          <a:lnTo>
                            <a:pt x="14" y="11"/>
                          </a:lnTo>
                          <a:lnTo>
                            <a:pt x="11" y="12"/>
                          </a:lnTo>
                          <a:lnTo>
                            <a:pt x="9" y="26"/>
                          </a:lnTo>
                          <a:lnTo>
                            <a:pt x="9" y="54"/>
                          </a:lnTo>
                          <a:lnTo>
                            <a:pt x="12" y="50"/>
                          </a:lnTo>
                          <a:lnTo>
                            <a:pt x="4" y="50"/>
                          </a:lnTo>
                          <a:lnTo>
                            <a:pt x="4" y="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7" name="Rectangle 1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5372" y="6195715"/>
                      <a:ext cx="627254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FD Fan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58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72250" y="5755978"/>
                      <a:ext cx="569796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 Fan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59" name="Rectangle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69239" y="5952828"/>
                      <a:ext cx="497972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Stack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0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97612" y="2536528"/>
                      <a:ext cx="732595" cy="1905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Cyclone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1" name="Rectangle 128"/>
                    <p:cNvSpPr>
                      <a:spLocks noChangeArrowheads="1"/>
                    </p:cNvSpPr>
                    <p:nvPr/>
                  </p:nvSpPr>
                  <p:spPr bwMode="auto">
                    <a:xfrm rot="60000">
                      <a:off x="4461757" y="2174578"/>
                      <a:ext cx="858683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To Steam 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2" name="Rectangle 129"/>
                    <p:cNvSpPr>
                      <a:spLocks noChangeArrowheads="1"/>
                    </p:cNvSpPr>
                    <p:nvPr/>
                  </p:nvSpPr>
                  <p:spPr bwMode="auto">
                    <a:xfrm rot="60000">
                      <a:off x="4460160" y="2344440"/>
                      <a:ext cx="810801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Generator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3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3351" y="4285952"/>
                      <a:ext cx="505953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Water</a:t>
                      </a:r>
                      <a:endParaRPr kumimoji="0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4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227868" y="5806778"/>
                      <a:ext cx="274523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Air</a:t>
                      </a:r>
                      <a:endParaRPr kumimoji="0" lang="ko-KR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65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23019" y="5882978"/>
                      <a:ext cx="215469" cy="20638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6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4900674" y="5857578"/>
                      <a:ext cx="28729" cy="71438"/>
                    </a:xfrm>
                    <a:custGeom>
                      <a:avLst/>
                      <a:gdLst>
                        <a:gd name="T0" fmla="*/ 18 w 18"/>
                        <a:gd name="T1" fmla="*/ 45 h 45"/>
                        <a:gd name="T2" fmla="*/ 18 w 18"/>
                        <a:gd name="T3" fmla="*/ 0 h 45"/>
                        <a:gd name="T4" fmla="*/ 16 w 18"/>
                        <a:gd name="T5" fmla="*/ 0 h 45"/>
                        <a:gd name="T6" fmla="*/ 0 w 18"/>
                        <a:gd name="T7" fmla="*/ 22 h 45"/>
                        <a:gd name="T8" fmla="*/ 16 w 18"/>
                        <a:gd name="T9" fmla="*/ 45 h 45"/>
                        <a:gd name="T10" fmla="*/ 18 w 18"/>
                        <a:gd name="T11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45">
                          <a:moveTo>
                            <a:pt x="18" y="45"/>
                          </a:moveTo>
                          <a:lnTo>
                            <a:pt x="18" y="0"/>
                          </a:lnTo>
                          <a:lnTo>
                            <a:pt x="16" y="0"/>
                          </a:lnTo>
                          <a:lnTo>
                            <a:pt x="0" y="22"/>
                          </a:lnTo>
                          <a:lnTo>
                            <a:pt x="16" y="45"/>
                          </a:lnTo>
                          <a:lnTo>
                            <a:pt x="18" y="4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7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4852792" y="5846465"/>
                      <a:ext cx="92572" cy="90488"/>
                    </a:xfrm>
                    <a:custGeom>
                      <a:avLst/>
                      <a:gdLst>
                        <a:gd name="T0" fmla="*/ 58 w 58"/>
                        <a:gd name="T1" fmla="*/ 57 h 57"/>
                        <a:gd name="T2" fmla="*/ 0 w 58"/>
                        <a:gd name="T3" fmla="*/ 29 h 57"/>
                        <a:gd name="T4" fmla="*/ 58 w 58"/>
                        <a:gd name="T5" fmla="*/ 0 h 57"/>
                        <a:gd name="T6" fmla="*/ 30 w 58"/>
                        <a:gd name="T7" fmla="*/ 29 h 57"/>
                        <a:gd name="T8" fmla="*/ 58 w 58"/>
                        <a:gd name="T9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8" h="57">
                          <a:moveTo>
                            <a:pt x="58" y="57"/>
                          </a:moveTo>
                          <a:lnTo>
                            <a:pt x="0" y="29"/>
                          </a:lnTo>
                          <a:lnTo>
                            <a:pt x="58" y="0"/>
                          </a:lnTo>
                          <a:lnTo>
                            <a:pt x="30" y="29"/>
                          </a:lnTo>
                          <a:lnTo>
                            <a:pt x="58" y="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8" name="Line 13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852792" y="5846465"/>
                      <a:ext cx="0" cy="90488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9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56425" y="2242840"/>
                      <a:ext cx="480416" cy="1746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Drum</a:t>
                      </a:r>
                      <a:endParaRPr kumimoji="0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72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8794" y="3230265"/>
                      <a:ext cx="841127" cy="525463"/>
                    </a:xfrm>
                    <a:prstGeom prst="rect">
                      <a:avLst/>
                    </a:prstGeom>
                    <a:solidFill>
                      <a:srgbClr val="C2C2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3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299217" y="3222328"/>
                      <a:ext cx="865068" cy="549275"/>
                    </a:xfrm>
                    <a:custGeom>
                      <a:avLst/>
                      <a:gdLst>
                        <a:gd name="T0" fmla="*/ 0 w 542"/>
                        <a:gd name="T1" fmla="*/ 0 h 346"/>
                        <a:gd name="T2" fmla="*/ 0 w 542"/>
                        <a:gd name="T3" fmla="*/ 346 h 346"/>
                        <a:gd name="T4" fmla="*/ 542 w 542"/>
                        <a:gd name="T5" fmla="*/ 346 h 346"/>
                        <a:gd name="T6" fmla="*/ 542 w 542"/>
                        <a:gd name="T7" fmla="*/ 0 h 346"/>
                        <a:gd name="T8" fmla="*/ 0 w 542"/>
                        <a:gd name="T9" fmla="*/ 0 h 346"/>
                        <a:gd name="T10" fmla="*/ 6 w 542"/>
                        <a:gd name="T11" fmla="*/ 10 h 346"/>
                        <a:gd name="T12" fmla="*/ 537 w 542"/>
                        <a:gd name="T13" fmla="*/ 10 h 346"/>
                        <a:gd name="T14" fmla="*/ 531 w 542"/>
                        <a:gd name="T15" fmla="*/ 5 h 346"/>
                        <a:gd name="T16" fmla="*/ 531 w 542"/>
                        <a:gd name="T17" fmla="*/ 341 h 346"/>
                        <a:gd name="T18" fmla="*/ 537 w 542"/>
                        <a:gd name="T19" fmla="*/ 336 h 346"/>
                        <a:gd name="T20" fmla="*/ 6 w 542"/>
                        <a:gd name="T21" fmla="*/ 336 h 346"/>
                        <a:gd name="T22" fmla="*/ 11 w 542"/>
                        <a:gd name="T23" fmla="*/ 341 h 346"/>
                        <a:gd name="T24" fmla="*/ 11 w 542"/>
                        <a:gd name="T25" fmla="*/ 5 h 346"/>
                        <a:gd name="T26" fmla="*/ 6 w 542"/>
                        <a:gd name="T27" fmla="*/ 10 h 346"/>
                        <a:gd name="T28" fmla="*/ 0 w 542"/>
                        <a:gd name="T29" fmla="*/ 0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542" h="346">
                          <a:moveTo>
                            <a:pt x="0" y="0"/>
                          </a:moveTo>
                          <a:lnTo>
                            <a:pt x="0" y="346"/>
                          </a:lnTo>
                          <a:lnTo>
                            <a:pt x="542" y="346"/>
                          </a:lnTo>
                          <a:lnTo>
                            <a:pt x="542" y="0"/>
                          </a:lnTo>
                          <a:lnTo>
                            <a:pt x="0" y="0"/>
                          </a:lnTo>
                          <a:lnTo>
                            <a:pt x="6" y="10"/>
                          </a:lnTo>
                          <a:lnTo>
                            <a:pt x="537" y="10"/>
                          </a:lnTo>
                          <a:lnTo>
                            <a:pt x="531" y="5"/>
                          </a:lnTo>
                          <a:lnTo>
                            <a:pt x="531" y="341"/>
                          </a:lnTo>
                          <a:lnTo>
                            <a:pt x="537" y="336"/>
                          </a:lnTo>
                          <a:lnTo>
                            <a:pt x="6" y="336"/>
                          </a:lnTo>
                          <a:lnTo>
                            <a:pt x="11" y="341"/>
                          </a:lnTo>
                          <a:lnTo>
                            <a:pt x="11" y="5"/>
                          </a:lnTo>
                          <a:lnTo>
                            <a:pt x="6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4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843" y="3941465"/>
                      <a:ext cx="557027" cy="26988"/>
                    </a:xfrm>
                    <a:prstGeom prst="rect">
                      <a:avLst/>
                    </a:prstGeom>
                    <a:solidFill>
                      <a:srgbClr val="80FF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5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442863" y="3933528"/>
                      <a:ext cx="577776" cy="50800"/>
                    </a:xfrm>
                    <a:custGeom>
                      <a:avLst/>
                      <a:gdLst>
                        <a:gd name="T0" fmla="*/ 0 w 362"/>
                        <a:gd name="T1" fmla="*/ 0 h 32"/>
                        <a:gd name="T2" fmla="*/ 0 w 362"/>
                        <a:gd name="T3" fmla="*/ 32 h 32"/>
                        <a:gd name="T4" fmla="*/ 362 w 362"/>
                        <a:gd name="T5" fmla="*/ 32 h 32"/>
                        <a:gd name="T6" fmla="*/ 362 w 362"/>
                        <a:gd name="T7" fmla="*/ 0 h 32"/>
                        <a:gd name="T8" fmla="*/ 0 w 362"/>
                        <a:gd name="T9" fmla="*/ 0 h 32"/>
                        <a:gd name="T10" fmla="*/ 5 w 362"/>
                        <a:gd name="T11" fmla="*/ 10 h 32"/>
                        <a:gd name="T12" fmla="*/ 357 w 362"/>
                        <a:gd name="T13" fmla="*/ 10 h 32"/>
                        <a:gd name="T14" fmla="*/ 352 w 362"/>
                        <a:gd name="T15" fmla="*/ 5 h 32"/>
                        <a:gd name="T16" fmla="*/ 352 w 362"/>
                        <a:gd name="T17" fmla="*/ 27 h 32"/>
                        <a:gd name="T18" fmla="*/ 357 w 362"/>
                        <a:gd name="T19" fmla="*/ 22 h 32"/>
                        <a:gd name="T20" fmla="*/ 5 w 362"/>
                        <a:gd name="T21" fmla="*/ 22 h 32"/>
                        <a:gd name="T22" fmla="*/ 10 w 362"/>
                        <a:gd name="T23" fmla="*/ 27 h 32"/>
                        <a:gd name="T24" fmla="*/ 10 w 362"/>
                        <a:gd name="T25" fmla="*/ 5 h 32"/>
                        <a:gd name="T26" fmla="*/ 5 w 362"/>
                        <a:gd name="T27" fmla="*/ 10 h 32"/>
                        <a:gd name="T28" fmla="*/ 0 w 362"/>
                        <a:gd name="T2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362" h="32">
                          <a:moveTo>
                            <a:pt x="0" y="0"/>
                          </a:moveTo>
                          <a:lnTo>
                            <a:pt x="0" y="32"/>
                          </a:lnTo>
                          <a:lnTo>
                            <a:pt x="362" y="32"/>
                          </a:lnTo>
                          <a:lnTo>
                            <a:pt x="362" y="0"/>
                          </a:lnTo>
                          <a:lnTo>
                            <a:pt x="0" y="0"/>
                          </a:lnTo>
                          <a:lnTo>
                            <a:pt x="5" y="10"/>
                          </a:lnTo>
                          <a:lnTo>
                            <a:pt x="357" y="10"/>
                          </a:lnTo>
                          <a:lnTo>
                            <a:pt x="352" y="5"/>
                          </a:lnTo>
                          <a:lnTo>
                            <a:pt x="352" y="27"/>
                          </a:lnTo>
                          <a:lnTo>
                            <a:pt x="357" y="22"/>
                          </a:lnTo>
                          <a:lnTo>
                            <a:pt x="5" y="22"/>
                          </a:lnTo>
                          <a:lnTo>
                            <a:pt x="10" y="27"/>
                          </a:lnTo>
                          <a:lnTo>
                            <a:pt x="10" y="5"/>
                          </a:lnTo>
                          <a:lnTo>
                            <a:pt x="5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6" name="Rectangle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3287" y="3941465"/>
                      <a:ext cx="1233759" cy="125413"/>
                    </a:xfrm>
                    <a:prstGeom prst="rect">
                      <a:avLst/>
                    </a:prstGeom>
                    <a:solidFill>
                      <a:srgbClr val="80FF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7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425306" y="3933528"/>
                      <a:ext cx="1256104" cy="149225"/>
                    </a:xfrm>
                    <a:custGeom>
                      <a:avLst/>
                      <a:gdLst>
                        <a:gd name="T0" fmla="*/ 0 w 787"/>
                        <a:gd name="T1" fmla="*/ 0 h 94"/>
                        <a:gd name="T2" fmla="*/ 0 w 787"/>
                        <a:gd name="T3" fmla="*/ 94 h 94"/>
                        <a:gd name="T4" fmla="*/ 787 w 787"/>
                        <a:gd name="T5" fmla="*/ 94 h 94"/>
                        <a:gd name="T6" fmla="*/ 787 w 787"/>
                        <a:gd name="T7" fmla="*/ 0 h 94"/>
                        <a:gd name="T8" fmla="*/ 0 w 787"/>
                        <a:gd name="T9" fmla="*/ 0 h 94"/>
                        <a:gd name="T10" fmla="*/ 5 w 787"/>
                        <a:gd name="T11" fmla="*/ 10 h 94"/>
                        <a:gd name="T12" fmla="*/ 782 w 787"/>
                        <a:gd name="T13" fmla="*/ 10 h 94"/>
                        <a:gd name="T14" fmla="*/ 777 w 787"/>
                        <a:gd name="T15" fmla="*/ 5 h 94"/>
                        <a:gd name="T16" fmla="*/ 777 w 787"/>
                        <a:gd name="T17" fmla="*/ 89 h 94"/>
                        <a:gd name="T18" fmla="*/ 782 w 787"/>
                        <a:gd name="T19" fmla="*/ 84 h 94"/>
                        <a:gd name="T20" fmla="*/ 5 w 787"/>
                        <a:gd name="T21" fmla="*/ 84 h 94"/>
                        <a:gd name="T22" fmla="*/ 11 w 787"/>
                        <a:gd name="T23" fmla="*/ 89 h 94"/>
                        <a:gd name="T24" fmla="*/ 11 w 787"/>
                        <a:gd name="T25" fmla="*/ 5 h 94"/>
                        <a:gd name="T26" fmla="*/ 5 w 787"/>
                        <a:gd name="T27" fmla="*/ 10 h 94"/>
                        <a:gd name="T28" fmla="*/ 0 w 787"/>
                        <a:gd name="T29" fmla="*/ 0 h 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787" h="94">
                          <a:moveTo>
                            <a:pt x="0" y="0"/>
                          </a:moveTo>
                          <a:lnTo>
                            <a:pt x="0" y="94"/>
                          </a:lnTo>
                          <a:lnTo>
                            <a:pt x="787" y="94"/>
                          </a:lnTo>
                          <a:lnTo>
                            <a:pt x="787" y="0"/>
                          </a:lnTo>
                          <a:lnTo>
                            <a:pt x="0" y="0"/>
                          </a:lnTo>
                          <a:lnTo>
                            <a:pt x="5" y="10"/>
                          </a:lnTo>
                          <a:lnTo>
                            <a:pt x="782" y="10"/>
                          </a:lnTo>
                          <a:lnTo>
                            <a:pt x="777" y="5"/>
                          </a:lnTo>
                          <a:lnTo>
                            <a:pt x="777" y="89"/>
                          </a:lnTo>
                          <a:lnTo>
                            <a:pt x="782" y="84"/>
                          </a:lnTo>
                          <a:lnTo>
                            <a:pt x="5" y="84"/>
                          </a:lnTo>
                          <a:lnTo>
                            <a:pt x="11" y="89"/>
                          </a:lnTo>
                          <a:lnTo>
                            <a:pt x="11" y="5"/>
                          </a:lnTo>
                          <a:lnTo>
                            <a:pt x="5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8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428498" y="3927178"/>
                      <a:ext cx="1252912" cy="160338"/>
                    </a:xfrm>
                    <a:custGeom>
                      <a:avLst/>
                      <a:gdLst>
                        <a:gd name="T0" fmla="*/ 7 w 785"/>
                        <a:gd name="T1" fmla="*/ 96 h 101"/>
                        <a:gd name="T2" fmla="*/ 75 w 785"/>
                        <a:gd name="T3" fmla="*/ 12 h 101"/>
                        <a:gd name="T4" fmla="*/ 68 w 785"/>
                        <a:gd name="T5" fmla="*/ 12 h 101"/>
                        <a:gd name="T6" fmla="*/ 140 w 785"/>
                        <a:gd name="T7" fmla="*/ 100 h 101"/>
                        <a:gd name="T8" fmla="*/ 212 w 785"/>
                        <a:gd name="T9" fmla="*/ 12 h 101"/>
                        <a:gd name="T10" fmla="*/ 205 w 785"/>
                        <a:gd name="T11" fmla="*/ 12 h 101"/>
                        <a:gd name="T12" fmla="*/ 277 w 785"/>
                        <a:gd name="T13" fmla="*/ 100 h 101"/>
                        <a:gd name="T14" fmla="*/ 350 w 785"/>
                        <a:gd name="T15" fmla="*/ 12 h 101"/>
                        <a:gd name="T16" fmla="*/ 343 w 785"/>
                        <a:gd name="T17" fmla="*/ 12 h 101"/>
                        <a:gd name="T18" fmla="*/ 415 w 785"/>
                        <a:gd name="T19" fmla="*/ 100 h 101"/>
                        <a:gd name="T20" fmla="*/ 487 w 785"/>
                        <a:gd name="T21" fmla="*/ 12 h 101"/>
                        <a:gd name="T22" fmla="*/ 480 w 785"/>
                        <a:gd name="T23" fmla="*/ 12 h 101"/>
                        <a:gd name="T24" fmla="*/ 552 w 785"/>
                        <a:gd name="T25" fmla="*/ 100 h 101"/>
                        <a:gd name="T26" fmla="*/ 624 w 785"/>
                        <a:gd name="T27" fmla="*/ 12 h 101"/>
                        <a:gd name="T28" fmla="*/ 615 w 785"/>
                        <a:gd name="T29" fmla="*/ 10 h 101"/>
                        <a:gd name="T30" fmla="*/ 666 w 785"/>
                        <a:gd name="T31" fmla="*/ 101 h 101"/>
                        <a:gd name="T32" fmla="*/ 738 w 785"/>
                        <a:gd name="T33" fmla="*/ 12 h 101"/>
                        <a:gd name="T34" fmla="*/ 729 w 785"/>
                        <a:gd name="T35" fmla="*/ 10 h 101"/>
                        <a:gd name="T36" fmla="*/ 775 w 785"/>
                        <a:gd name="T37" fmla="*/ 94 h 101"/>
                        <a:gd name="T38" fmla="*/ 785 w 785"/>
                        <a:gd name="T39" fmla="*/ 91 h 101"/>
                        <a:gd name="T40" fmla="*/ 734 w 785"/>
                        <a:gd name="T41" fmla="*/ 0 h 101"/>
                        <a:gd name="T42" fmla="*/ 662 w 785"/>
                        <a:gd name="T43" fmla="*/ 89 h 101"/>
                        <a:gd name="T44" fmla="*/ 671 w 785"/>
                        <a:gd name="T45" fmla="*/ 91 h 101"/>
                        <a:gd name="T46" fmla="*/ 620 w 785"/>
                        <a:gd name="T47" fmla="*/ 0 h 101"/>
                        <a:gd name="T48" fmla="*/ 548 w 785"/>
                        <a:gd name="T49" fmla="*/ 89 h 101"/>
                        <a:gd name="T50" fmla="*/ 555 w 785"/>
                        <a:gd name="T51" fmla="*/ 89 h 101"/>
                        <a:gd name="T52" fmla="*/ 484 w 785"/>
                        <a:gd name="T53" fmla="*/ 2 h 101"/>
                        <a:gd name="T54" fmla="*/ 412 w 785"/>
                        <a:gd name="T55" fmla="*/ 89 h 101"/>
                        <a:gd name="T56" fmla="*/ 419 w 785"/>
                        <a:gd name="T57" fmla="*/ 89 h 101"/>
                        <a:gd name="T58" fmla="*/ 347 w 785"/>
                        <a:gd name="T59" fmla="*/ 2 h 101"/>
                        <a:gd name="T60" fmla="*/ 273 w 785"/>
                        <a:gd name="T61" fmla="*/ 89 h 101"/>
                        <a:gd name="T62" fmla="*/ 280 w 785"/>
                        <a:gd name="T63" fmla="*/ 89 h 101"/>
                        <a:gd name="T64" fmla="*/ 208 w 785"/>
                        <a:gd name="T65" fmla="*/ 2 h 101"/>
                        <a:gd name="T66" fmla="*/ 137 w 785"/>
                        <a:gd name="T67" fmla="*/ 89 h 101"/>
                        <a:gd name="T68" fmla="*/ 144 w 785"/>
                        <a:gd name="T69" fmla="*/ 89 h 101"/>
                        <a:gd name="T70" fmla="*/ 72 w 785"/>
                        <a:gd name="T71" fmla="*/ 2 h 101"/>
                        <a:gd name="T72" fmla="*/ 0 w 785"/>
                        <a:gd name="T73" fmla="*/ 89 h 101"/>
                        <a:gd name="T74" fmla="*/ 7 w 785"/>
                        <a:gd name="T75" fmla="*/ 96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785" h="101">
                          <a:moveTo>
                            <a:pt x="7" y="96"/>
                          </a:moveTo>
                          <a:lnTo>
                            <a:pt x="75" y="12"/>
                          </a:lnTo>
                          <a:lnTo>
                            <a:pt x="68" y="12"/>
                          </a:lnTo>
                          <a:lnTo>
                            <a:pt x="140" y="100"/>
                          </a:lnTo>
                          <a:lnTo>
                            <a:pt x="212" y="12"/>
                          </a:lnTo>
                          <a:lnTo>
                            <a:pt x="205" y="12"/>
                          </a:lnTo>
                          <a:lnTo>
                            <a:pt x="277" y="100"/>
                          </a:lnTo>
                          <a:lnTo>
                            <a:pt x="350" y="12"/>
                          </a:lnTo>
                          <a:lnTo>
                            <a:pt x="343" y="12"/>
                          </a:lnTo>
                          <a:lnTo>
                            <a:pt x="415" y="100"/>
                          </a:lnTo>
                          <a:lnTo>
                            <a:pt x="487" y="12"/>
                          </a:lnTo>
                          <a:lnTo>
                            <a:pt x="480" y="12"/>
                          </a:lnTo>
                          <a:lnTo>
                            <a:pt x="552" y="100"/>
                          </a:lnTo>
                          <a:lnTo>
                            <a:pt x="624" y="12"/>
                          </a:lnTo>
                          <a:lnTo>
                            <a:pt x="615" y="10"/>
                          </a:lnTo>
                          <a:lnTo>
                            <a:pt x="666" y="101"/>
                          </a:lnTo>
                          <a:lnTo>
                            <a:pt x="738" y="12"/>
                          </a:lnTo>
                          <a:lnTo>
                            <a:pt x="729" y="10"/>
                          </a:lnTo>
                          <a:lnTo>
                            <a:pt x="775" y="94"/>
                          </a:lnTo>
                          <a:lnTo>
                            <a:pt x="785" y="91"/>
                          </a:lnTo>
                          <a:lnTo>
                            <a:pt x="734" y="0"/>
                          </a:lnTo>
                          <a:lnTo>
                            <a:pt x="662" y="89"/>
                          </a:lnTo>
                          <a:lnTo>
                            <a:pt x="671" y="91"/>
                          </a:lnTo>
                          <a:lnTo>
                            <a:pt x="620" y="0"/>
                          </a:lnTo>
                          <a:lnTo>
                            <a:pt x="548" y="89"/>
                          </a:lnTo>
                          <a:lnTo>
                            <a:pt x="555" y="89"/>
                          </a:lnTo>
                          <a:lnTo>
                            <a:pt x="484" y="2"/>
                          </a:lnTo>
                          <a:lnTo>
                            <a:pt x="412" y="89"/>
                          </a:lnTo>
                          <a:lnTo>
                            <a:pt x="419" y="89"/>
                          </a:lnTo>
                          <a:lnTo>
                            <a:pt x="347" y="2"/>
                          </a:lnTo>
                          <a:lnTo>
                            <a:pt x="273" y="89"/>
                          </a:lnTo>
                          <a:lnTo>
                            <a:pt x="280" y="89"/>
                          </a:lnTo>
                          <a:lnTo>
                            <a:pt x="208" y="2"/>
                          </a:lnTo>
                          <a:lnTo>
                            <a:pt x="137" y="89"/>
                          </a:lnTo>
                          <a:lnTo>
                            <a:pt x="144" y="89"/>
                          </a:lnTo>
                          <a:lnTo>
                            <a:pt x="72" y="2"/>
                          </a:lnTo>
                          <a:lnTo>
                            <a:pt x="0" y="89"/>
                          </a:lnTo>
                          <a:lnTo>
                            <a:pt x="7" y="9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9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308794" y="3763665"/>
                      <a:ext cx="847511" cy="177800"/>
                    </a:xfrm>
                    <a:custGeom>
                      <a:avLst/>
                      <a:gdLst>
                        <a:gd name="T0" fmla="*/ 0 w 531"/>
                        <a:gd name="T1" fmla="*/ 0 h 112"/>
                        <a:gd name="T2" fmla="*/ 89 w 531"/>
                        <a:gd name="T3" fmla="*/ 112 h 112"/>
                        <a:gd name="T4" fmla="*/ 441 w 531"/>
                        <a:gd name="T5" fmla="*/ 112 h 112"/>
                        <a:gd name="T6" fmla="*/ 531 w 531"/>
                        <a:gd name="T7" fmla="*/ 0 h 112"/>
                        <a:gd name="T8" fmla="*/ 0 w 531"/>
                        <a:gd name="T9" fmla="*/ 0 h 1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31" h="112">
                          <a:moveTo>
                            <a:pt x="0" y="0"/>
                          </a:moveTo>
                          <a:lnTo>
                            <a:pt x="89" y="112"/>
                          </a:lnTo>
                          <a:lnTo>
                            <a:pt x="441" y="112"/>
                          </a:lnTo>
                          <a:lnTo>
                            <a:pt x="53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2C2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0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294429" y="3755728"/>
                      <a:ext cx="874644" cy="193675"/>
                    </a:xfrm>
                    <a:custGeom>
                      <a:avLst/>
                      <a:gdLst>
                        <a:gd name="T0" fmla="*/ 0 w 548"/>
                        <a:gd name="T1" fmla="*/ 0 h 122"/>
                        <a:gd name="T2" fmla="*/ 96 w 548"/>
                        <a:gd name="T3" fmla="*/ 122 h 122"/>
                        <a:gd name="T4" fmla="*/ 452 w 548"/>
                        <a:gd name="T5" fmla="*/ 122 h 122"/>
                        <a:gd name="T6" fmla="*/ 548 w 548"/>
                        <a:gd name="T7" fmla="*/ 0 h 122"/>
                        <a:gd name="T8" fmla="*/ 0 w 548"/>
                        <a:gd name="T9" fmla="*/ 0 h 122"/>
                        <a:gd name="T10" fmla="*/ 9 w 548"/>
                        <a:gd name="T11" fmla="*/ 10 h 122"/>
                        <a:gd name="T12" fmla="*/ 540 w 548"/>
                        <a:gd name="T13" fmla="*/ 10 h 122"/>
                        <a:gd name="T14" fmla="*/ 536 w 548"/>
                        <a:gd name="T15" fmla="*/ 2 h 122"/>
                        <a:gd name="T16" fmla="*/ 447 w 548"/>
                        <a:gd name="T17" fmla="*/ 113 h 122"/>
                        <a:gd name="T18" fmla="*/ 450 w 548"/>
                        <a:gd name="T19" fmla="*/ 112 h 122"/>
                        <a:gd name="T20" fmla="*/ 98 w 548"/>
                        <a:gd name="T21" fmla="*/ 112 h 122"/>
                        <a:gd name="T22" fmla="*/ 101 w 548"/>
                        <a:gd name="T23" fmla="*/ 113 h 122"/>
                        <a:gd name="T24" fmla="*/ 12 w 548"/>
                        <a:gd name="T25" fmla="*/ 2 h 122"/>
                        <a:gd name="T26" fmla="*/ 9 w 548"/>
                        <a:gd name="T27" fmla="*/ 10 h 122"/>
                        <a:gd name="T28" fmla="*/ 0 w 548"/>
                        <a:gd name="T29" fmla="*/ 0 h 1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548" h="122">
                          <a:moveTo>
                            <a:pt x="0" y="0"/>
                          </a:moveTo>
                          <a:lnTo>
                            <a:pt x="96" y="122"/>
                          </a:lnTo>
                          <a:lnTo>
                            <a:pt x="452" y="122"/>
                          </a:lnTo>
                          <a:lnTo>
                            <a:pt x="548" y="0"/>
                          </a:lnTo>
                          <a:lnTo>
                            <a:pt x="0" y="0"/>
                          </a:lnTo>
                          <a:lnTo>
                            <a:pt x="9" y="10"/>
                          </a:lnTo>
                          <a:lnTo>
                            <a:pt x="540" y="10"/>
                          </a:lnTo>
                          <a:lnTo>
                            <a:pt x="536" y="2"/>
                          </a:lnTo>
                          <a:lnTo>
                            <a:pt x="447" y="113"/>
                          </a:lnTo>
                          <a:lnTo>
                            <a:pt x="450" y="112"/>
                          </a:lnTo>
                          <a:lnTo>
                            <a:pt x="98" y="112"/>
                          </a:lnTo>
                          <a:lnTo>
                            <a:pt x="101" y="113"/>
                          </a:lnTo>
                          <a:lnTo>
                            <a:pt x="12" y="2"/>
                          </a:lnTo>
                          <a:lnTo>
                            <a:pt x="9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1" name="Rectangle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512" y="3015953"/>
                      <a:ext cx="518722" cy="184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none" lIns="0" tIns="0" rIns="0" bIns="0" numCol="1" anchor="t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Hopper</a:t>
                      </a:r>
                      <a:endParaRPr kumimoji="0" lang="ko-KR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383" name="Freeform 150"/>
                    <p:cNvSpPr>
                      <a:spLocks/>
                    </p:cNvSpPr>
                    <p:nvPr/>
                  </p:nvSpPr>
                  <p:spPr bwMode="auto">
                    <a:xfrm>
                      <a:off x="1871342" y="4901903"/>
                      <a:ext cx="44690" cy="76200"/>
                    </a:xfrm>
                    <a:custGeom>
                      <a:avLst/>
                      <a:gdLst>
                        <a:gd name="T0" fmla="*/ 19 w 28"/>
                        <a:gd name="T1" fmla="*/ 0 h 48"/>
                        <a:gd name="T2" fmla="*/ 28 w 28"/>
                        <a:gd name="T3" fmla="*/ 48 h 48"/>
                        <a:gd name="T4" fmla="*/ 0 w 28"/>
                        <a:gd name="T5" fmla="*/ 31 h 48"/>
                        <a:gd name="T6" fmla="*/ 19 w 28"/>
                        <a:gd name="T7" fmla="*/ 33 h 48"/>
                        <a:gd name="T8" fmla="*/ 19 w 28"/>
                        <a:gd name="T9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48">
                          <a:moveTo>
                            <a:pt x="19" y="0"/>
                          </a:moveTo>
                          <a:lnTo>
                            <a:pt x="28" y="48"/>
                          </a:lnTo>
                          <a:lnTo>
                            <a:pt x="0" y="31"/>
                          </a:lnTo>
                          <a:lnTo>
                            <a:pt x="19" y="33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4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1863362" y="4893965"/>
                      <a:ext cx="60650" cy="92075"/>
                    </a:xfrm>
                    <a:custGeom>
                      <a:avLst/>
                      <a:gdLst>
                        <a:gd name="T0" fmla="*/ 30 w 38"/>
                        <a:gd name="T1" fmla="*/ 5 h 58"/>
                        <a:gd name="T2" fmla="*/ 19 w 38"/>
                        <a:gd name="T3" fmla="*/ 7 h 58"/>
                        <a:gd name="T4" fmla="*/ 28 w 38"/>
                        <a:gd name="T5" fmla="*/ 55 h 58"/>
                        <a:gd name="T6" fmla="*/ 37 w 38"/>
                        <a:gd name="T7" fmla="*/ 48 h 58"/>
                        <a:gd name="T8" fmla="*/ 9 w 38"/>
                        <a:gd name="T9" fmla="*/ 31 h 58"/>
                        <a:gd name="T10" fmla="*/ 5 w 38"/>
                        <a:gd name="T11" fmla="*/ 41 h 58"/>
                        <a:gd name="T12" fmla="*/ 24 w 38"/>
                        <a:gd name="T13" fmla="*/ 43 h 58"/>
                        <a:gd name="T14" fmla="*/ 26 w 38"/>
                        <a:gd name="T15" fmla="*/ 43 h 58"/>
                        <a:gd name="T16" fmla="*/ 30 w 38"/>
                        <a:gd name="T17" fmla="*/ 39 h 58"/>
                        <a:gd name="T18" fmla="*/ 30 w 38"/>
                        <a:gd name="T19" fmla="*/ 38 h 58"/>
                        <a:gd name="T20" fmla="*/ 30 w 38"/>
                        <a:gd name="T21" fmla="*/ 5 h 58"/>
                        <a:gd name="T22" fmla="*/ 19 w 38"/>
                        <a:gd name="T23" fmla="*/ 5 h 58"/>
                        <a:gd name="T24" fmla="*/ 19 w 38"/>
                        <a:gd name="T25" fmla="*/ 38 h 58"/>
                        <a:gd name="T26" fmla="*/ 24 w 38"/>
                        <a:gd name="T27" fmla="*/ 33 h 58"/>
                        <a:gd name="T28" fmla="*/ 5 w 38"/>
                        <a:gd name="T29" fmla="*/ 31 h 58"/>
                        <a:gd name="T30" fmla="*/ 3 w 38"/>
                        <a:gd name="T31" fmla="*/ 31 h 58"/>
                        <a:gd name="T32" fmla="*/ 2 w 38"/>
                        <a:gd name="T33" fmla="*/ 33 h 58"/>
                        <a:gd name="T34" fmla="*/ 0 w 38"/>
                        <a:gd name="T35" fmla="*/ 33 h 58"/>
                        <a:gd name="T36" fmla="*/ 0 w 38"/>
                        <a:gd name="T37" fmla="*/ 34 h 58"/>
                        <a:gd name="T38" fmla="*/ 0 w 38"/>
                        <a:gd name="T39" fmla="*/ 36 h 58"/>
                        <a:gd name="T40" fmla="*/ 0 w 38"/>
                        <a:gd name="T41" fmla="*/ 38 h 58"/>
                        <a:gd name="T42" fmla="*/ 2 w 38"/>
                        <a:gd name="T43" fmla="*/ 39 h 58"/>
                        <a:gd name="T44" fmla="*/ 2 w 38"/>
                        <a:gd name="T45" fmla="*/ 41 h 58"/>
                        <a:gd name="T46" fmla="*/ 30 w 38"/>
                        <a:gd name="T47" fmla="*/ 58 h 58"/>
                        <a:gd name="T48" fmla="*/ 31 w 38"/>
                        <a:gd name="T49" fmla="*/ 58 h 58"/>
                        <a:gd name="T50" fmla="*/ 33 w 38"/>
                        <a:gd name="T51" fmla="*/ 58 h 58"/>
                        <a:gd name="T52" fmla="*/ 35 w 38"/>
                        <a:gd name="T53" fmla="*/ 58 h 58"/>
                        <a:gd name="T54" fmla="*/ 37 w 38"/>
                        <a:gd name="T55" fmla="*/ 57 h 58"/>
                        <a:gd name="T56" fmla="*/ 38 w 38"/>
                        <a:gd name="T57" fmla="*/ 55 h 58"/>
                        <a:gd name="T58" fmla="*/ 38 w 38"/>
                        <a:gd name="T59" fmla="*/ 53 h 58"/>
                        <a:gd name="T60" fmla="*/ 38 w 38"/>
                        <a:gd name="T61" fmla="*/ 51 h 58"/>
                        <a:gd name="T62" fmla="*/ 30 w 38"/>
                        <a:gd name="T63" fmla="*/ 3 h 58"/>
                        <a:gd name="T64" fmla="*/ 28 w 38"/>
                        <a:gd name="T65" fmla="*/ 2 h 58"/>
                        <a:gd name="T66" fmla="*/ 28 w 38"/>
                        <a:gd name="T67" fmla="*/ 0 h 58"/>
                        <a:gd name="T68" fmla="*/ 26 w 38"/>
                        <a:gd name="T69" fmla="*/ 0 h 58"/>
                        <a:gd name="T70" fmla="*/ 24 w 38"/>
                        <a:gd name="T71" fmla="*/ 0 h 58"/>
                        <a:gd name="T72" fmla="*/ 23 w 38"/>
                        <a:gd name="T73" fmla="*/ 0 h 58"/>
                        <a:gd name="T74" fmla="*/ 21 w 38"/>
                        <a:gd name="T75" fmla="*/ 2 h 58"/>
                        <a:gd name="T76" fmla="*/ 19 w 38"/>
                        <a:gd name="T77" fmla="*/ 3 h 58"/>
                        <a:gd name="T78" fmla="*/ 19 w 38"/>
                        <a:gd name="T79" fmla="*/ 5 h 58"/>
                        <a:gd name="T80" fmla="*/ 30 w 38"/>
                        <a:gd name="T81" fmla="*/ 5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8" h="58">
                          <a:moveTo>
                            <a:pt x="30" y="5"/>
                          </a:moveTo>
                          <a:lnTo>
                            <a:pt x="19" y="7"/>
                          </a:lnTo>
                          <a:lnTo>
                            <a:pt x="28" y="55"/>
                          </a:lnTo>
                          <a:lnTo>
                            <a:pt x="37" y="48"/>
                          </a:lnTo>
                          <a:lnTo>
                            <a:pt x="9" y="31"/>
                          </a:lnTo>
                          <a:lnTo>
                            <a:pt x="5" y="41"/>
                          </a:lnTo>
                          <a:lnTo>
                            <a:pt x="24" y="43"/>
                          </a:lnTo>
                          <a:lnTo>
                            <a:pt x="26" y="43"/>
                          </a:lnTo>
                          <a:lnTo>
                            <a:pt x="30" y="39"/>
                          </a:lnTo>
                          <a:lnTo>
                            <a:pt x="30" y="38"/>
                          </a:lnTo>
                          <a:lnTo>
                            <a:pt x="30" y="5"/>
                          </a:lnTo>
                          <a:lnTo>
                            <a:pt x="19" y="5"/>
                          </a:lnTo>
                          <a:lnTo>
                            <a:pt x="19" y="38"/>
                          </a:lnTo>
                          <a:lnTo>
                            <a:pt x="24" y="33"/>
                          </a:lnTo>
                          <a:lnTo>
                            <a:pt x="5" y="31"/>
                          </a:lnTo>
                          <a:lnTo>
                            <a:pt x="3" y="31"/>
                          </a:lnTo>
                          <a:lnTo>
                            <a:pt x="2" y="33"/>
                          </a:lnTo>
                          <a:lnTo>
                            <a:pt x="0" y="33"/>
                          </a:lnTo>
                          <a:lnTo>
                            <a:pt x="0" y="34"/>
                          </a:lnTo>
                          <a:lnTo>
                            <a:pt x="0" y="36"/>
                          </a:lnTo>
                          <a:lnTo>
                            <a:pt x="0" y="38"/>
                          </a:lnTo>
                          <a:lnTo>
                            <a:pt x="2" y="39"/>
                          </a:lnTo>
                          <a:lnTo>
                            <a:pt x="2" y="41"/>
                          </a:lnTo>
                          <a:lnTo>
                            <a:pt x="30" y="58"/>
                          </a:lnTo>
                          <a:lnTo>
                            <a:pt x="31" y="58"/>
                          </a:lnTo>
                          <a:lnTo>
                            <a:pt x="33" y="58"/>
                          </a:lnTo>
                          <a:lnTo>
                            <a:pt x="35" y="58"/>
                          </a:lnTo>
                          <a:lnTo>
                            <a:pt x="37" y="57"/>
                          </a:lnTo>
                          <a:lnTo>
                            <a:pt x="38" y="55"/>
                          </a:lnTo>
                          <a:lnTo>
                            <a:pt x="38" y="53"/>
                          </a:lnTo>
                          <a:lnTo>
                            <a:pt x="38" y="51"/>
                          </a:lnTo>
                          <a:lnTo>
                            <a:pt x="30" y="3"/>
                          </a:lnTo>
                          <a:lnTo>
                            <a:pt x="28" y="2"/>
                          </a:lnTo>
                          <a:lnTo>
                            <a:pt x="28" y="0"/>
                          </a:lnTo>
                          <a:lnTo>
                            <a:pt x="26" y="0"/>
                          </a:lnTo>
                          <a:lnTo>
                            <a:pt x="24" y="0"/>
                          </a:lnTo>
                          <a:lnTo>
                            <a:pt x="23" y="0"/>
                          </a:lnTo>
                          <a:lnTo>
                            <a:pt x="21" y="2"/>
                          </a:lnTo>
                          <a:lnTo>
                            <a:pt x="19" y="3"/>
                          </a:lnTo>
                          <a:lnTo>
                            <a:pt x="19" y="5"/>
                          </a:lnTo>
                          <a:lnTo>
                            <a:pt x="30" y="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4" name="Rectangle 1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4245" y="2854028"/>
                      <a:ext cx="22345" cy="44926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cxnSp>
                  <p:nvCxnSpPr>
                    <p:cNvPr id="11409" name="꺾인 연결선 11408"/>
                    <p:cNvCxnSpPr>
                      <a:stCxn id="11295" idx="35"/>
                    </p:cNvCxnSpPr>
                    <p:nvPr/>
                  </p:nvCxnSpPr>
                  <p:spPr bwMode="auto">
                    <a:xfrm>
                      <a:off x="1935185" y="2187278"/>
                      <a:ext cx="1640822" cy="1514477"/>
                    </a:xfrm>
                    <a:prstGeom prst="bentConnector3">
                      <a:avLst>
                        <a:gd name="adj1" fmla="val 50000"/>
                      </a:avLst>
                    </a:prstGeom>
                    <a:solidFill>
                      <a:schemeClr val="accent1"/>
                    </a:solidFill>
                    <a:ln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sp>
                  <p:nvSpPr>
                    <p:cNvPr id="11267" name="모서리가 둥근 직사각형 11266"/>
                    <p:cNvSpPr/>
                    <p:nvPr/>
                  </p:nvSpPr>
                  <p:spPr bwMode="auto">
                    <a:xfrm>
                      <a:off x="1337371" y="5657554"/>
                      <a:ext cx="361983" cy="432048"/>
                    </a:xfrm>
                    <a:prstGeom prst="roundRect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p:txBody>
                </p:sp>
                <p:cxnSp>
                  <p:nvCxnSpPr>
                    <p:cNvPr id="11317" name="꺾인 연결선 11316"/>
                    <p:cNvCxnSpPr>
                      <a:stCxn id="11267" idx="0"/>
                    </p:cNvCxnSpPr>
                    <p:nvPr/>
                  </p:nvCxnSpPr>
                  <p:spPr bwMode="auto">
                    <a:xfrm rot="5400000" flipH="1" flipV="1">
                      <a:off x="1544688" y="5278804"/>
                      <a:ext cx="352424" cy="405076"/>
                    </a:xfrm>
                    <a:prstGeom prst="bentConnector2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cxnSp>
                  <p:nvCxnSpPr>
                    <p:cNvPr id="160" name="직선 화살표 연결선 159"/>
                    <p:cNvCxnSpPr>
                      <a:stCxn id="6" idx="4"/>
                    </p:cNvCxnSpPr>
                    <p:nvPr/>
                  </p:nvCxnSpPr>
                  <p:spPr bwMode="auto">
                    <a:xfrm flipH="1">
                      <a:off x="1699354" y="5563891"/>
                      <a:ext cx="261368" cy="129108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606741" y="5345014"/>
                      <a:ext cx="112828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400" b="1" dirty="0"/>
                        <a:t>Ash cooler</a:t>
                      </a:r>
                      <a:endParaRPr lang="ko-KR" altLang="en-US" sz="1400" b="1" dirty="0"/>
                    </a:p>
                  </p:txBody>
                </p:sp>
                <p:cxnSp>
                  <p:nvCxnSpPr>
                    <p:cNvPr id="163" name="꺾인 연결선 162"/>
                    <p:cNvCxnSpPr>
                      <a:endCxn id="16" idx="1"/>
                    </p:cNvCxnSpPr>
                    <p:nvPr/>
                  </p:nvCxnSpPr>
                  <p:spPr>
                    <a:xfrm rot="5400000" flipH="1" flipV="1">
                      <a:off x="3850826" y="3881176"/>
                      <a:ext cx="1262560" cy="337568"/>
                    </a:xfrm>
                    <a:prstGeom prst="bentConnector2">
                      <a:avLst/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직선 화살표 연결선 165"/>
                    <p:cNvCxnSpPr>
                      <a:stCxn id="11363" idx="1"/>
                    </p:cNvCxnSpPr>
                    <p:nvPr/>
                  </p:nvCxnSpPr>
                  <p:spPr>
                    <a:xfrm flipH="1">
                      <a:off x="3963784" y="4373265"/>
                      <a:ext cx="499567" cy="3176"/>
                    </a:xfrm>
                    <a:prstGeom prst="straightConnector1">
                      <a:avLst/>
                    </a:prstGeom>
                    <a:ln w="1270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꺾인 연결선 177"/>
                    <p:cNvCxnSpPr>
                      <a:endCxn id="30" idx="9"/>
                    </p:cNvCxnSpPr>
                    <p:nvPr/>
                  </p:nvCxnSpPr>
                  <p:spPr>
                    <a:xfrm rot="16200000" flipH="1">
                      <a:off x="4991181" y="4131792"/>
                      <a:ext cx="1921375" cy="495148"/>
                    </a:xfrm>
                    <a:prstGeom prst="bentConnector4">
                      <a:avLst>
                        <a:gd name="adj1" fmla="val 1196"/>
                        <a:gd name="adj2" fmla="val 43661"/>
                      </a:avLst>
                    </a:prstGeom>
                    <a:ln w="57150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304" name="꺾인 연결선 11303"/>
                  <p:cNvCxnSpPr>
                    <a:stCxn id="11376" idx="3"/>
                    <a:endCxn id="11290" idx="31"/>
                  </p:cNvCxnSpPr>
                  <p:nvPr/>
                </p:nvCxnSpPr>
                <p:spPr>
                  <a:xfrm>
                    <a:off x="2597211" y="3957619"/>
                    <a:ext cx="901776" cy="969168"/>
                  </a:xfrm>
                  <a:prstGeom prst="bentConnector3">
                    <a:avLst>
                      <a:gd name="adj1" fmla="val 105401"/>
                    </a:avLst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91" name="그룹 11290"/>
                <p:cNvGrpSpPr/>
                <p:nvPr/>
              </p:nvGrpSpPr>
              <p:grpSpPr>
                <a:xfrm>
                  <a:off x="1821023" y="5946808"/>
                  <a:ext cx="234024" cy="289666"/>
                  <a:chOff x="1950804" y="5927759"/>
                  <a:chExt cx="234024" cy="289666"/>
                </a:xfrm>
              </p:grpSpPr>
              <p:sp>
                <p:nvSpPr>
                  <p:cNvPr id="2" name="타원 1"/>
                  <p:cNvSpPr/>
                  <p:nvPr/>
                </p:nvSpPr>
                <p:spPr>
                  <a:xfrm>
                    <a:off x="1950804" y="5933262"/>
                    <a:ext cx="211523" cy="23494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87" name="사다리꼴 11286"/>
                  <p:cNvSpPr/>
                  <p:nvPr/>
                </p:nvSpPr>
                <p:spPr>
                  <a:xfrm>
                    <a:off x="1965567" y="6149162"/>
                    <a:ext cx="181996" cy="68263"/>
                  </a:xfrm>
                  <a:prstGeom prst="trapezoi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88" name="모서리가 둥근 직사각형 11287"/>
                  <p:cNvSpPr/>
                  <p:nvPr/>
                </p:nvSpPr>
                <p:spPr>
                  <a:xfrm>
                    <a:off x="2101048" y="5927759"/>
                    <a:ext cx="83780" cy="6582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1306" name="직선 화살표 연결선 11305"/>
                <p:cNvCxnSpPr>
                  <a:stCxn id="11288" idx="3"/>
                </p:cNvCxnSpPr>
                <p:nvPr/>
              </p:nvCxnSpPr>
              <p:spPr>
                <a:xfrm>
                  <a:off x="2055047" y="5979722"/>
                  <a:ext cx="228559" cy="0"/>
                </a:xfrm>
                <a:prstGeom prst="straightConnector1">
                  <a:avLst/>
                </a:prstGeom>
                <a:ln w="28575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93" name="그룹 11292"/>
              <p:cNvGrpSpPr/>
              <p:nvPr/>
            </p:nvGrpSpPr>
            <p:grpSpPr>
              <a:xfrm flipH="1">
                <a:off x="3599771" y="5338109"/>
                <a:ext cx="209907" cy="209231"/>
                <a:chOff x="3912368" y="5324456"/>
                <a:chExt cx="209907" cy="209231"/>
              </a:xfrm>
            </p:grpSpPr>
            <p:sp>
              <p:nvSpPr>
                <p:cNvPr id="155" name="타원 154"/>
                <p:cNvSpPr/>
                <p:nvPr/>
              </p:nvSpPr>
              <p:spPr>
                <a:xfrm flipH="1">
                  <a:off x="3960252" y="5324456"/>
                  <a:ext cx="142050" cy="167482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사다리꼴 155"/>
                <p:cNvSpPr/>
                <p:nvPr/>
              </p:nvSpPr>
              <p:spPr>
                <a:xfrm flipH="1">
                  <a:off x="3960251" y="5487968"/>
                  <a:ext cx="162024" cy="45719"/>
                </a:xfrm>
                <a:prstGeom prst="trapezoid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모서리가 둥근 직사각형 156"/>
                <p:cNvSpPr/>
                <p:nvPr/>
              </p:nvSpPr>
              <p:spPr>
                <a:xfrm flipH="1">
                  <a:off x="3912368" y="5324457"/>
                  <a:ext cx="83780" cy="65828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318" name="꺾인 연결선 11317"/>
              <p:cNvCxnSpPr>
                <a:stCxn id="157" idx="3"/>
              </p:cNvCxnSpPr>
              <p:nvPr/>
            </p:nvCxnSpPr>
            <p:spPr>
              <a:xfrm flipV="1">
                <a:off x="3809678" y="5168088"/>
                <a:ext cx="102916" cy="202936"/>
              </a:xfrm>
              <a:prstGeom prst="bentConnector2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018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焼却設備図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6743" r="3610" b="4472"/>
          <a:stretch/>
        </p:blipFill>
        <p:spPr bwMode="auto">
          <a:xfrm>
            <a:off x="430164" y="692696"/>
            <a:ext cx="8280920" cy="56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455613" y="188913"/>
            <a:ext cx="8232775" cy="433387"/>
          </a:xfrm>
        </p:spPr>
        <p:txBody>
          <a:bodyPr/>
          <a:lstStyle/>
          <a:p>
            <a:pPr defTabSz="1135063" eaLnBrk="1" hangingPunct="1"/>
            <a:r>
              <a:rPr lang="ja-JP" altLang="en-US" sz="3600" dirty="0"/>
              <a:t>三重ごみ固形燃料発電所の焼却施設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593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CFB Co-Gen. Boiler for Fluff Fuel</a:t>
            </a:r>
            <a:br>
              <a:rPr lang="ko-KR" altLang="en-US" sz="3600" dirty="0"/>
            </a:br>
            <a:endParaRPr lang="ko-KR" altLang="en-US" sz="36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701224" y="1172321"/>
            <a:ext cx="5490956" cy="4752975"/>
            <a:chOff x="628018" y="950913"/>
            <a:chExt cx="6517661" cy="4752975"/>
          </a:xfrm>
        </p:grpSpPr>
        <p:sp>
          <p:nvSpPr>
            <p:cNvPr id="2" name="정육면체 1"/>
            <p:cNvSpPr/>
            <p:nvPr/>
          </p:nvSpPr>
          <p:spPr>
            <a:xfrm>
              <a:off x="1066800" y="1311275"/>
              <a:ext cx="1368425" cy="4392613"/>
            </a:xfrm>
            <a:prstGeom prst="cube">
              <a:avLst>
                <a:gd name="adj" fmla="val 2221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원통 2"/>
            <p:cNvSpPr/>
            <p:nvPr/>
          </p:nvSpPr>
          <p:spPr>
            <a:xfrm>
              <a:off x="2795588" y="1314450"/>
              <a:ext cx="1008062" cy="1292225"/>
            </a:xfrm>
            <a:prstGeom prst="can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3141663" y="4787900"/>
              <a:ext cx="935037" cy="776288"/>
            </a:xfrm>
            <a:prstGeom prst="cub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4164013" y="950913"/>
              <a:ext cx="935037" cy="4679950"/>
            </a:xfrm>
            <a:prstGeom prst="cube">
              <a:avLst>
                <a:gd name="adj" fmla="val 3035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791876" y="960339"/>
              <a:ext cx="1368425" cy="4679950"/>
            </a:xfrm>
            <a:prstGeom prst="cube">
              <a:avLst>
                <a:gd name="adj" fmla="val 20544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227388" y="3759200"/>
              <a:ext cx="182562" cy="730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>
              <a:endCxn id="7" idx="2"/>
            </p:cNvCxnSpPr>
            <p:nvPr/>
          </p:nvCxnSpPr>
          <p:spPr>
            <a:xfrm>
              <a:off x="2798763" y="2463800"/>
              <a:ext cx="428625" cy="13319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endCxn id="7" idx="6"/>
            </p:cNvCxnSpPr>
            <p:nvPr/>
          </p:nvCxnSpPr>
          <p:spPr>
            <a:xfrm flipH="1">
              <a:off x="3409950" y="2463800"/>
              <a:ext cx="396875" cy="13319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0" name="그룹 20"/>
            <p:cNvGrpSpPr>
              <a:grpSpLocks/>
            </p:cNvGrpSpPr>
            <p:nvPr/>
          </p:nvGrpSpPr>
          <p:grpSpPr bwMode="auto">
            <a:xfrm>
              <a:off x="2867025" y="4048125"/>
              <a:ext cx="903288" cy="431800"/>
              <a:chOff x="3203848" y="4149080"/>
              <a:chExt cx="903163" cy="432048"/>
            </a:xfrm>
          </p:grpSpPr>
          <p:sp>
            <p:nvSpPr>
              <p:cNvPr id="17" name="정육면체 16"/>
              <p:cNvSpPr/>
              <p:nvPr/>
            </p:nvSpPr>
            <p:spPr>
              <a:xfrm>
                <a:off x="3203848" y="4149080"/>
                <a:ext cx="360313" cy="432048"/>
              </a:xfrm>
              <a:prstGeom prst="cub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3478448" y="4149080"/>
                <a:ext cx="358725" cy="432048"/>
              </a:xfrm>
              <a:prstGeom prst="cub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" name="정육면체 19"/>
              <p:cNvSpPr/>
              <p:nvPr/>
            </p:nvSpPr>
            <p:spPr>
              <a:xfrm>
                <a:off x="3746698" y="4149080"/>
                <a:ext cx="360313" cy="432048"/>
              </a:xfrm>
              <a:prstGeom prst="cub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8" name="원통 27"/>
            <p:cNvSpPr/>
            <p:nvPr/>
          </p:nvSpPr>
          <p:spPr>
            <a:xfrm>
              <a:off x="3228975" y="3759200"/>
              <a:ext cx="184150" cy="360363"/>
            </a:xfrm>
            <a:prstGeom prst="can">
              <a:avLst>
                <a:gd name="adj" fmla="val 39308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 rot="3415007">
              <a:off x="2547937" y="4006851"/>
              <a:ext cx="149225" cy="717550"/>
            </a:xfrm>
            <a:prstGeom prst="can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원통 29"/>
            <p:cNvSpPr/>
            <p:nvPr/>
          </p:nvSpPr>
          <p:spPr>
            <a:xfrm>
              <a:off x="3729038" y="4191000"/>
              <a:ext cx="149225" cy="715963"/>
            </a:xfrm>
            <a:prstGeom prst="can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원통 30"/>
            <p:cNvSpPr/>
            <p:nvPr/>
          </p:nvSpPr>
          <p:spPr>
            <a:xfrm rot="4390005">
              <a:off x="2712244" y="4541044"/>
              <a:ext cx="149225" cy="1039813"/>
            </a:xfrm>
            <a:prstGeom prst="can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2147888" y="1455738"/>
              <a:ext cx="650875" cy="1428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endCxn id="3" idx="1"/>
            </p:cNvCxnSpPr>
            <p:nvPr/>
          </p:nvCxnSpPr>
          <p:spPr>
            <a:xfrm>
              <a:off x="2435225" y="1314450"/>
              <a:ext cx="8636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2133600" y="2174875"/>
              <a:ext cx="652463" cy="14446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444750" y="2081213"/>
              <a:ext cx="35083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통 45"/>
            <p:cNvSpPr/>
            <p:nvPr/>
          </p:nvSpPr>
          <p:spPr>
            <a:xfrm>
              <a:off x="3119438" y="1023938"/>
              <a:ext cx="360362" cy="431800"/>
            </a:xfrm>
            <a:prstGeom prst="can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8" name="직선 연결선 47"/>
            <p:cNvCxnSpPr>
              <a:stCxn id="46" idx="1"/>
            </p:cNvCxnSpPr>
            <p:nvPr/>
          </p:nvCxnSpPr>
          <p:spPr>
            <a:xfrm flipV="1">
              <a:off x="3298825" y="950913"/>
              <a:ext cx="1223963" cy="730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46" idx="0"/>
            </p:cNvCxnSpPr>
            <p:nvPr/>
          </p:nvCxnSpPr>
          <p:spPr>
            <a:xfrm>
              <a:off x="3298825" y="1112838"/>
              <a:ext cx="865188" cy="127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6" idx="3"/>
            </p:cNvCxnSpPr>
            <p:nvPr/>
          </p:nvCxnSpPr>
          <p:spPr>
            <a:xfrm>
              <a:off x="3298825" y="1455738"/>
              <a:ext cx="865188" cy="1428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4811713" y="4624388"/>
              <a:ext cx="287337" cy="2825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65" name="TextBox 7"/>
            <p:cNvSpPr txBox="1">
              <a:spLocks noChangeArrowheads="1"/>
            </p:cNvSpPr>
            <p:nvPr/>
          </p:nvSpPr>
          <p:spPr bwMode="auto">
            <a:xfrm rot="-5400000">
              <a:off x="916781" y="3499644"/>
              <a:ext cx="13684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Combustor</a:t>
              </a:r>
              <a:endParaRPr lang="ko-KR" altLang="en-US"/>
            </a:p>
          </p:txBody>
        </p:sp>
        <p:sp>
          <p:nvSpPr>
            <p:cNvPr id="10266" name="TextBox 11"/>
            <p:cNvSpPr txBox="1">
              <a:spLocks noChangeArrowheads="1"/>
            </p:cNvSpPr>
            <p:nvPr/>
          </p:nvSpPr>
          <p:spPr bwMode="auto">
            <a:xfrm>
              <a:off x="2722563" y="1844675"/>
              <a:ext cx="1055687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Cyclone</a:t>
              </a:r>
              <a:endParaRPr lang="ko-KR" altLang="en-US"/>
            </a:p>
          </p:txBody>
        </p:sp>
        <p:sp>
          <p:nvSpPr>
            <p:cNvPr id="10267" name="TextBox 12"/>
            <p:cNvSpPr txBox="1">
              <a:spLocks noChangeArrowheads="1"/>
            </p:cNvSpPr>
            <p:nvPr/>
          </p:nvSpPr>
          <p:spPr bwMode="auto">
            <a:xfrm>
              <a:off x="3179763" y="5099050"/>
              <a:ext cx="64135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EHE</a:t>
              </a:r>
              <a:endParaRPr lang="ko-KR" altLang="en-US"/>
            </a:p>
          </p:txBody>
        </p:sp>
        <p:sp>
          <p:nvSpPr>
            <p:cNvPr id="10268" name="TextBox 13"/>
            <p:cNvSpPr txBox="1">
              <a:spLocks noChangeArrowheads="1"/>
            </p:cNvSpPr>
            <p:nvPr/>
          </p:nvSpPr>
          <p:spPr bwMode="auto">
            <a:xfrm rot="-5400000">
              <a:off x="3725069" y="3001169"/>
              <a:ext cx="144462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Empty pass</a:t>
              </a:r>
              <a:endParaRPr lang="ko-KR" altLang="en-US"/>
            </a:p>
          </p:txBody>
        </p:sp>
        <p:sp>
          <p:nvSpPr>
            <p:cNvPr id="10269" name="TextBox 14"/>
            <p:cNvSpPr txBox="1">
              <a:spLocks noChangeArrowheads="1"/>
            </p:cNvSpPr>
            <p:nvPr/>
          </p:nvSpPr>
          <p:spPr bwMode="auto">
            <a:xfrm rot="-5400000">
              <a:off x="4498975" y="3152775"/>
              <a:ext cx="1993900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/>
                <a:t>Convection pass</a:t>
              </a:r>
              <a:endParaRPr lang="ko-KR" altLang="en-US"/>
            </a:p>
          </p:txBody>
        </p:sp>
        <p:sp>
          <p:nvSpPr>
            <p:cNvPr id="8" name="정육면체 7"/>
            <p:cNvSpPr/>
            <p:nvPr/>
          </p:nvSpPr>
          <p:spPr>
            <a:xfrm>
              <a:off x="5891213" y="962025"/>
              <a:ext cx="576262" cy="998538"/>
            </a:xfrm>
            <a:prstGeom prst="cube">
              <a:avLst>
                <a:gd name="adj" fmla="val 47486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정육면체 11"/>
            <p:cNvSpPr/>
            <p:nvPr/>
          </p:nvSpPr>
          <p:spPr>
            <a:xfrm>
              <a:off x="6184900" y="962025"/>
              <a:ext cx="960779" cy="2224088"/>
            </a:xfrm>
            <a:prstGeom prst="cube">
              <a:avLst>
                <a:gd name="adj" fmla="val 24427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272" name="TextBox 12"/>
            <p:cNvSpPr txBox="1">
              <a:spLocks noChangeArrowheads="1"/>
            </p:cNvSpPr>
            <p:nvPr/>
          </p:nvSpPr>
          <p:spPr bwMode="auto">
            <a:xfrm rot="-5400000">
              <a:off x="6057106" y="2062957"/>
              <a:ext cx="12160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Air</a:t>
              </a:r>
              <a:r>
                <a:rPr lang="ko-KR" altLang="en-US" dirty="0"/>
                <a:t> </a:t>
              </a:r>
              <a:r>
                <a:rPr lang="en-US" altLang="ko-KR" dirty="0"/>
                <a:t>heater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8018" y="2708722"/>
              <a:ext cx="1912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Low gas velocity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4644" y="1574525"/>
              <a:ext cx="1933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Post combustion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425585" y="4312993"/>
          <a:ext cx="3453660" cy="2014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Capacity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35~75ton/h</a:t>
                      </a:r>
                    </a:p>
                    <a:p>
                      <a:pPr latinLnBrk="1"/>
                      <a:r>
                        <a:rPr lang="en-US" altLang="ko-KR" dirty="0"/>
                        <a:t>(5~15MWe)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Steam quality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425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45~60bara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Waste to Energy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64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27584" y="1232756"/>
            <a:ext cx="4581662" cy="4770438"/>
            <a:chOff x="2343150" y="1408427"/>
            <a:chExt cx="5265738" cy="4770438"/>
          </a:xfrm>
        </p:grpSpPr>
        <p:sp>
          <p:nvSpPr>
            <p:cNvPr id="5" name="정육면체 4"/>
            <p:cNvSpPr/>
            <p:nvPr/>
          </p:nvSpPr>
          <p:spPr>
            <a:xfrm>
              <a:off x="5440363" y="1425890"/>
              <a:ext cx="935037" cy="4679950"/>
            </a:xfrm>
            <a:prstGeom prst="cube">
              <a:avLst>
                <a:gd name="adj" fmla="val 3035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9" name="정육면체 48"/>
            <p:cNvSpPr/>
            <p:nvPr/>
          </p:nvSpPr>
          <p:spPr>
            <a:xfrm>
              <a:off x="6099175" y="4767577"/>
              <a:ext cx="1368425" cy="1338263"/>
            </a:xfrm>
            <a:prstGeom prst="cube">
              <a:avLst>
                <a:gd name="adj" fmla="val 21661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Dryer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47" name="정육면체 46"/>
            <p:cNvSpPr/>
            <p:nvPr/>
          </p:nvSpPr>
          <p:spPr>
            <a:xfrm>
              <a:off x="6099175" y="3340415"/>
              <a:ext cx="1368425" cy="1725612"/>
            </a:xfrm>
            <a:prstGeom prst="cube">
              <a:avLst>
                <a:gd name="adj" fmla="val 21661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/>
                  </a:solidFill>
                </a:rPr>
                <a:t>ECO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정육면체 1"/>
            <p:cNvSpPr/>
            <p:nvPr/>
          </p:nvSpPr>
          <p:spPr>
            <a:xfrm>
              <a:off x="2343150" y="1786252"/>
              <a:ext cx="1368425" cy="4392613"/>
            </a:xfrm>
            <a:prstGeom prst="cube">
              <a:avLst>
                <a:gd name="adj" fmla="val 2221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" name="원통 2"/>
            <p:cNvSpPr/>
            <p:nvPr/>
          </p:nvSpPr>
          <p:spPr>
            <a:xfrm>
              <a:off x="4071938" y="1789427"/>
              <a:ext cx="1008062" cy="1292225"/>
            </a:xfrm>
            <a:prstGeom prst="can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4503738" y="4234177"/>
              <a:ext cx="182562" cy="730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>
              <a:endCxn id="7" idx="2"/>
            </p:cNvCxnSpPr>
            <p:nvPr/>
          </p:nvCxnSpPr>
          <p:spPr>
            <a:xfrm>
              <a:off x="4075113" y="2938777"/>
              <a:ext cx="428625" cy="13319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endCxn id="7" idx="6"/>
            </p:cNvCxnSpPr>
            <p:nvPr/>
          </p:nvCxnSpPr>
          <p:spPr>
            <a:xfrm flipH="1">
              <a:off x="4686300" y="2938777"/>
              <a:ext cx="396875" cy="13319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정육면체 16"/>
            <p:cNvSpPr/>
            <p:nvPr/>
          </p:nvSpPr>
          <p:spPr bwMode="auto">
            <a:xfrm>
              <a:off x="4130675" y="4507227"/>
              <a:ext cx="587375" cy="431800"/>
            </a:xfrm>
            <a:prstGeom prst="cub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8" name="원통 27"/>
            <p:cNvSpPr/>
            <p:nvPr/>
          </p:nvSpPr>
          <p:spPr>
            <a:xfrm>
              <a:off x="4505325" y="4234177"/>
              <a:ext cx="184150" cy="360363"/>
            </a:xfrm>
            <a:prstGeom prst="can">
              <a:avLst>
                <a:gd name="adj" fmla="val 39308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9" name="원통 28"/>
            <p:cNvSpPr/>
            <p:nvPr/>
          </p:nvSpPr>
          <p:spPr>
            <a:xfrm rot="3415007">
              <a:off x="3824287" y="4481828"/>
              <a:ext cx="149225" cy="717550"/>
            </a:xfrm>
            <a:prstGeom prst="can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cxnSp>
          <p:nvCxnSpPr>
            <p:cNvPr id="35" name="직선 연결선 34"/>
            <p:cNvCxnSpPr/>
            <p:nvPr/>
          </p:nvCxnSpPr>
          <p:spPr>
            <a:xfrm flipV="1">
              <a:off x="3424238" y="1930715"/>
              <a:ext cx="650875" cy="1428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endCxn id="3" idx="1"/>
            </p:cNvCxnSpPr>
            <p:nvPr/>
          </p:nvCxnSpPr>
          <p:spPr>
            <a:xfrm>
              <a:off x="3711575" y="1789427"/>
              <a:ext cx="8636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3409950" y="2649852"/>
              <a:ext cx="652463" cy="14446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721100" y="2556190"/>
              <a:ext cx="35083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원통 45"/>
            <p:cNvSpPr/>
            <p:nvPr/>
          </p:nvSpPr>
          <p:spPr>
            <a:xfrm>
              <a:off x="4395788" y="1498915"/>
              <a:ext cx="360362" cy="431800"/>
            </a:xfrm>
            <a:prstGeom prst="can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cxnSp>
          <p:nvCxnSpPr>
            <p:cNvPr id="48" name="직선 연결선 47"/>
            <p:cNvCxnSpPr>
              <a:stCxn id="46" idx="1"/>
            </p:cNvCxnSpPr>
            <p:nvPr/>
          </p:nvCxnSpPr>
          <p:spPr>
            <a:xfrm flipV="1">
              <a:off x="4575175" y="1425890"/>
              <a:ext cx="1223963" cy="730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46" idx="0"/>
            </p:cNvCxnSpPr>
            <p:nvPr/>
          </p:nvCxnSpPr>
          <p:spPr>
            <a:xfrm>
              <a:off x="4575175" y="1587815"/>
              <a:ext cx="865188" cy="127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46" idx="3"/>
            </p:cNvCxnSpPr>
            <p:nvPr/>
          </p:nvCxnSpPr>
          <p:spPr>
            <a:xfrm>
              <a:off x="4575175" y="1930715"/>
              <a:ext cx="865188" cy="1428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6088063" y="5099365"/>
              <a:ext cx="287337" cy="2825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43" name="TextBox 7"/>
            <p:cNvSpPr txBox="1">
              <a:spLocks noChangeArrowheads="1"/>
            </p:cNvSpPr>
            <p:nvPr/>
          </p:nvSpPr>
          <p:spPr bwMode="auto">
            <a:xfrm rot="-5400000">
              <a:off x="2193131" y="3974621"/>
              <a:ext cx="1368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Combustor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44" name="TextBox 11"/>
            <p:cNvSpPr txBox="1">
              <a:spLocks noChangeArrowheads="1"/>
            </p:cNvSpPr>
            <p:nvPr/>
          </p:nvSpPr>
          <p:spPr bwMode="auto">
            <a:xfrm>
              <a:off x="3998913" y="2319652"/>
              <a:ext cx="10556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Cyclone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45" name="TextBox 12"/>
            <p:cNvSpPr txBox="1">
              <a:spLocks noChangeArrowheads="1"/>
            </p:cNvSpPr>
            <p:nvPr/>
          </p:nvSpPr>
          <p:spPr bwMode="auto">
            <a:xfrm>
              <a:off x="4456113" y="5574027"/>
              <a:ext cx="6413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EHE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146" name="TextBox 13"/>
            <p:cNvSpPr txBox="1">
              <a:spLocks noChangeArrowheads="1"/>
            </p:cNvSpPr>
            <p:nvPr/>
          </p:nvSpPr>
          <p:spPr bwMode="auto">
            <a:xfrm rot="-5400000">
              <a:off x="5001419" y="3476146"/>
              <a:ext cx="1444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Empty pass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 flipV="1">
              <a:off x="6075363" y="5132702"/>
              <a:ext cx="287337" cy="28257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정육면체 42"/>
            <p:cNvSpPr/>
            <p:nvPr/>
          </p:nvSpPr>
          <p:spPr>
            <a:xfrm>
              <a:off x="6088063" y="1408427"/>
              <a:ext cx="1368425" cy="2239963"/>
            </a:xfrm>
            <a:prstGeom prst="cube">
              <a:avLst>
                <a:gd name="adj" fmla="val 21661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5149" name="TextBox 12"/>
            <p:cNvSpPr txBox="1">
              <a:spLocks noChangeArrowheads="1"/>
            </p:cNvSpPr>
            <p:nvPr/>
          </p:nvSpPr>
          <p:spPr bwMode="auto">
            <a:xfrm>
              <a:off x="6384925" y="2446652"/>
              <a:ext cx="12239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Air</a:t>
              </a:r>
              <a:r>
                <a:rPr lang="ko-KR" altLang="en-US" sz="180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endParaRPr lang="en-US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heater</a:t>
              </a:r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43508" y="229754"/>
            <a:ext cx="8786483" cy="807740"/>
          </a:xfrm>
        </p:spPr>
        <p:txBody>
          <a:bodyPr/>
          <a:lstStyle/>
          <a:p>
            <a:r>
              <a:rPr lang="en-US" altLang="ko-KR" sz="3600" dirty="0"/>
              <a:t>CFB Steam Boiler for Sludge/Plastics fuel</a:t>
            </a:r>
            <a:endParaRPr lang="ko-KR" altLang="en-US" sz="3600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409246" y="4362811"/>
          <a:ext cx="3520745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3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Capacity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10~30ton/h</a:t>
                      </a:r>
                    </a:p>
                    <a:p>
                      <a:pPr latinLnBrk="1"/>
                      <a:r>
                        <a:rPr lang="en-US" altLang="ko-KR" dirty="0"/>
                        <a:t>(5~15MWe)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Steam quality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45~60bara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Steam for Industry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66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95736" y="1412776"/>
            <a:ext cx="2976562" cy="5113717"/>
            <a:chOff x="3059832" y="1043910"/>
            <a:chExt cx="2976562" cy="5113717"/>
          </a:xfrm>
        </p:grpSpPr>
        <p:sp>
          <p:nvSpPr>
            <p:cNvPr id="13" name="원통 12"/>
            <p:cNvSpPr/>
            <p:nvPr/>
          </p:nvSpPr>
          <p:spPr>
            <a:xfrm rot="13369747">
              <a:off x="4355839" y="5246402"/>
              <a:ext cx="412750" cy="911225"/>
            </a:xfrm>
            <a:prstGeom prst="can">
              <a:avLst>
                <a:gd name="adj" fmla="val 867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4113932" y="1593083"/>
              <a:ext cx="593725" cy="3986213"/>
            </a:xfrm>
            <a:prstGeom prst="cube">
              <a:avLst>
                <a:gd name="adj" fmla="val 5755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7" name="정육면체 46"/>
            <p:cNvSpPr/>
            <p:nvPr/>
          </p:nvSpPr>
          <p:spPr>
            <a:xfrm>
              <a:off x="5207719" y="1612133"/>
              <a:ext cx="828675" cy="1819275"/>
            </a:xfrm>
            <a:prstGeom prst="cube">
              <a:avLst>
                <a:gd name="adj" fmla="val 34643"/>
              </a:avLst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정육면체 1"/>
            <p:cNvSpPr/>
            <p:nvPr/>
          </p:nvSpPr>
          <p:spPr>
            <a:xfrm>
              <a:off x="3059832" y="1596258"/>
              <a:ext cx="1368425" cy="4392613"/>
            </a:xfrm>
            <a:prstGeom prst="cube">
              <a:avLst>
                <a:gd name="adj" fmla="val 2221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8199" name="TextBox 7"/>
            <p:cNvSpPr txBox="1">
              <a:spLocks noChangeArrowheads="1"/>
            </p:cNvSpPr>
            <p:nvPr/>
          </p:nvSpPr>
          <p:spPr bwMode="auto">
            <a:xfrm rot="-5400000">
              <a:off x="2881238" y="3735415"/>
              <a:ext cx="13684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Combustor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00" name="TextBox 13"/>
            <p:cNvSpPr txBox="1">
              <a:spLocks noChangeArrowheads="1"/>
            </p:cNvSpPr>
            <p:nvPr/>
          </p:nvSpPr>
          <p:spPr bwMode="auto">
            <a:xfrm rot="-5400000">
              <a:off x="3505125" y="2989290"/>
              <a:ext cx="1444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Empty pass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" name="원통 14"/>
            <p:cNvSpPr/>
            <p:nvPr/>
          </p:nvSpPr>
          <p:spPr>
            <a:xfrm rot="13369747">
              <a:off x="3305254" y="1043910"/>
              <a:ext cx="552450" cy="1149350"/>
            </a:xfrm>
            <a:prstGeom prst="can">
              <a:avLst>
                <a:gd name="adj" fmla="val 867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Drum</a:t>
              </a:r>
              <a:endParaRPr lang="ko-KR" altLang="en-US" dirty="0"/>
            </a:p>
          </p:txBody>
        </p:sp>
        <p:sp>
          <p:nvSpPr>
            <p:cNvPr id="14" name="정육면체 13"/>
            <p:cNvSpPr/>
            <p:nvPr/>
          </p:nvSpPr>
          <p:spPr>
            <a:xfrm>
              <a:off x="4452069" y="1593083"/>
              <a:ext cx="935038" cy="2981325"/>
            </a:xfrm>
            <a:prstGeom prst="cube">
              <a:avLst>
                <a:gd name="adj" fmla="val 30355"/>
              </a:avLst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8206" name="TextBox 2"/>
            <p:cNvSpPr txBox="1">
              <a:spLocks noChangeArrowheads="1"/>
            </p:cNvSpPr>
            <p:nvPr/>
          </p:nvSpPr>
          <p:spPr bwMode="auto">
            <a:xfrm rot="-5400000">
              <a:off x="4328244" y="2880546"/>
              <a:ext cx="10874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2</a:t>
              </a:r>
              <a:r>
                <a:rPr lang="en-US" altLang="ko-KR" sz="1800" baseline="30000">
                  <a:latin typeface="굴림" panose="020B0600000101010101" pitchFamily="50" charset="-127"/>
                  <a:ea typeface="굴림" panose="020B0600000101010101" pitchFamily="50" charset="-127"/>
                </a:rPr>
                <a:t>nd</a:t>
              </a: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 W/W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207" name="TextBox 3"/>
            <p:cNvSpPr txBox="1">
              <a:spLocks noChangeArrowheads="1"/>
            </p:cNvSpPr>
            <p:nvPr/>
          </p:nvSpPr>
          <p:spPr bwMode="auto">
            <a:xfrm rot="-5400000">
              <a:off x="5102944" y="2543996"/>
              <a:ext cx="6715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latin typeface="굴림" panose="020B0600000101010101" pitchFamily="50" charset="-127"/>
                  <a:ea typeface="굴림" panose="020B0600000101010101" pitchFamily="50" charset="-127"/>
                </a:rPr>
                <a:t>ECO</a:t>
              </a:r>
              <a:endParaRPr lang="ko-KR" altLang="en-US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03461" y="135401"/>
            <a:ext cx="7772400" cy="833235"/>
          </a:xfrm>
        </p:spPr>
        <p:txBody>
          <a:bodyPr/>
          <a:lstStyle/>
          <a:p>
            <a:r>
              <a:rPr lang="en-US" altLang="ko-KR" dirty="0"/>
              <a:t>BFB Steam Boiler for Biomass</a:t>
            </a:r>
            <a:endParaRPr lang="ko-KR" altLang="en-US" dirty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256076" y="4267535"/>
          <a:ext cx="3661556" cy="2018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0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Capacity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10~20ton/h</a:t>
                      </a:r>
                    </a:p>
                    <a:p>
                      <a:pPr latinLnBrk="1"/>
                      <a:r>
                        <a:rPr lang="en-US" altLang="ko-KR" dirty="0"/>
                        <a:t>(5~15MWe)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Steam quality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200~300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 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10~15bara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Steam for Industry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46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772816"/>
            <a:ext cx="8229600" cy="1143000"/>
          </a:xfrm>
        </p:spPr>
        <p:txBody>
          <a:bodyPr/>
          <a:lstStyle/>
          <a:p>
            <a:r>
              <a:rPr lang="en-US" altLang="ko-KR" dirty="0"/>
              <a:t>Non Pressure Parts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73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Design criteria of combustor</a:t>
            </a:r>
            <a:endParaRPr lang="ko-KR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/>
              <a:t>Simple → low cost, easy maintenance(unit module)</a:t>
            </a:r>
          </a:p>
          <a:p>
            <a:pPr eaLnBrk="1" hangingPunct="1"/>
            <a:r>
              <a:rPr lang="en-US" altLang="ko-KR" sz="2800" dirty="0"/>
              <a:t>Easy operation</a:t>
            </a:r>
            <a:r>
              <a:rPr lang="ko-KR" altLang="en-US" sz="2800" dirty="0"/>
              <a:t> </a:t>
            </a:r>
            <a:r>
              <a:rPr lang="en-US" altLang="ko-KR" sz="2800" dirty="0"/>
              <a:t>→ No hot spot, stable air distribution</a:t>
            </a:r>
            <a:endParaRPr lang="ko-KR" altLang="en-US" sz="2800" dirty="0"/>
          </a:p>
          <a:p>
            <a:pPr eaLnBrk="1" hangingPunct="1"/>
            <a:r>
              <a:rPr lang="en-US" altLang="ko-KR" sz="2800" dirty="0"/>
              <a:t>Efficiency</a:t>
            </a:r>
            <a:r>
              <a:rPr lang="ko-KR" altLang="en-US" sz="2800" dirty="0"/>
              <a:t> </a:t>
            </a:r>
            <a:r>
              <a:rPr lang="en-US" altLang="ko-KR" sz="2800" dirty="0"/>
              <a:t>→ Minimize dynamic resistance, high yield of steam </a:t>
            </a:r>
          </a:p>
          <a:p>
            <a:pPr eaLnBrk="1" hangingPunct="1"/>
            <a:r>
              <a:rPr lang="en-US" altLang="ko-KR" sz="2800" dirty="0"/>
              <a:t>Environmental factor</a:t>
            </a:r>
            <a:r>
              <a:rPr lang="ko-KR" altLang="en-US" sz="2800" dirty="0"/>
              <a:t> </a:t>
            </a:r>
            <a:r>
              <a:rPr lang="en-US" altLang="ko-KR" sz="2800" dirty="0"/>
              <a:t>→ low emission, no leak</a:t>
            </a:r>
            <a:endParaRPr lang="ko-KR" altLang="en-US" sz="2800" dirty="0"/>
          </a:p>
          <a:p>
            <a:pPr eaLnBrk="1" hangingPunct="1"/>
            <a:r>
              <a:rPr lang="en-US" altLang="ko-KR" sz="2800" dirty="0"/>
              <a:t>Durability</a:t>
            </a:r>
            <a:r>
              <a:rPr lang="ko-KR" altLang="en-US" sz="2800" dirty="0"/>
              <a:t> </a:t>
            </a:r>
            <a:r>
              <a:rPr lang="en-US" altLang="ko-KR" sz="2800" dirty="0"/>
              <a:t>→ Thermal corrosion, erosion, Clinker deposit, Chloride attack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3158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10600" cy="838200"/>
          </a:xfrm>
        </p:spPr>
        <p:txBody>
          <a:bodyPr/>
          <a:lstStyle/>
          <a:p>
            <a:pPr eaLnBrk="1" hangingPunct="1"/>
            <a:r>
              <a:rPr lang="en-US" altLang="ko-KR" sz="4200" dirty="0"/>
              <a:t>Simple vs. Better Control</a:t>
            </a:r>
            <a:endParaRPr lang="ko-KR" altLang="en-US" sz="4200" dirty="0"/>
          </a:p>
        </p:txBody>
      </p:sp>
      <p:pic>
        <p:nvPicPr>
          <p:cNvPr id="102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5656263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59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775" name="Group 87"/>
          <p:cNvGraphicFramePr>
            <a:graphicFrameLocks noGrp="1"/>
          </p:cNvGraphicFramePr>
          <p:nvPr>
            <p:ph idx="4294967295"/>
          </p:nvPr>
        </p:nvGraphicFramePr>
        <p:xfrm>
          <a:off x="323528" y="1052736"/>
          <a:ext cx="8445500" cy="5234154"/>
        </p:xfrm>
        <a:graphic>
          <a:graphicData uri="http://schemas.openxmlformats.org/drawingml/2006/table">
            <a:tbl>
              <a:tblPr/>
              <a:tblGrid>
                <a:gridCol w="213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8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Parts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Consideration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Design criteria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7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Storage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silo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One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for each fuel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1week supply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Surge bin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Stable continuous feeding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4hr + supply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Feeder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System for individual fuel characteristics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Dual feeding system for mechanical malfunction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Physical properties of fuel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Combustor 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Locate ash return and fuel feeding height over static bed</a:t>
                      </a: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Static bed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600 mm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±100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Gas velocity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4~6 m/s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Excess air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1.2~1.5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Water-wall</a:t>
                      </a: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Cyclone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Ash circulation is more important to maintain bed density than collection efficiency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collect bed material 0ver 0.1mm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Loop seal </a:t>
                      </a: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Discharge pressure over 1.5 x FD fan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Roots Blower : &gt; 3000 </a:t>
                      </a:r>
                      <a:r>
                        <a:rPr kumimoji="0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mmAq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 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Bed air velocity: 0.5~1 m/s</a:t>
                      </a: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EHE</a:t>
                      </a: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dp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0.1mm bubbling bed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▪ 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gas velocity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 ~ 2m/s</a:t>
                      </a: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856" name="Text Box 84"/>
          <p:cNvSpPr txBox="1">
            <a:spLocks noChangeArrowheads="1"/>
          </p:cNvSpPr>
          <p:nvPr/>
        </p:nvSpPr>
        <p:spPr bwMode="auto">
          <a:xfrm>
            <a:off x="136525" y="6535738"/>
            <a:ext cx="669925" cy="290512"/>
          </a:xfrm>
          <a:prstGeom prst="rect">
            <a:avLst/>
          </a:prstGeom>
          <a:noFill/>
          <a:ln w="158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200" b="1">
                <a:solidFill>
                  <a:schemeClr val="bg1"/>
                </a:solidFill>
              </a:rPr>
              <a:t>VIII-12</a:t>
            </a:r>
          </a:p>
        </p:txBody>
      </p:sp>
      <p:pic>
        <p:nvPicPr>
          <p:cNvPr id="5" name="Picture 82" descr="코발트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9544"/>
            <a:ext cx="65833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3"/>
          <p:cNvSpPr txBox="1">
            <a:spLocks noChangeArrowheads="1"/>
          </p:cNvSpPr>
          <p:nvPr/>
        </p:nvSpPr>
        <p:spPr bwMode="auto">
          <a:xfrm>
            <a:off x="1710829" y="434312"/>
            <a:ext cx="5969000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ctr">
              <a:tabLst>
                <a:tab pos="2333625" algn="l"/>
              </a:tabLst>
              <a:defRPr/>
            </a:pPr>
            <a:r>
              <a:rPr lang="en-US" altLang="ko-KR" sz="2200" dirty="0">
                <a:solidFill>
                  <a:srgbClr val="FFFF00"/>
                </a:solidFill>
              </a:rPr>
              <a:t>Design</a:t>
            </a:r>
            <a:r>
              <a:rPr lang="ko-KR" altLang="en-US" sz="2200" dirty="0">
                <a:solidFill>
                  <a:srgbClr val="FFFF00"/>
                </a:solidFill>
              </a:rPr>
              <a:t> </a:t>
            </a:r>
            <a:r>
              <a:rPr lang="en-US" altLang="ko-KR" sz="2200" dirty="0">
                <a:solidFill>
                  <a:srgbClr val="FFFF00"/>
                </a:solidFill>
              </a:rPr>
              <a:t>Considerations I</a:t>
            </a:r>
            <a:endParaRPr lang="en-US" altLang="ko-KR" sz="2200" dirty="0">
              <a:solidFill>
                <a:srgbClr val="FFFF00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33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775" name="Group 87"/>
          <p:cNvGraphicFramePr>
            <a:graphicFrameLocks noGrp="1"/>
          </p:cNvGraphicFramePr>
          <p:nvPr>
            <p:ph idx="4294967295"/>
          </p:nvPr>
        </p:nvGraphicFramePr>
        <p:xfrm>
          <a:off x="251520" y="1268760"/>
          <a:ext cx="8445500" cy="4624565"/>
        </p:xfrm>
        <a:graphic>
          <a:graphicData uri="http://schemas.openxmlformats.org/drawingml/2006/table">
            <a:tbl>
              <a:tblPr/>
              <a:tblGrid>
                <a:gridCol w="213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7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Parts</a:t>
                      </a:r>
                      <a:endParaRPr kumimoji="0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Consideration</a:t>
                      </a:r>
                      <a:endParaRPr kumimoji="0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Design criteria</a:t>
                      </a:r>
                      <a:endParaRPr kumimoji="0" lang="ko-KR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Bottom ash drain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Easy withdraw of coarse and non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combustable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Bottom Ash removal +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Ash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Cooling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3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Convection Pass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Gas velocity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Gas velocity through tube passage &lt; 10m/s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Air heater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Requires wide surface area due to low heat transfer coefficient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possible heat only P/A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Fans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Inverter control for ID fan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Damper control for FD and SA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Loop seal fan damper and valve control</a:t>
                      </a:r>
                      <a:endParaRPr kumimoji="1" lang="ko-KR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PA Fan ~ 2000mmH2O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SA Fan:  ~1000mmH2O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fan ~850mmH2O</a:t>
                      </a:r>
                      <a:endParaRPr kumimoji="0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Start-up/ Ignition Burner</a:t>
                      </a:r>
                    </a:p>
                  </a:txBody>
                  <a:tcPr marL="64770" marR="64770" marT="17907" marB="179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Duct burner supports automatic heat up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Lance burner unstable in CFBC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To Use Duct burner cool down nozzle by locating evaporator</a:t>
                      </a: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tube at distributor plate</a:t>
                      </a:r>
                      <a:endParaRPr kumimoji="0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▪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&gt; 500 ℃ heat up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▪ 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Use separate ignition burner to catch fire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</a:txBody>
                  <a:tcPr marL="64770" marR="64770" marT="17907" marB="179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856" name="Text Box 84"/>
          <p:cNvSpPr txBox="1">
            <a:spLocks noChangeArrowheads="1"/>
          </p:cNvSpPr>
          <p:nvPr/>
        </p:nvSpPr>
        <p:spPr bwMode="auto">
          <a:xfrm>
            <a:off x="136525" y="6535738"/>
            <a:ext cx="669925" cy="290512"/>
          </a:xfrm>
          <a:prstGeom prst="rect">
            <a:avLst/>
          </a:prstGeom>
          <a:noFill/>
          <a:ln w="1587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200" b="1">
                <a:solidFill>
                  <a:schemeClr val="bg1"/>
                </a:solidFill>
              </a:rPr>
              <a:t>VIII-12</a:t>
            </a:r>
          </a:p>
        </p:txBody>
      </p:sp>
      <p:pic>
        <p:nvPicPr>
          <p:cNvPr id="5" name="Picture 82" descr="코발트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9544"/>
            <a:ext cx="65833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3"/>
          <p:cNvSpPr txBox="1">
            <a:spLocks noChangeArrowheads="1"/>
          </p:cNvSpPr>
          <p:nvPr/>
        </p:nvSpPr>
        <p:spPr bwMode="auto">
          <a:xfrm>
            <a:off x="1710829" y="434312"/>
            <a:ext cx="5969000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ctr">
              <a:tabLst>
                <a:tab pos="2333625" algn="l"/>
              </a:tabLst>
              <a:defRPr/>
            </a:pPr>
            <a:r>
              <a:rPr lang="en-US" altLang="ko-KR" sz="2200" dirty="0">
                <a:solidFill>
                  <a:srgbClr val="FFFF00"/>
                </a:solidFill>
              </a:rPr>
              <a:t>Design</a:t>
            </a:r>
            <a:r>
              <a:rPr lang="ko-KR" altLang="en-US" sz="2200" dirty="0">
                <a:solidFill>
                  <a:srgbClr val="FFFF00"/>
                </a:solidFill>
              </a:rPr>
              <a:t> </a:t>
            </a:r>
            <a:r>
              <a:rPr lang="en-US" altLang="ko-KR" sz="2200" dirty="0">
                <a:solidFill>
                  <a:srgbClr val="FFFF00"/>
                </a:solidFill>
              </a:rPr>
              <a:t>Considerations II</a:t>
            </a:r>
            <a:endParaRPr lang="en-US" altLang="ko-KR" sz="2200" dirty="0">
              <a:solidFill>
                <a:srgbClr val="FFFF00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09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0"/>
            <a:ext cx="8856983" cy="1143000"/>
          </a:xfrm>
        </p:spPr>
        <p:txBody>
          <a:bodyPr/>
          <a:lstStyle/>
          <a:p>
            <a:pPr eaLnBrk="1" hangingPunct="1"/>
            <a:r>
              <a:rPr lang="en-US" altLang="ko-KR" sz="3400" dirty="0"/>
              <a:t>Lay out of Combustor and Back pass</a:t>
            </a:r>
            <a:r>
              <a:rPr lang="ko-KR" altLang="en-US" sz="3400" dirty="0"/>
              <a:t> </a:t>
            </a:r>
          </a:p>
        </p:txBody>
      </p:sp>
      <p:grpSp>
        <p:nvGrpSpPr>
          <p:cNvPr id="17414" name="Group 306"/>
          <p:cNvGrpSpPr>
            <a:grpSpLocks/>
          </p:cNvGrpSpPr>
          <p:nvPr/>
        </p:nvGrpSpPr>
        <p:grpSpPr bwMode="auto">
          <a:xfrm>
            <a:off x="2820084" y="1460726"/>
            <a:ext cx="2143396" cy="4100513"/>
            <a:chOff x="3177" y="772"/>
            <a:chExt cx="2006" cy="3109"/>
          </a:xfrm>
        </p:grpSpPr>
        <p:sp>
          <p:nvSpPr>
            <p:cNvPr id="17944" name="Line 9"/>
            <p:cNvSpPr>
              <a:spLocks noChangeShapeType="1"/>
            </p:cNvSpPr>
            <p:nvPr/>
          </p:nvSpPr>
          <p:spPr bwMode="auto">
            <a:xfrm flipH="1">
              <a:off x="3412" y="1437"/>
              <a:ext cx="440" cy="185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5" name="Line 10"/>
            <p:cNvSpPr>
              <a:spLocks noChangeShapeType="1"/>
            </p:cNvSpPr>
            <p:nvPr/>
          </p:nvSpPr>
          <p:spPr bwMode="auto">
            <a:xfrm flipH="1">
              <a:off x="3535" y="1345"/>
              <a:ext cx="13" cy="76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6" name="Line 11"/>
            <p:cNvSpPr>
              <a:spLocks noChangeShapeType="1"/>
            </p:cNvSpPr>
            <p:nvPr/>
          </p:nvSpPr>
          <p:spPr bwMode="auto">
            <a:xfrm flipH="1">
              <a:off x="4228" y="1352"/>
              <a:ext cx="1" cy="77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7" name="Oval 12"/>
            <p:cNvSpPr>
              <a:spLocks noChangeArrowheads="1"/>
            </p:cNvSpPr>
            <p:nvPr/>
          </p:nvSpPr>
          <p:spPr bwMode="auto">
            <a:xfrm>
              <a:off x="3548" y="1289"/>
              <a:ext cx="684" cy="10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8" name="Oval 13"/>
            <p:cNvSpPr>
              <a:spLocks noChangeArrowheads="1"/>
            </p:cNvSpPr>
            <p:nvPr/>
          </p:nvSpPr>
          <p:spPr bwMode="auto">
            <a:xfrm>
              <a:off x="3546" y="2067"/>
              <a:ext cx="684" cy="8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9" name="Line 14"/>
            <p:cNvSpPr>
              <a:spLocks noChangeShapeType="1"/>
            </p:cNvSpPr>
            <p:nvPr/>
          </p:nvSpPr>
          <p:spPr bwMode="auto">
            <a:xfrm>
              <a:off x="3756" y="927"/>
              <a:ext cx="1" cy="42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0" name="Line 15"/>
            <p:cNvSpPr>
              <a:spLocks noChangeShapeType="1"/>
            </p:cNvSpPr>
            <p:nvPr/>
          </p:nvSpPr>
          <p:spPr bwMode="auto">
            <a:xfrm>
              <a:off x="4025" y="923"/>
              <a:ext cx="1" cy="42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1" name="Oval 16"/>
            <p:cNvSpPr>
              <a:spLocks noChangeArrowheads="1"/>
            </p:cNvSpPr>
            <p:nvPr/>
          </p:nvSpPr>
          <p:spPr bwMode="auto">
            <a:xfrm>
              <a:off x="3759" y="890"/>
              <a:ext cx="266" cy="5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2" name="Oval 17"/>
            <p:cNvSpPr>
              <a:spLocks noChangeArrowheads="1"/>
            </p:cNvSpPr>
            <p:nvPr/>
          </p:nvSpPr>
          <p:spPr bwMode="auto">
            <a:xfrm>
              <a:off x="3756" y="1311"/>
              <a:ext cx="266" cy="56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5" name="Line 20"/>
            <p:cNvSpPr>
              <a:spLocks noChangeShapeType="1"/>
            </p:cNvSpPr>
            <p:nvPr/>
          </p:nvSpPr>
          <p:spPr bwMode="auto">
            <a:xfrm flipH="1">
              <a:off x="3985" y="2124"/>
              <a:ext cx="250" cy="55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6" name="Line 21"/>
            <p:cNvSpPr>
              <a:spLocks noChangeShapeType="1"/>
            </p:cNvSpPr>
            <p:nvPr/>
          </p:nvSpPr>
          <p:spPr bwMode="auto">
            <a:xfrm>
              <a:off x="3535" y="2115"/>
              <a:ext cx="235" cy="56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7" name="Line 22"/>
            <p:cNvSpPr>
              <a:spLocks noChangeShapeType="1"/>
            </p:cNvSpPr>
            <p:nvPr/>
          </p:nvSpPr>
          <p:spPr bwMode="auto">
            <a:xfrm>
              <a:off x="3985" y="2675"/>
              <a:ext cx="1" cy="777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8" name="Line 23"/>
            <p:cNvSpPr>
              <a:spLocks noChangeShapeType="1"/>
            </p:cNvSpPr>
            <p:nvPr/>
          </p:nvSpPr>
          <p:spPr bwMode="auto">
            <a:xfrm>
              <a:off x="3774" y="2683"/>
              <a:ext cx="1" cy="77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59" name="Line 24"/>
            <p:cNvSpPr>
              <a:spLocks noChangeShapeType="1"/>
            </p:cNvSpPr>
            <p:nvPr/>
          </p:nvSpPr>
          <p:spPr bwMode="auto">
            <a:xfrm>
              <a:off x="3985" y="3455"/>
              <a:ext cx="100" cy="7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0" name="Line 25"/>
            <p:cNvSpPr>
              <a:spLocks noChangeShapeType="1"/>
            </p:cNvSpPr>
            <p:nvPr/>
          </p:nvSpPr>
          <p:spPr bwMode="auto">
            <a:xfrm flipH="1">
              <a:off x="3689" y="3463"/>
              <a:ext cx="81" cy="6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1" name="Line 26"/>
            <p:cNvSpPr>
              <a:spLocks noChangeShapeType="1"/>
            </p:cNvSpPr>
            <p:nvPr/>
          </p:nvSpPr>
          <p:spPr bwMode="auto">
            <a:xfrm>
              <a:off x="4073" y="3529"/>
              <a:ext cx="1" cy="34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2" name="Line 27"/>
            <p:cNvSpPr>
              <a:spLocks noChangeShapeType="1"/>
            </p:cNvSpPr>
            <p:nvPr/>
          </p:nvSpPr>
          <p:spPr bwMode="auto">
            <a:xfrm>
              <a:off x="3693" y="3522"/>
              <a:ext cx="1" cy="5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3" name="Line 28"/>
            <p:cNvSpPr>
              <a:spLocks noChangeShapeType="1"/>
            </p:cNvSpPr>
            <p:nvPr/>
          </p:nvSpPr>
          <p:spPr bwMode="auto">
            <a:xfrm flipH="1">
              <a:off x="3519" y="3581"/>
              <a:ext cx="188" cy="21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4" name="Line 29"/>
            <p:cNvSpPr>
              <a:spLocks noChangeShapeType="1"/>
            </p:cNvSpPr>
            <p:nvPr/>
          </p:nvSpPr>
          <p:spPr bwMode="auto">
            <a:xfrm flipH="1">
              <a:off x="3693" y="3577"/>
              <a:ext cx="214" cy="237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5" name="Line 30"/>
            <p:cNvSpPr>
              <a:spLocks noChangeShapeType="1"/>
            </p:cNvSpPr>
            <p:nvPr/>
          </p:nvSpPr>
          <p:spPr bwMode="auto">
            <a:xfrm flipH="1">
              <a:off x="3822" y="3640"/>
              <a:ext cx="185" cy="20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6" name="Freeform 31"/>
            <p:cNvSpPr>
              <a:spLocks/>
            </p:cNvSpPr>
            <p:nvPr/>
          </p:nvSpPr>
          <p:spPr bwMode="auto">
            <a:xfrm>
              <a:off x="3696" y="3559"/>
              <a:ext cx="67" cy="44"/>
            </a:xfrm>
            <a:custGeom>
              <a:avLst/>
              <a:gdLst>
                <a:gd name="T0" fmla="*/ 2465723 w 18"/>
                <a:gd name="T1" fmla="*/ 0 h 12"/>
                <a:gd name="T2" fmla="*/ 0 w 18"/>
                <a:gd name="T3" fmla="*/ 1433542 h 12"/>
                <a:gd name="T4" fmla="*/ 0 60000 65536"/>
                <a:gd name="T5" fmla="*/ 0 60000 65536"/>
                <a:gd name="T6" fmla="*/ 0 w 18"/>
                <a:gd name="T7" fmla="*/ 0 h 12"/>
                <a:gd name="T8" fmla="*/ 18 w 18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" h="12">
                  <a:moveTo>
                    <a:pt x="18" y="0"/>
                  </a:moveTo>
                  <a:cubicBezTo>
                    <a:pt x="8" y="0"/>
                    <a:pt x="0" y="5"/>
                    <a:pt x="0" y="12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7" name="Freeform 32"/>
            <p:cNvSpPr>
              <a:spLocks/>
            </p:cNvSpPr>
            <p:nvPr/>
          </p:nvSpPr>
          <p:spPr bwMode="auto">
            <a:xfrm>
              <a:off x="3763" y="3563"/>
              <a:ext cx="44" cy="88"/>
            </a:xfrm>
            <a:custGeom>
              <a:avLst/>
              <a:gdLst>
                <a:gd name="T0" fmla="*/ 0 w 12"/>
                <a:gd name="T1" fmla="*/ 0 h 24"/>
                <a:gd name="T2" fmla="*/ 1433542 w 12"/>
                <a:gd name="T3" fmla="*/ 2877032 h 24"/>
                <a:gd name="T4" fmla="*/ 0 60000 65536"/>
                <a:gd name="T5" fmla="*/ 0 60000 65536"/>
                <a:gd name="T6" fmla="*/ 0 w 12"/>
                <a:gd name="T7" fmla="*/ 0 h 24"/>
                <a:gd name="T8" fmla="*/ 12 w 12"/>
                <a:gd name="T9" fmla="*/ 24 h 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4">
                  <a:moveTo>
                    <a:pt x="0" y="0"/>
                  </a:moveTo>
                  <a:cubicBezTo>
                    <a:pt x="7" y="0"/>
                    <a:pt x="12" y="11"/>
                    <a:pt x="12" y="24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8" name="Line 33"/>
            <p:cNvSpPr>
              <a:spLocks noChangeShapeType="1"/>
            </p:cNvSpPr>
            <p:nvPr/>
          </p:nvSpPr>
          <p:spPr bwMode="auto">
            <a:xfrm flipH="1">
              <a:off x="3622" y="3644"/>
              <a:ext cx="182" cy="20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69" name="Freeform 34"/>
            <p:cNvSpPr>
              <a:spLocks/>
            </p:cNvSpPr>
            <p:nvPr/>
          </p:nvSpPr>
          <p:spPr bwMode="auto">
            <a:xfrm>
              <a:off x="3900" y="3559"/>
              <a:ext cx="66" cy="44"/>
            </a:xfrm>
            <a:custGeom>
              <a:avLst/>
              <a:gdLst>
                <a:gd name="T0" fmla="*/ 2155278 w 18"/>
                <a:gd name="T1" fmla="*/ 0 h 12"/>
                <a:gd name="T2" fmla="*/ 0 w 18"/>
                <a:gd name="T3" fmla="*/ 1433542 h 12"/>
                <a:gd name="T4" fmla="*/ 0 60000 65536"/>
                <a:gd name="T5" fmla="*/ 0 60000 65536"/>
                <a:gd name="T6" fmla="*/ 0 w 18"/>
                <a:gd name="T7" fmla="*/ 0 h 12"/>
                <a:gd name="T8" fmla="*/ 18 w 18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" h="12">
                  <a:moveTo>
                    <a:pt x="18" y="0"/>
                  </a:moveTo>
                  <a:cubicBezTo>
                    <a:pt x="8" y="0"/>
                    <a:pt x="0" y="5"/>
                    <a:pt x="0" y="12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0" name="Freeform 35"/>
            <p:cNvSpPr>
              <a:spLocks/>
            </p:cNvSpPr>
            <p:nvPr/>
          </p:nvSpPr>
          <p:spPr bwMode="auto">
            <a:xfrm>
              <a:off x="3966" y="3559"/>
              <a:ext cx="45" cy="89"/>
            </a:xfrm>
            <a:custGeom>
              <a:avLst/>
              <a:gdLst>
                <a:gd name="T0" fmla="*/ 0 w 12"/>
                <a:gd name="T1" fmla="*/ 0 h 24"/>
                <a:gd name="T2" fmla="*/ 1763591 w 12"/>
                <a:gd name="T3" fmla="*/ 3183115 h 24"/>
                <a:gd name="T4" fmla="*/ 0 60000 65536"/>
                <a:gd name="T5" fmla="*/ 0 60000 65536"/>
                <a:gd name="T6" fmla="*/ 0 w 12"/>
                <a:gd name="T7" fmla="*/ 0 h 24"/>
                <a:gd name="T8" fmla="*/ 12 w 12"/>
                <a:gd name="T9" fmla="*/ 24 h 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4">
                  <a:moveTo>
                    <a:pt x="0" y="0"/>
                  </a:moveTo>
                  <a:cubicBezTo>
                    <a:pt x="7" y="0"/>
                    <a:pt x="12" y="11"/>
                    <a:pt x="12" y="24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1" name="Line 36"/>
            <p:cNvSpPr>
              <a:spLocks noChangeShapeType="1"/>
            </p:cNvSpPr>
            <p:nvPr/>
          </p:nvSpPr>
          <p:spPr bwMode="auto">
            <a:xfrm>
              <a:off x="3582" y="1426"/>
              <a:ext cx="1" cy="36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2" name="Line 37"/>
            <p:cNvSpPr>
              <a:spLocks noChangeShapeType="1"/>
            </p:cNvSpPr>
            <p:nvPr/>
          </p:nvSpPr>
          <p:spPr bwMode="auto">
            <a:xfrm>
              <a:off x="3863" y="1434"/>
              <a:ext cx="1" cy="37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3" name="Line 38"/>
            <p:cNvSpPr>
              <a:spLocks noChangeShapeType="1"/>
            </p:cNvSpPr>
            <p:nvPr/>
          </p:nvSpPr>
          <p:spPr bwMode="auto">
            <a:xfrm flipH="1">
              <a:off x="3778" y="772"/>
              <a:ext cx="332" cy="13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4" name="Line 39"/>
            <p:cNvSpPr>
              <a:spLocks noChangeShapeType="1"/>
            </p:cNvSpPr>
            <p:nvPr/>
          </p:nvSpPr>
          <p:spPr bwMode="auto">
            <a:xfrm flipH="1">
              <a:off x="3177" y="1403"/>
              <a:ext cx="356" cy="145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5" name="Line 40"/>
            <p:cNvSpPr>
              <a:spLocks noChangeShapeType="1"/>
            </p:cNvSpPr>
            <p:nvPr/>
          </p:nvSpPr>
          <p:spPr bwMode="auto">
            <a:xfrm flipH="1">
              <a:off x="3510" y="1822"/>
              <a:ext cx="334" cy="15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6" name="Line 41"/>
            <p:cNvSpPr>
              <a:spLocks noChangeShapeType="1"/>
            </p:cNvSpPr>
            <p:nvPr/>
          </p:nvSpPr>
          <p:spPr bwMode="auto">
            <a:xfrm flipH="1">
              <a:off x="4011" y="853"/>
              <a:ext cx="262" cy="8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7" name="Line 42"/>
            <p:cNvSpPr>
              <a:spLocks noChangeShapeType="1"/>
            </p:cNvSpPr>
            <p:nvPr/>
          </p:nvSpPr>
          <p:spPr bwMode="auto">
            <a:xfrm flipH="1">
              <a:off x="4022" y="1116"/>
              <a:ext cx="284" cy="11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8" name="Line 43"/>
            <p:cNvSpPr>
              <a:spLocks noChangeShapeType="1"/>
            </p:cNvSpPr>
            <p:nvPr/>
          </p:nvSpPr>
          <p:spPr bwMode="auto">
            <a:xfrm flipH="1">
              <a:off x="4425" y="1356"/>
              <a:ext cx="3" cy="755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79" name="Line 44"/>
            <p:cNvSpPr>
              <a:spLocks noChangeShapeType="1"/>
            </p:cNvSpPr>
            <p:nvPr/>
          </p:nvSpPr>
          <p:spPr bwMode="auto">
            <a:xfrm flipH="1">
              <a:off x="5105" y="1363"/>
              <a:ext cx="4" cy="765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0" name="Oval 45"/>
            <p:cNvSpPr>
              <a:spLocks noChangeArrowheads="1"/>
            </p:cNvSpPr>
            <p:nvPr/>
          </p:nvSpPr>
          <p:spPr bwMode="auto">
            <a:xfrm>
              <a:off x="4428" y="1300"/>
              <a:ext cx="684" cy="10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1" name="Oval 46"/>
            <p:cNvSpPr>
              <a:spLocks noChangeArrowheads="1"/>
            </p:cNvSpPr>
            <p:nvPr/>
          </p:nvSpPr>
          <p:spPr bwMode="auto">
            <a:xfrm>
              <a:off x="4430" y="2058"/>
              <a:ext cx="684" cy="104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2" name="Line 47"/>
            <p:cNvSpPr>
              <a:spLocks noChangeShapeType="1"/>
            </p:cNvSpPr>
            <p:nvPr/>
          </p:nvSpPr>
          <p:spPr bwMode="auto">
            <a:xfrm>
              <a:off x="4635" y="938"/>
              <a:ext cx="1" cy="42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3" name="Line 48"/>
            <p:cNvSpPr>
              <a:spLocks noChangeShapeType="1"/>
            </p:cNvSpPr>
            <p:nvPr/>
          </p:nvSpPr>
          <p:spPr bwMode="auto">
            <a:xfrm>
              <a:off x="4905" y="934"/>
              <a:ext cx="1" cy="42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4" name="Oval 49"/>
            <p:cNvSpPr>
              <a:spLocks noChangeArrowheads="1"/>
            </p:cNvSpPr>
            <p:nvPr/>
          </p:nvSpPr>
          <p:spPr bwMode="auto">
            <a:xfrm>
              <a:off x="4639" y="901"/>
              <a:ext cx="266" cy="56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5" name="Oval 50"/>
            <p:cNvSpPr>
              <a:spLocks noChangeArrowheads="1"/>
            </p:cNvSpPr>
            <p:nvPr/>
          </p:nvSpPr>
          <p:spPr bwMode="auto">
            <a:xfrm>
              <a:off x="4635" y="1323"/>
              <a:ext cx="267" cy="5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8" name="Line 53"/>
            <p:cNvSpPr>
              <a:spLocks noChangeShapeType="1"/>
            </p:cNvSpPr>
            <p:nvPr/>
          </p:nvSpPr>
          <p:spPr bwMode="auto">
            <a:xfrm flipH="1">
              <a:off x="4865" y="2111"/>
              <a:ext cx="240" cy="57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89" name="Line 54"/>
            <p:cNvSpPr>
              <a:spLocks noChangeShapeType="1"/>
            </p:cNvSpPr>
            <p:nvPr/>
          </p:nvSpPr>
          <p:spPr bwMode="auto">
            <a:xfrm>
              <a:off x="4419" y="2117"/>
              <a:ext cx="239" cy="58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0" name="Line 55"/>
            <p:cNvSpPr>
              <a:spLocks noChangeShapeType="1"/>
            </p:cNvSpPr>
            <p:nvPr/>
          </p:nvSpPr>
          <p:spPr bwMode="auto">
            <a:xfrm>
              <a:off x="4865" y="2687"/>
              <a:ext cx="1" cy="77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1" name="Line 56"/>
            <p:cNvSpPr>
              <a:spLocks noChangeShapeType="1"/>
            </p:cNvSpPr>
            <p:nvPr/>
          </p:nvSpPr>
          <p:spPr bwMode="auto">
            <a:xfrm>
              <a:off x="4654" y="2694"/>
              <a:ext cx="1" cy="77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2" name="Line 57"/>
            <p:cNvSpPr>
              <a:spLocks noChangeShapeType="1"/>
            </p:cNvSpPr>
            <p:nvPr/>
          </p:nvSpPr>
          <p:spPr bwMode="auto">
            <a:xfrm>
              <a:off x="4865" y="3467"/>
              <a:ext cx="99" cy="7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3" name="Line 58"/>
            <p:cNvSpPr>
              <a:spLocks noChangeShapeType="1"/>
            </p:cNvSpPr>
            <p:nvPr/>
          </p:nvSpPr>
          <p:spPr bwMode="auto">
            <a:xfrm flipH="1">
              <a:off x="4569" y="3474"/>
              <a:ext cx="81" cy="6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4" name="Line 59"/>
            <p:cNvSpPr>
              <a:spLocks noChangeShapeType="1"/>
            </p:cNvSpPr>
            <p:nvPr/>
          </p:nvSpPr>
          <p:spPr bwMode="auto">
            <a:xfrm>
              <a:off x="4953" y="3540"/>
              <a:ext cx="1" cy="34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5" name="Line 60"/>
            <p:cNvSpPr>
              <a:spLocks noChangeShapeType="1"/>
            </p:cNvSpPr>
            <p:nvPr/>
          </p:nvSpPr>
          <p:spPr bwMode="auto">
            <a:xfrm>
              <a:off x="4573" y="3533"/>
              <a:ext cx="1" cy="5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6" name="Line 61"/>
            <p:cNvSpPr>
              <a:spLocks noChangeShapeType="1"/>
            </p:cNvSpPr>
            <p:nvPr/>
          </p:nvSpPr>
          <p:spPr bwMode="auto">
            <a:xfrm flipH="1">
              <a:off x="4402" y="3592"/>
              <a:ext cx="185" cy="207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7" name="Line 62"/>
            <p:cNvSpPr>
              <a:spLocks noChangeShapeType="1"/>
            </p:cNvSpPr>
            <p:nvPr/>
          </p:nvSpPr>
          <p:spPr bwMode="auto">
            <a:xfrm flipH="1">
              <a:off x="4606" y="3589"/>
              <a:ext cx="181" cy="21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8" name="Line 63"/>
            <p:cNvSpPr>
              <a:spLocks noChangeShapeType="1"/>
            </p:cNvSpPr>
            <p:nvPr/>
          </p:nvSpPr>
          <p:spPr bwMode="auto">
            <a:xfrm flipH="1">
              <a:off x="4706" y="3651"/>
              <a:ext cx="181" cy="207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99" name="Freeform 64"/>
            <p:cNvSpPr>
              <a:spLocks/>
            </p:cNvSpPr>
            <p:nvPr/>
          </p:nvSpPr>
          <p:spPr bwMode="auto">
            <a:xfrm>
              <a:off x="4576" y="3570"/>
              <a:ext cx="67" cy="44"/>
            </a:xfrm>
            <a:custGeom>
              <a:avLst/>
              <a:gdLst>
                <a:gd name="T0" fmla="*/ 2465723 w 18"/>
                <a:gd name="T1" fmla="*/ 0 h 12"/>
                <a:gd name="T2" fmla="*/ 0 w 18"/>
                <a:gd name="T3" fmla="*/ 1433542 h 12"/>
                <a:gd name="T4" fmla="*/ 0 60000 65536"/>
                <a:gd name="T5" fmla="*/ 0 60000 65536"/>
                <a:gd name="T6" fmla="*/ 0 w 18"/>
                <a:gd name="T7" fmla="*/ 0 h 12"/>
                <a:gd name="T8" fmla="*/ 18 w 18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" h="12">
                  <a:moveTo>
                    <a:pt x="18" y="0"/>
                  </a:moveTo>
                  <a:cubicBezTo>
                    <a:pt x="8" y="0"/>
                    <a:pt x="0" y="5"/>
                    <a:pt x="0" y="12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0" name="Freeform 65"/>
            <p:cNvSpPr>
              <a:spLocks/>
            </p:cNvSpPr>
            <p:nvPr/>
          </p:nvSpPr>
          <p:spPr bwMode="auto">
            <a:xfrm>
              <a:off x="4643" y="3574"/>
              <a:ext cx="44" cy="88"/>
            </a:xfrm>
            <a:custGeom>
              <a:avLst/>
              <a:gdLst>
                <a:gd name="T0" fmla="*/ 0 w 12"/>
                <a:gd name="T1" fmla="*/ 0 h 24"/>
                <a:gd name="T2" fmla="*/ 1433542 w 12"/>
                <a:gd name="T3" fmla="*/ 2877032 h 24"/>
                <a:gd name="T4" fmla="*/ 0 60000 65536"/>
                <a:gd name="T5" fmla="*/ 0 60000 65536"/>
                <a:gd name="T6" fmla="*/ 0 w 12"/>
                <a:gd name="T7" fmla="*/ 0 h 24"/>
                <a:gd name="T8" fmla="*/ 12 w 12"/>
                <a:gd name="T9" fmla="*/ 24 h 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4">
                  <a:moveTo>
                    <a:pt x="0" y="0"/>
                  </a:moveTo>
                  <a:cubicBezTo>
                    <a:pt x="7" y="0"/>
                    <a:pt x="12" y="11"/>
                    <a:pt x="12" y="24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1" name="Line 66"/>
            <p:cNvSpPr>
              <a:spLocks noChangeShapeType="1"/>
            </p:cNvSpPr>
            <p:nvPr/>
          </p:nvSpPr>
          <p:spPr bwMode="auto">
            <a:xfrm flipH="1">
              <a:off x="4506" y="3655"/>
              <a:ext cx="177" cy="20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2" name="Freeform 67"/>
            <p:cNvSpPr>
              <a:spLocks/>
            </p:cNvSpPr>
            <p:nvPr/>
          </p:nvSpPr>
          <p:spPr bwMode="auto">
            <a:xfrm>
              <a:off x="4780" y="3570"/>
              <a:ext cx="66" cy="44"/>
            </a:xfrm>
            <a:custGeom>
              <a:avLst/>
              <a:gdLst>
                <a:gd name="T0" fmla="*/ 2155278 w 18"/>
                <a:gd name="T1" fmla="*/ 0 h 12"/>
                <a:gd name="T2" fmla="*/ 0 w 18"/>
                <a:gd name="T3" fmla="*/ 1433542 h 12"/>
                <a:gd name="T4" fmla="*/ 0 60000 65536"/>
                <a:gd name="T5" fmla="*/ 0 60000 65536"/>
                <a:gd name="T6" fmla="*/ 0 w 18"/>
                <a:gd name="T7" fmla="*/ 0 h 12"/>
                <a:gd name="T8" fmla="*/ 18 w 18"/>
                <a:gd name="T9" fmla="*/ 12 h 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" h="12">
                  <a:moveTo>
                    <a:pt x="18" y="0"/>
                  </a:moveTo>
                  <a:cubicBezTo>
                    <a:pt x="8" y="0"/>
                    <a:pt x="0" y="5"/>
                    <a:pt x="0" y="12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3" name="Freeform 68"/>
            <p:cNvSpPr>
              <a:spLocks/>
            </p:cNvSpPr>
            <p:nvPr/>
          </p:nvSpPr>
          <p:spPr bwMode="auto">
            <a:xfrm>
              <a:off x="4846" y="3570"/>
              <a:ext cx="45" cy="89"/>
            </a:xfrm>
            <a:custGeom>
              <a:avLst/>
              <a:gdLst>
                <a:gd name="T0" fmla="*/ 0 w 12"/>
                <a:gd name="T1" fmla="*/ 0 h 24"/>
                <a:gd name="T2" fmla="*/ 1763591 w 12"/>
                <a:gd name="T3" fmla="*/ 3183115 h 24"/>
                <a:gd name="T4" fmla="*/ 0 60000 65536"/>
                <a:gd name="T5" fmla="*/ 0 60000 65536"/>
                <a:gd name="T6" fmla="*/ 0 w 12"/>
                <a:gd name="T7" fmla="*/ 0 h 24"/>
                <a:gd name="T8" fmla="*/ 12 w 12"/>
                <a:gd name="T9" fmla="*/ 24 h 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" h="24">
                  <a:moveTo>
                    <a:pt x="0" y="0"/>
                  </a:moveTo>
                  <a:cubicBezTo>
                    <a:pt x="7" y="0"/>
                    <a:pt x="12" y="11"/>
                    <a:pt x="12" y="24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4" name="Line 69"/>
            <p:cNvSpPr>
              <a:spLocks noChangeShapeType="1"/>
            </p:cNvSpPr>
            <p:nvPr/>
          </p:nvSpPr>
          <p:spPr bwMode="auto">
            <a:xfrm>
              <a:off x="5012" y="1463"/>
              <a:ext cx="1" cy="36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5" name="Line 70"/>
            <p:cNvSpPr>
              <a:spLocks noChangeShapeType="1"/>
            </p:cNvSpPr>
            <p:nvPr/>
          </p:nvSpPr>
          <p:spPr bwMode="auto">
            <a:xfrm>
              <a:off x="5056" y="1410"/>
              <a:ext cx="1" cy="36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6" name="Line 71"/>
            <p:cNvSpPr>
              <a:spLocks noChangeShapeType="1"/>
            </p:cNvSpPr>
            <p:nvPr/>
          </p:nvSpPr>
          <p:spPr bwMode="auto">
            <a:xfrm flipH="1">
              <a:off x="4603" y="1426"/>
              <a:ext cx="451" cy="23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7" name="Line 72"/>
            <p:cNvSpPr>
              <a:spLocks noChangeShapeType="1"/>
            </p:cNvSpPr>
            <p:nvPr/>
          </p:nvSpPr>
          <p:spPr bwMode="auto">
            <a:xfrm flipH="1">
              <a:off x="4550" y="1788"/>
              <a:ext cx="511" cy="26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08" name="Line 73"/>
            <p:cNvSpPr>
              <a:spLocks noChangeShapeType="1"/>
            </p:cNvSpPr>
            <p:nvPr/>
          </p:nvSpPr>
          <p:spPr bwMode="auto">
            <a:xfrm flipH="1">
              <a:off x="4459" y="1446"/>
              <a:ext cx="274" cy="12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30" name="Oval 74"/>
            <p:cNvSpPr>
              <a:spLocks noChangeArrowheads="1"/>
            </p:cNvSpPr>
            <p:nvPr/>
          </p:nvSpPr>
          <p:spPr bwMode="auto">
            <a:xfrm>
              <a:off x="4666" y="1114"/>
              <a:ext cx="37" cy="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26" name="Oval 79"/>
            <p:cNvSpPr>
              <a:spLocks noChangeArrowheads="1"/>
            </p:cNvSpPr>
            <p:nvPr/>
          </p:nvSpPr>
          <p:spPr bwMode="auto">
            <a:xfrm>
              <a:off x="3782" y="1110"/>
              <a:ext cx="37" cy="44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8011" name="Group 88"/>
            <p:cNvGrpSpPr>
              <a:grpSpLocks/>
            </p:cNvGrpSpPr>
            <p:nvPr/>
          </p:nvGrpSpPr>
          <p:grpSpPr bwMode="auto">
            <a:xfrm>
              <a:off x="4898" y="3507"/>
              <a:ext cx="37" cy="45"/>
              <a:chOff x="4898" y="3507"/>
              <a:chExt cx="37" cy="45"/>
            </a:xfrm>
          </p:grpSpPr>
          <p:sp>
            <p:nvSpPr>
              <p:cNvPr id="18022" name="Oval 84"/>
              <p:cNvSpPr>
                <a:spLocks noChangeArrowheads="1"/>
              </p:cNvSpPr>
              <p:nvPr/>
            </p:nvSpPr>
            <p:spPr bwMode="auto">
              <a:xfrm>
                <a:off x="4898" y="3507"/>
                <a:ext cx="37" cy="45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23" name="Oval 85"/>
              <p:cNvSpPr>
                <a:spLocks noChangeArrowheads="1"/>
              </p:cNvSpPr>
              <p:nvPr/>
            </p:nvSpPr>
            <p:spPr bwMode="auto">
              <a:xfrm>
                <a:off x="4898" y="3507"/>
                <a:ext cx="37" cy="45"/>
              </a:xfrm>
              <a:prstGeom prst="ellips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24" name="Line 86"/>
              <p:cNvSpPr>
                <a:spLocks noChangeShapeType="1"/>
              </p:cNvSpPr>
              <p:nvPr/>
            </p:nvSpPr>
            <p:spPr bwMode="auto">
              <a:xfrm>
                <a:off x="4902" y="3515"/>
                <a:ext cx="29" cy="29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25" name="Line 87"/>
              <p:cNvSpPr>
                <a:spLocks noChangeShapeType="1"/>
              </p:cNvSpPr>
              <p:nvPr/>
            </p:nvSpPr>
            <p:spPr bwMode="auto">
              <a:xfrm flipV="1">
                <a:off x="4902" y="3515"/>
                <a:ext cx="29" cy="29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8012" name="Group 93"/>
            <p:cNvGrpSpPr>
              <a:grpSpLocks/>
            </p:cNvGrpSpPr>
            <p:nvPr/>
          </p:nvGrpSpPr>
          <p:grpSpPr bwMode="auto">
            <a:xfrm>
              <a:off x="3707" y="3492"/>
              <a:ext cx="37" cy="45"/>
              <a:chOff x="3707" y="3492"/>
              <a:chExt cx="37" cy="45"/>
            </a:xfrm>
          </p:grpSpPr>
          <p:sp>
            <p:nvSpPr>
              <p:cNvPr id="18018" name="Oval 89"/>
              <p:cNvSpPr>
                <a:spLocks noChangeArrowheads="1"/>
              </p:cNvSpPr>
              <p:nvPr/>
            </p:nvSpPr>
            <p:spPr bwMode="auto">
              <a:xfrm>
                <a:off x="3707" y="3492"/>
                <a:ext cx="37" cy="45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19" name="Oval 90"/>
              <p:cNvSpPr>
                <a:spLocks noChangeArrowheads="1"/>
              </p:cNvSpPr>
              <p:nvPr/>
            </p:nvSpPr>
            <p:spPr bwMode="auto">
              <a:xfrm>
                <a:off x="3707" y="3492"/>
                <a:ext cx="37" cy="45"/>
              </a:xfrm>
              <a:prstGeom prst="ellips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20" name="Line 91"/>
              <p:cNvSpPr>
                <a:spLocks noChangeShapeType="1"/>
              </p:cNvSpPr>
              <p:nvPr/>
            </p:nvSpPr>
            <p:spPr bwMode="auto">
              <a:xfrm>
                <a:off x="3711" y="3500"/>
                <a:ext cx="30" cy="29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021" name="Line 92"/>
              <p:cNvSpPr>
                <a:spLocks noChangeShapeType="1"/>
              </p:cNvSpPr>
              <p:nvPr/>
            </p:nvSpPr>
            <p:spPr bwMode="auto">
              <a:xfrm flipV="1">
                <a:off x="3711" y="3500"/>
                <a:ext cx="30" cy="29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013" name="Line 94"/>
            <p:cNvSpPr>
              <a:spLocks noChangeShapeType="1"/>
            </p:cNvSpPr>
            <p:nvPr/>
          </p:nvSpPr>
          <p:spPr bwMode="auto">
            <a:xfrm flipH="1">
              <a:off x="4654" y="787"/>
              <a:ext cx="333" cy="13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14" name="Line 95"/>
            <p:cNvSpPr>
              <a:spLocks noChangeShapeType="1"/>
            </p:cNvSpPr>
            <p:nvPr/>
          </p:nvSpPr>
          <p:spPr bwMode="auto">
            <a:xfrm flipH="1">
              <a:off x="4887" y="868"/>
              <a:ext cx="262" cy="8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15" name="Line 96"/>
            <p:cNvSpPr>
              <a:spLocks noChangeShapeType="1"/>
            </p:cNvSpPr>
            <p:nvPr/>
          </p:nvSpPr>
          <p:spPr bwMode="auto">
            <a:xfrm flipH="1">
              <a:off x="4898" y="1130"/>
              <a:ext cx="285" cy="11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16" name="Freeform 97"/>
            <p:cNvSpPr>
              <a:spLocks/>
            </p:cNvSpPr>
            <p:nvPr/>
          </p:nvSpPr>
          <p:spPr bwMode="auto">
            <a:xfrm rot="727119">
              <a:off x="3537" y="1400"/>
              <a:ext cx="337" cy="29"/>
            </a:xfrm>
            <a:custGeom>
              <a:avLst/>
              <a:gdLst>
                <a:gd name="T0" fmla="*/ 0 w 91"/>
                <a:gd name="T1" fmla="*/ 864428 h 8"/>
                <a:gd name="T2" fmla="*/ 11922497 w 91"/>
                <a:gd name="T3" fmla="*/ 0 h 8"/>
                <a:gd name="T4" fmla="*/ 0 60000 65536"/>
                <a:gd name="T5" fmla="*/ 0 60000 65536"/>
                <a:gd name="T6" fmla="*/ 0 w 91"/>
                <a:gd name="T7" fmla="*/ 0 h 8"/>
                <a:gd name="T8" fmla="*/ 91 w 91"/>
                <a:gd name="T9" fmla="*/ 8 h 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1" h="8">
                  <a:moveTo>
                    <a:pt x="0" y="8"/>
                  </a:moveTo>
                  <a:cubicBezTo>
                    <a:pt x="50" y="8"/>
                    <a:pt x="91" y="4"/>
                    <a:pt x="91" y="0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017" name="Freeform 98"/>
            <p:cNvSpPr>
              <a:spLocks/>
            </p:cNvSpPr>
            <p:nvPr/>
          </p:nvSpPr>
          <p:spPr bwMode="auto">
            <a:xfrm>
              <a:off x="4743" y="1407"/>
              <a:ext cx="310" cy="35"/>
            </a:xfrm>
            <a:custGeom>
              <a:avLst/>
              <a:gdLst>
                <a:gd name="T0" fmla="*/ 0 w 84"/>
                <a:gd name="T1" fmla="*/ 1657326 h 13"/>
                <a:gd name="T2" fmla="*/ 10666078 w 84"/>
                <a:gd name="T3" fmla="*/ 0 h 13"/>
                <a:gd name="T4" fmla="*/ 0 60000 65536"/>
                <a:gd name="T5" fmla="*/ 0 60000 65536"/>
                <a:gd name="T6" fmla="*/ 0 w 84"/>
                <a:gd name="T7" fmla="*/ 0 h 13"/>
                <a:gd name="T8" fmla="*/ 84 w 84"/>
                <a:gd name="T9" fmla="*/ 13 h 1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4" h="13">
                  <a:moveTo>
                    <a:pt x="0" y="13"/>
                  </a:moveTo>
                  <a:cubicBezTo>
                    <a:pt x="46" y="13"/>
                    <a:pt x="84" y="7"/>
                    <a:pt x="84" y="0"/>
                  </a:cubicBezTo>
                </a:path>
              </a:pathLst>
            </a:custGeom>
            <a:noFill/>
            <a:ln w="28575" cap="rnd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415" name="Line 99"/>
          <p:cNvSpPr>
            <a:spLocks noChangeShapeType="1"/>
          </p:cNvSpPr>
          <p:nvPr/>
        </p:nvSpPr>
        <p:spPr bwMode="auto">
          <a:xfrm flipV="1">
            <a:off x="637530" y="1428179"/>
            <a:ext cx="596900" cy="4095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6" name="Line 100"/>
          <p:cNvSpPr>
            <a:spLocks noChangeShapeType="1"/>
          </p:cNvSpPr>
          <p:nvPr/>
        </p:nvSpPr>
        <p:spPr bwMode="auto">
          <a:xfrm>
            <a:off x="1234430" y="1428179"/>
            <a:ext cx="1198562" cy="4095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7" name="Line 101"/>
          <p:cNvSpPr>
            <a:spLocks noChangeShapeType="1"/>
          </p:cNvSpPr>
          <p:nvPr/>
        </p:nvSpPr>
        <p:spPr bwMode="auto">
          <a:xfrm>
            <a:off x="632768" y="1842517"/>
            <a:ext cx="1198562" cy="40481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8" name="Line 102"/>
          <p:cNvSpPr>
            <a:spLocks noChangeShapeType="1"/>
          </p:cNvSpPr>
          <p:nvPr/>
        </p:nvSpPr>
        <p:spPr bwMode="auto">
          <a:xfrm>
            <a:off x="637530" y="1842517"/>
            <a:ext cx="0" cy="257492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19" name="Line 103"/>
          <p:cNvSpPr>
            <a:spLocks noChangeShapeType="1"/>
          </p:cNvSpPr>
          <p:nvPr/>
        </p:nvSpPr>
        <p:spPr bwMode="auto">
          <a:xfrm>
            <a:off x="1831330" y="2252092"/>
            <a:ext cx="1587" cy="267811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0" name="Line 104"/>
          <p:cNvSpPr>
            <a:spLocks noChangeShapeType="1"/>
          </p:cNvSpPr>
          <p:nvPr/>
        </p:nvSpPr>
        <p:spPr bwMode="auto">
          <a:xfrm>
            <a:off x="2429818" y="1820292"/>
            <a:ext cx="0" cy="26955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1" name="Line 105"/>
          <p:cNvSpPr>
            <a:spLocks noChangeShapeType="1"/>
          </p:cNvSpPr>
          <p:nvPr/>
        </p:nvSpPr>
        <p:spPr bwMode="auto">
          <a:xfrm flipV="1">
            <a:off x="1831330" y="4493642"/>
            <a:ext cx="604837" cy="4191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2" name="Line 106"/>
          <p:cNvSpPr>
            <a:spLocks noChangeShapeType="1"/>
          </p:cNvSpPr>
          <p:nvPr/>
        </p:nvSpPr>
        <p:spPr bwMode="auto">
          <a:xfrm>
            <a:off x="629593" y="4401567"/>
            <a:ext cx="1198562" cy="50641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3" name="Line 107"/>
          <p:cNvSpPr>
            <a:spLocks noChangeShapeType="1"/>
          </p:cNvSpPr>
          <p:nvPr/>
        </p:nvSpPr>
        <p:spPr bwMode="auto">
          <a:xfrm>
            <a:off x="637530" y="4401567"/>
            <a:ext cx="196850" cy="8143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4" name="Line 108"/>
          <p:cNvSpPr>
            <a:spLocks noChangeShapeType="1"/>
          </p:cNvSpPr>
          <p:nvPr/>
        </p:nvSpPr>
        <p:spPr bwMode="auto">
          <a:xfrm flipH="1">
            <a:off x="2291705" y="4504754"/>
            <a:ext cx="141287" cy="10556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5" name="Line 109"/>
          <p:cNvSpPr>
            <a:spLocks noChangeShapeType="1"/>
          </p:cNvSpPr>
          <p:nvPr/>
        </p:nvSpPr>
        <p:spPr bwMode="auto">
          <a:xfrm>
            <a:off x="831205" y="5215954"/>
            <a:ext cx="1204912" cy="5222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6" name="Line 110"/>
          <p:cNvSpPr>
            <a:spLocks noChangeShapeType="1"/>
          </p:cNvSpPr>
          <p:nvPr/>
        </p:nvSpPr>
        <p:spPr bwMode="auto">
          <a:xfrm flipV="1">
            <a:off x="2026593" y="5549329"/>
            <a:ext cx="271462" cy="18891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7" name="Line 111"/>
          <p:cNvSpPr>
            <a:spLocks noChangeShapeType="1"/>
          </p:cNvSpPr>
          <p:nvPr/>
        </p:nvSpPr>
        <p:spPr bwMode="auto">
          <a:xfrm>
            <a:off x="1234430" y="1428179"/>
            <a:ext cx="1587" cy="2574925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8" name="Line 112"/>
          <p:cNvSpPr>
            <a:spLocks noChangeShapeType="1"/>
          </p:cNvSpPr>
          <p:nvPr/>
        </p:nvSpPr>
        <p:spPr bwMode="auto">
          <a:xfrm flipV="1">
            <a:off x="651818" y="3969767"/>
            <a:ext cx="596900" cy="409575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9" name="Line 113"/>
          <p:cNvSpPr>
            <a:spLocks noChangeShapeType="1"/>
          </p:cNvSpPr>
          <p:nvPr/>
        </p:nvSpPr>
        <p:spPr bwMode="auto">
          <a:xfrm>
            <a:off x="1242368" y="3991992"/>
            <a:ext cx="1196975" cy="5064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0" name="Line 114"/>
          <p:cNvSpPr>
            <a:spLocks noChangeShapeType="1"/>
          </p:cNvSpPr>
          <p:nvPr/>
        </p:nvSpPr>
        <p:spPr bwMode="auto">
          <a:xfrm flipV="1">
            <a:off x="845493" y="5015929"/>
            <a:ext cx="273050" cy="1889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1" name="Line 115"/>
          <p:cNvSpPr>
            <a:spLocks noChangeShapeType="1"/>
          </p:cNvSpPr>
          <p:nvPr/>
        </p:nvSpPr>
        <p:spPr bwMode="auto">
          <a:xfrm flipH="1">
            <a:off x="1096318" y="3982467"/>
            <a:ext cx="141287" cy="105568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2" name="Line 116"/>
          <p:cNvSpPr>
            <a:spLocks noChangeShapeType="1"/>
          </p:cNvSpPr>
          <p:nvPr/>
        </p:nvSpPr>
        <p:spPr bwMode="auto">
          <a:xfrm>
            <a:off x="1093143" y="5027042"/>
            <a:ext cx="1198562" cy="5064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3" name="Freeform 117"/>
          <p:cNvSpPr>
            <a:spLocks/>
          </p:cNvSpPr>
          <p:nvPr/>
        </p:nvSpPr>
        <p:spPr bwMode="auto">
          <a:xfrm>
            <a:off x="2090093" y="4858767"/>
            <a:ext cx="171450" cy="195263"/>
          </a:xfrm>
          <a:custGeom>
            <a:avLst/>
            <a:gdLst>
              <a:gd name="T0" fmla="*/ 38889 w 46"/>
              <a:gd name="T1" fmla="*/ 260685 h 36"/>
              <a:gd name="T2" fmla="*/ 6356 w 46"/>
              <a:gd name="T3" fmla="*/ 1576532 h 36"/>
              <a:gd name="T4" fmla="*/ 60982 w 46"/>
              <a:gd name="T5" fmla="*/ 2022161 h 36"/>
              <a:gd name="T6" fmla="*/ 93103 w 46"/>
              <a:gd name="T7" fmla="*/ 706324 h 36"/>
              <a:gd name="T8" fmla="*/ 38889 w 46"/>
              <a:gd name="T9" fmla="*/ 260685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"/>
              <a:gd name="T16" fmla="*/ 0 h 36"/>
              <a:gd name="T17" fmla="*/ 46 w 4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" h="36">
                <a:moveTo>
                  <a:pt x="18" y="4"/>
                </a:moveTo>
                <a:cubicBezTo>
                  <a:pt x="7" y="8"/>
                  <a:pt x="0" y="17"/>
                  <a:pt x="3" y="25"/>
                </a:cubicBezTo>
                <a:cubicBezTo>
                  <a:pt x="6" y="33"/>
                  <a:pt x="17" y="36"/>
                  <a:pt x="28" y="32"/>
                </a:cubicBezTo>
                <a:cubicBezTo>
                  <a:pt x="39" y="28"/>
                  <a:pt x="46" y="19"/>
                  <a:pt x="43" y="11"/>
                </a:cubicBezTo>
                <a:cubicBezTo>
                  <a:pt x="40" y="3"/>
                  <a:pt x="29" y="0"/>
                  <a:pt x="18" y="4"/>
                </a:cubicBezTo>
                <a:close/>
              </a:path>
            </a:pathLst>
          </a:custGeom>
          <a:solidFill>
            <a:srgbClr val="00CCFF"/>
          </a:solidFill>
          <a:ln w="28575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4" name="Freeform 118"/>
          <p:cNvSpPr>
            <a:spLocks/>
          </p:cNvSpPr>
          <p:nvPr/>
        </p:nvSpPr>
        <p:spPr bwMode="auto">
          <a:xfrm>
            <a:off x="908993" y="4338067"/>
            <a:ext cx="176212" cy="193675"/>
          </a:xfrm>
          <a:custGeom>
            <a:avLst/>
            <a:gdLst>
              <a:gd name="T0" fmla="*/ 41809 w 47"/>
              <a:gd name="T1" fmla="*/ 240991 h 36"/>
              <a:gd name="T2" fmla="*/ 6906 w 47"/>
              <a:gd name="T3" fmla="*/ 1478535 h 36"/>
              <a:gd name="T4" fmla="*/ 65889 w 47"/>
              <a:gd name="T5" fmla="*/ 1878197 h 36"/>
              <a:gd name="T6" fmla="*/ 100800 w 47"/>
              <a:gd name="T7" fmla="*/ 642333 h 36"/>
              <a:gd name="T8" fmla="*/ 41809 w 47"/>
              <a:gd name="T9" fmla="*/ 24099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36"/>
              <a:gd name="T17" fmla="*/ 47 w 4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36">
                <a:moveTo>
                  <a:pt x="18" y="4"/>
                </a:moveTo>
                <a:cubicBezTo>
                  <a:pt x="7" y="8"/>
                  <a:pt x="0" y="17"/>
                  <a:pt x="3" y="25"/>
                </a:cubicBezTo>
                <a:cubicBezTo>
                  <a:pt x="6" y="33"/>
                  <a:pt x="17" y="36"/>
                  <a:pt x="29" y="32"/>
                </a:cubicBezTo>
                <a:cubicBezTo>
                  <a:pt x="40" y="28"/>
                  <a:pt x="47" y="19"/>
                  <a:pt x="44" y="11"/>
                </a:cubicBezTo>
                <a:cubicBezTo>
                  <a:pt x="41" y="3"/>
                  <a:pt x="30" y="0"/>
                  <a:pt x="18" y="4"/>
                </a:cubicBezTo>
                <a:close/>
              </a:path>
            </a:pathLst>
          </a:custGeom>
          <a:solidFill>
            <a:srgbClr val="00CCFF"/>
          </a:solidFill>
          <a:ln w="28575" cap="rnd" cmpd="sng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5" name="Freeform 119"/>
          <p:cNvSpPr>
            <a:spLocks/>
          </p:cNvSpPr>
          <p:nvPr/>
        </p:nvSpPr>
        <p:spPr bwMode="auto">
          <a:xfrm>
            <a:off x="1645593" y="4968304"/>
            <a:ext cx="146050" cy="198438"/>
          </a:xfrm>
          <a:custGeom>
            <a:avLst/>
            <a:gdLst>
              <a:gd name="T0" fmla="*/ 58585 w 39"/>
              <a:gd name="T1" fmla="*/ 171169 h 37"/>
              <a:gd name="T2" fmla="*/ 6879 w 39"/>
              <a:gd name="T3" fmla="*/ 698878 h 37"/>
              <a:gd name="T4" fmla="*/ 29666 w 39"/>
              <a:gd name="T5" fmla="*/ 1953628 h 37"/>
              <a:gd name="T6" fmla="*/ 81663 w 39"/>
              <a:gd name="T7" fmla="*/ 1425905 h 37"/>
              <a:gd name="T8" fmla="*/ 58585 w 39"/>
              <a:gd name="T9" fmla="*/ 171169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37"/>
              <a:gd name="T17" fmla="*/ 39 w 39"/>
              <a:gd name="T18" fmla="*/ 37 h 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37">
                <a:moveTo>
                  <a:pt x="26" y="3"/>
                </a:moveTo>
                <a:cubicBezTo>
                  <a:pt x="17" y="0"/>
                  <a:pt x="7" y="3"/>
                  <a:pt x="3" y="12"/>
                </a:cubicBezTo>
                <a:cubicBezTo>
                  <a:pt x="0" y="20"/>
                  <a:pt x="4" y="30"/>
                  <a:pt x="13" y="34"/>
                </a:cubicBezTo>
                <a:cubicBezTo>
                  <a:pt x="22" y="37"/>
                  <a:pt x="32" y="34"/>
                  <a:pt x="36" y="25"/>
                </a:cubicBezTo>
                <a:cubicBezTo>
                  <a:pt x="39" y="17"/>
                  <a:pt x="35" y="7"/>
                  <a:pt x="26" y="3"/>
                </a:cubicBezTo>
                <a:close/>
              </a:path>
            </a:pathLst>
          </a:custGeom>
          <a:solidFill>
            <a:srgbClr val="00CCFF"/>
          </a:solidFill>
          <a:ln w="28575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6" name="Freeform 120"/>
          <p:cNvSpPr>
            <a:spLocks/>
          </p:cNvSpPr>
          <p:nvPr/>
        </p:nvSpPr>
        <p:spPr bwMode="auto">
          <a:xfrm>
            <a:off x="1074093" y="4768279"/>
            <a:ext cx="146050" cy="193675"/>
          </a:xfrm>
          <a:custGeom>
            <a:avLst/>
            <a:gdLst>
              <a:gd name="T0" fmla="*/ 56538 w 39"/>
              <a:gd name="T1" fmla="*/ 240991 h 36"/>
              <a:gd name="T2" fmla="*/ 6879 w 39"/>
              <a:gd name="T3" fmla="*/ 642333 h 36"/>
              <a:gd name="T4" fmla="*/ 31714 w 39"/>
              <a:gd name="T5" fmla="*/ 1878197 h 36"/>
              <a:gd name="T6" fmla="*/ 81663 w 39"/>
              <a:gd name="T7" fmla="*/ 1478535 h 36"/>
              <a:gd name="T8" fmla="*/ 56538 w 39"/>
              <a:gd name="T9" fmla="*/ 240991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"/>
              <a:gd name="T16" fmla="*/ 0 h 36"/>
              <a:gd name="T17" fmla="*/ 39 w 39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" h="36">
                <a:moveTo>
                  <a:pt x="25" y="4"/>
                </a:moveTo>
                <a:cubicBezTo>
                  <a:pt x="17" y="0"/>
                  <a:pt x="7" y="3"/>
                  <a:pt x="3" y="11"/>
                </a:cubicBezTo>
                <a:cubicBezTo>
                  <a:pt x="0" y="19"/>
                  <a:pt x="5" y="28"/>
                  <a:pt x="14" y="32"/>
                </a:cubicBezTo>
                <a:cubicBezTo>
                  <a:pt x="22" y="36"/>
                  <a:pt x="32" y="33"/>
                  <a:pt x="36" y="25"/>
                </a:cubicBezTo>
                <a:cubicBezTo>
                  <a:pt x="39" y="17"/>
                  <a:pt x="34" y="8"/>
                  <a:pt x="25" y="4"/>
                </a:cubicBezTo>
                <a:close/>
              </a:path>
            </a:pathLst>
          </a:custGeom>
          <a:solidFill>
            <a:srgbClr val="00CCFF"/>
          </a:solidFill>
          <a:ln w="28575" cap="rnd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7" name="Freeform 121"/>
          <p:cNvSpPr>
            <a:spLocks/>
          </p:cNvSpPr>
          <p:nvPr/>
        </p:nvSpPr>
        <p:spPr bwMode="auto">
          <a:xfrm>
            <a:off x="2093268" y="5096892"/>
            <a:ext cx="131762" cy="317500"/>
          </a:xfrm>
          <a:custGeom>
            <a:avLst/>
            <a:gdLst>
              <a:gd name="T0" fmla="*/ 62108 w 35"/>
              <a:gd name="T1" fmla="*/ 123044 h 59"/>
              <a:gd name="T2" fmla="*/ 11765 w 35"/>
              <a:gd name="T3" fmla="*/ 1532617 h 59"/>
              <a:gd name="T4" fmla="*/ 21151 w 35"/>
              <a:gd name="T5" fmla="*/ 3363769 h 59"/>
              <a:gd name="T6" fmla="*/ 70813 w 35"/>
              <a:gd name="T7" fmla="*/ 1954197 h 59"/>
              <a:gd name="T8" fmla="*/ 62108 w 35"/>
              <a:gd name="T9" fmla="*/ 123044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59"/>
              <a:gd name="T17" fmla="*/ 35 w 35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59">
                <a:moveTo>
                  <a:pt x="26" y="2"/>
                </a:moveTo>
                <a:cubicBezTo>
                  <a:pt x="18" y="0"/>
                  <a:pt x="9" y="11"/>
                  <a:pt x="5" y="26"/>
                </a:cubicBezTo>
                <a:cubicBezTo>
                  <a:pt x="0" y="41"/>
                  <a:pt x="2" y="55"/>
                  <a:pt x="9" y="57"/>
                </a:cubicBezTo>
                <a:cubicBezTo>
                  <a:pt x="17" y="59"/>
                  <a:pt x="26" y="48"/>
                  <a:pt x="30" y="33"/>
                </a:cubicBezTo>
                <a:cubicBezTo>
                  <a:pt x="35" y="18"/>
                  <a:pt x="33" y="4"/>
                  <a:pt x="26" y="2"/>
                </a:cubicBezTo>
                <a:close/>
              </a:path>
            </a:pathLst>
          </a:custGeom>
          <a:solidFill>
            <a:srgbClr val="CCFFCC"/>
          </a:solidFill>
          <a:ln w="28575" cap="rnd" cmpd="sng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8" name="Freeform 122"/>
          <p:cNvSpPr>
            <a:spLocks/>
          </p:cNvSpPr>
          <p:nvPr/>
        </p:nvSpPr>
        <p:spPr bwMode="auto">
          <a:xfrm>
            <a:off x="1805930" y="4973067"/>
            <a:ext cx="130175" cy="317500"/>
          </a:xfrm>
          <a:custGeom>
            <a:avLst/>
            <a:gdLst>
              <a:gd name="T0" fmla="*/ 55411 w 35"/>
              <a:gd name="T1" fmla="*/ 123044 h 59"/>
              <a:gd name="T2" fmla="*/ 10929 w 35"/>
              <a:gd name="T3" fmla="*/ 1532617 h 59"/>
              <a:gd name="T4" fmla="*/ 18982 w 35"/>
              <a:gd name="T5" fmla="*/ 3363769 h 59"/>
              <a:gd name="T6" fmla="*/ 63541 w 35"/>
              <a:gd name="T7" fmla="*/ 1954197 h 59"/>
              <a:gd name="T8" fmla="*/ 55411 w 35"/>
              <a:gd name="T9" fmla="*/ 123044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59"/>
              <a:gd name="T17" fmla="*/ 35 w 35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59">
                <a:moveTo>
                  <a:pt x="26" y="2"/>
                </a:moveTo>
                <a:cubicBezTo>
                  <a:pt x="18" y="0"/>
                  <a:pt x="9" y="11"/>
                  <a:pt x="5" y="26"/>
                </a:cubicBezTo>
                <a:cubicBezTo>
                  <a:pt x="0" y="41"/>
                  <a:pt x="2" y="55"/>
                  <a:pt x="9" y="57"/>
                </a:cubicBezTo>
                <a:cubicBezTo>
                  <a:pt x="17" y="59"/>
                  <a:pt x="26" y="48"/>
                  <a:pt x="30" y="33"/>
                </a:cubicBezTo>
                <a:cubicBezTo>
                  <a:pt x="35" y="18"/>
                  <a:pt x="33" y="4"/>
                  <a:pt x="26" y="2"/>
                </a:cubicBezTo>
                <a:close/>
              </a:path>
            </a:pathLst>
          </a:custGeom>
          <a:solidFill>
            <a:srgbClr val="CCFFCC"/>
          </a:solidFill>
          <a:ln w="28575" cap="rnd" cmpd="sng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39" name="Freeform 123"/>
          <p:cNvSpPr>
            <a:spLocks/>
          </p:cNvSpPr>
          <p:nvPr/>
        </p:nvSpPr>
        <p:spPr bwMode="auto">
          <a:xfrm>
            <a:off x="1510655" y="4844479"/>
            <a:ext cx="130175" cy="317500"/>
          </a:xfrm>
          <a:custGeom>
            <a:avLst/>
            <a:gdLst>
              <a:gd name="T0" fmla="*/ 55411 w 35"/>
              <a:gd name="T1" fmla="*/ 123044 h 59"/>
              <a:gd name="T2" fmla="*/ 10929 w 35"/>
              <a:gd name="T3" fmla="*/ 1532617 h 59"/>
              <a:gd name="T4" fmla="*/ 18982 w 35"/>
              <a:gd name="T5" fmla="*/ 3363769 h 59"/>
              <a:gd name="T6" fmla="*/ 63541 w 35"/>
              <a:gd name="T7" fmla="*/ 1954197 h 59"/>
              <a:gd name="T8" fmla="*/ 55411 w 35"/>
              <a:gd name="T9" fmla="*/ 123044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59"/>
              <a:gd name="T17" fmla="*/ 35 w 35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59">
                <a:moveTo>
                  <a:pt x="26" y="2"/>
                </a:moveTo>
                <a:cubicBezTo>
                  <a:pt x="18" y="0"/>
                  <a:pt x="9" y="11"/>
                  <a:pt x="5" y="26"/>
                </a:cubicBezTo>
                <a:cubicBezTo>
                  <a:pt x="0" y="41"/>
                  <a:pt x="2" y="55"/>
                  <a:pt x="9" y="57"/>
                </a:cubicBezTo>
                <a:cubicBezTo>
                  <a:pt x="17" y="59"/>
                  <a:pt x="26" y="48"/>
                  <a:pt x="30" y="33"/>
                </a:cubicBezTo>
                <a:cubicBezTo>
                  <a:pt x="35" y="18"/>
                  <a:pt x="33" y="4"/>
                  <a:pt x="26" y="2"/>
                </a:cubicBezTo>
                <a:close/>
              </a:path>
            </a:pathLst>
          </a:custGeom>
          <a:solidFill>
            <a:srgbClr val="CCFFCC"/>
          </a:solidFill>
          <a:ln w="28575" cap="rnd" cmpd="sng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40" name="Freeform 124"/>
          <p:cNvSpPr>
            <a:spLocks/>
          </p:cNvSpPr>
          <p:nvPr/>
        </p:nvSpPr>
        <p:spPr bwMode="auto">
          <a:xfrm>
            <a:off x="1226493" y="4725417"/>
            <a:ext cx="131762" cy="317500"/>
          </a:xfrm>
          <a:custGeom>
            <a:avLst/>
            <a:gdLst>
              <a:gd name="T0" fmla="*/ 62108 w 35"/>
              <a:gd name="T1" fmla="*/ 123044 h 59"/>
              <a:gd name="T2" fmla="*/ 11765 w 35"/>
              <a:gd name="T3" fmla="*/ 1532617 h 59"/>
              <a:gd name="T4" fmla="*/ 21151 w 35"/>
              <a:gd name="T5" fmla="*/ 3363769 h 59"/>
              <a:gd name="T6" fmla="*/ 70813 w 35"/>
              <a:gd name="T7" fmla="*/ 1954197 h 59"/>
              <a:gd name="T8" fmla="*/ 62108 w 35"/>
              <a:gd name="T9" fmla="*/ 123044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"/>
              <a:gd name="T16" fmla="*/ 0 h 59"/>
              <a:gd name="T17" fmla="*/ 35 w 35"/>
              <a:gd name="T18" fmla="*/ 59 h 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" h="59">
                <a:moveTo>
                  <a:pt x="26" y="2"/>
                </a:moveTo>
                <a:cubicBezTo>
                  <a:pt x="18" y="0"/>
                  <a:pt x="9" y="11"/>
                  <a:pt x="5" y="26"/>
                </a:cubicBezTo>
                <a:cubicBezTo>
                  <a:pt x="0" y="41"/>
                  <a:pt x="2" y="55"/>
                  <a:pt x="9" y="57"/>
                </a:cubicBezTo>
                <a:cubicBezTo>
                  <a:pt x="17" y="59"/>
                  <a:pt x="26" y="48"/>
                  <a:pt x="30" y="33"/>
                </a:cubicBezTo>
                <a:cubicBezTo>
                  <a:pt x="35" y="18"/>
                  <a:pt x="33" y="4"/>
                  <a:pt x="26" y="2"/>
                </a:cubicBezTo>
                <a:close/>
              </a:path>
            </a:pathLst>
          </a:custGeom>
          <a:solidFill>
            <a:srgbClr val="CCFFCC"/>
          </a:solidFill>
          <a:ln w="28575" cap="rnd" cmpd="sng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41" name="Line 125"/>
          <p:cNvSpPr>
            <a:spLocks noChangeShapeType="1"/>
          </p:cNvSpPr>
          <p:nvPr/>
        </p:nvSpPr>
        <p:spPr bwMode="auto">
          <a:xfrm>
            <a:off x="1831330" y="4919092"/>
            <a:ext cx="198437" cy="8128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442" name="Group 130"/>
          <p:cNvGrpSpPr>
            <a:grpSpLocks/>
          </p:cNvGrpSpPr>
          <p:nvPr/>
        </p:nvGrpSpPr>
        <p:grpSpPr bwMode="auto">
          <a:xfrm>
            <a:off x="1599555" y="5106417"/>
            <a:ext cx="38100" cy="65088"/>
            <a:chOff x="1836" y="3560"/>
            <a:chExt cx="43" cy="51"/>
          </a:xfrm>
        </p:grpSpPr>
        <p:sp>
          <p:nvSpPr>
            <p:cNvPr id="17940" name="Oval 126"/>
            <p:cNvSpPr>
              <a:spLocks noChangeArrowheads="1"/>
            </p:cNvSpPr>
            <p:nvPr/>
          </p:nvSpPr>
          <p:spPr bwMode="auto">
            <a:xfrm>
              <a:off x="1836" y="3560"/>
              <a:ext cx="43" cy="51"/>
            </a:xfrm>
            <a:prstGeom prst="ellipse">
              <a:avLst/>
            </a:prstGeom>
            <a:solidFill>
              <a:srgbClr val="FF99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1" name="Oval 127"/>
            <p:cNvSpPr>
              <a:spLocks noChangeArrowheads="1"/>
            </p:cNvSpPr>
            <p:nvPr/>
          </p:nvSpPr>
          <p:spPr bwMode="auto">
            <a:xfrm>
              <a:off x="1836" y="3560"/>
              <a:ext cx="43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2" name="Line 128"/>
            <p:cNvSpPr>
              <a:spLocks noChangeShapeType="1"/>
            </p:cNvSpPr>
            <p:nvPr/>
          </p:nvSpPr>
          <p:spPr bwMode="auto">
            <a:xfrm>
              <a:off x="1841" y="3569"/>
              <a:ext cx="33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43" name="Line 129"/>
            <p:cNvSpPr>
              <a:spLocks noChangeShapeType="1"/>
            </p:cNvSpPr>
            <p:nvPr/>
          </p:nvSpPr>
          <p:spPr bwMode="auto">
            <a:xfrm flipV="1">
              <a:off x="1841" y="3569"/>
              <a:ext cx="33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444" name="Line 134"/>
          <p:cNvSpPr>
            <a:spLocks noChangeShapeType="1"/>
          </p:cNvSpPr>
          <p:nvPr/>
        </p:nvSpPr>
        <p:spPr bwMode="auto">
          <a:xfrm flipH="1">
            <a:off x="2204393" y="5436617"/>
            <a:ext cx="7937" cy="1016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45" name="Line 135"/>
          <p:cNvSpPr>
            <a:spLocks noChangeShapeType="1"/>
          </p:cNvSpPr>
          <p:nvPr/>
        </p:nvSpPr>
        <p:spPr bwMode="auto">
          <a:xfrm flipH="1">
            <a:off x="2137718" y="5468367"/>
            <a:ext cx="7937" cy="1031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46" name="Line 136"/>
          <p:cNvSpPr>
            <a:spLocks noChangeShapeType="1"/>
          </p:cNvSpPr>
          <p:nvPr/>
        </p:nvSpPr>
        <p:spPr bwMode="auto">
          <a:xfrm flipV="1">
            <a:off x="2142480" y="5436617"/>
            <a:ext cx="17462" cy="381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47" name="Line 137"/>
          <p:cNvSpPr>
            <a:spLocks noChangeShapeType="1"/>
          </p:cNvSpPr>
          <p:nvPr/>
        </p:nvSpPr>
        <p:spPr bwMode="auto">
          <a:xfrm>
            <a:off x="2142480" y="5560442"/>
            <a:ext cx="17462" cy="4286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48" name="Line 138"/>
          <p:cNvSpPr>
            <a:spLocks noChangeShapeType="1"/>
          </p:cNvSpPr>
          <p:nvPr/>
        </p:nvSpPr>
        <p:spPr bwMode="auto">
          <a:xfrm flipH="1" flipV="1">
            <a:off x="2182168" y="5414392"/>
            <a:ext cx="22225" cy="2222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49" name="Line 139"/>
          <p:cNvSpPr>
            <a:spLocks noChangeShapeType="1"/>
          </p:cNvSpPr>
          <p:nvPr/>
        </p:nvSpPr>
        <p:spPr bwMode="auto">
          <a:xfrm flipH="1">
            <a:off x="2178993" y="5528692"/>
            <a:ext cx="25400" cy="523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50" name="Line 140"/>
          <p:cNvSpPr>
            <a:spLocks noChangeShapeType="1"/>
          </p:cNvSpPr>
          <p:nvPr/>
        </p:nvSpPr>
        <p:spPr bwMode="auto">
          <a:xfrm flipV="1">
            <a:off x="2156768" y="5414392"/>
            <a:ext cx="33337" cy="2222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51" name="Line 141"/>
          <p:cNvSpPr>
            <a:spLocks noChangeShapeType="1"/>
          </p:cNvSpPr>
          <p:nvPr/>
        </p:nvSpPr>
        <p:spPr bwMode="auto">
          <a:xfrm flipV="1">
            <a:off x="2159943" y="5571554"/>
            <a:ext cx="34925" cy="2222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452" name="Group 150"/>
          <p:cNvGrpSpPr>
            <a:grpSpLocks/>
          </p:cNvGrpSpPr>
          <p:nvPr/>
        </p:nvGrpSpPr>
        <p:grpSpPr bwMode="auto">
          <a:xfrm>
            <a:off x="939155" y="4907979"/>
            <a:ext cx="71437" cy="161925"/>
            <a:chOff x="1089" y="3404"/>
            <a:chExt cx="80" cy="127"/>
          </a:xfrm>
        </p:grpSpPr>
        <p:sp>
          <p:nvSpPr>
            <p:cNvPr id="17930" name="Line 142"/>
            <p:cNvSpPr>
              <a:spLocks noChangeShapeType="1"/>
            </p:cNvSpPr>
            <p:nvPr/>
          </p:nvSpPr>
          <p:spPr bwMode="auto">
            <a:xfrm flipH="1">
              <a:off x="1161" y="3430"/>
              <a:ext cx="8" cy="7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1" name="Line 143"/>
            <p:cNvSpPr>
              <a:spLocks noChangeShapeType="1"/>
            </p:cNvSpPr>
            <p:nvPr/>
          </p:nvSpPr>
          <p:spPr bwMode="auto">
            <a:xfrm flipH="1">
              <a:off x="1089" y="3446"/>
              <a:ext cx="8" cy="72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2" name="Line 144"/>
            <p:cNvSpPr>
              <a:spLocks noChangeShapeType="1"/>
            </p:cNvSpPr>
            <p:nvPr/>
          </p:nvSpPr>
          <p:spPr bwMode="auto">
            <a:xfrm flipV="1">
              <a:off x="1097" y="3425"/>
              <a:ext cx="26" cy="2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3" name="Line 145"/>
            <p:cNvSpPr>
              <a:spLocks noChangeShapeType="1"/>
            </p:cNvSpPr>
            <p:nvPr/>
          </p:nvSpPr>
          <p:spPr bwMode="auto">
            <a:xfrm flipV="1">
              <a:off x="1144" y="3489"/>
              <a:ext cx="25" cy="2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4" name="Line 146"/>
            <p:cNvSpPr>
              <a:spLocks noChangeShapeType="1"/>
            </p:cNvSpPr>
            <p:nvPr/>
          </p:nvSpPr>
          <p:spPr bwMode="auto">
            <a:xfrm>
              <a:off x="1097" y="3510"/>
              <a:ext cx="13" cy="21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5" name="Line 147"/>
            <p:cNvSpPr>
              <a:spLocks noChangeShapeType="1"/>
            </p:cNvSpPr>
            <p:nvPr/>
          </p:nvSpPr>
          <p:spPr bwMode="auto">
            <a:xfrm>
              <a:off x="1152" y="3408"/>
              <a:ext cx="13" cy="22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6" name="Line 148"/>
            <p:cNvSpPr>
              <a:spLocks noChangeShapeType="1"/>
            </p:cNvSpPr>
            <p:nvPr/>
          </p:nvSpPr>
          <p:spPr bwMode="auto">
            <a:xfrm flipV="1">
              <a:off x="1110" y="3404"/>
              <a:ext cx="42" cy="2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37" name="Line 149"/>
            <p:cNvSpPr>
              <a:spLocks noChangeShapeType="1"/>
            </p:cNvSpPr>
            <p:nvPr/>
          </p:nvSpPr>
          <p:spPr bwMode="auto">
            <a:xfrm flipV="1">
              <a:off x="1106" y="3501"/>
              <a:ext cx="42" cy="2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53" name="Group 155"/>
          <p:cNvGrpSpPr>
            <a:grpSpLocks/>
          </p:cNvGrpSpPr>
          <p:nvPr/>
        </p:nvGrpSpPr>
        <p:grpSpPr bwMode="auto">
          <a:xfrm>
            <a:off x="2231380" y="5441379"/>
            <a:ext cx="36512" cy="65088"/>
            <a:chOff x="2550" y="3822"/>
            <a:chExt cx="42" cy="51"/>
          </a:xfrm>
        </p:grpSpPr>
        <p:sp>
          <p:nvSpPr>
            <p:cNvPr id="17926" name="Oval 151"/>
            <p:cNvSpPr>
              <a:spLocks noChangeArrowheads="1"/>
            </p:cNvSpPr>
            <p:nvPr/>
          </p:nvSpPr>
          <p:spPr bwMode="auto">
            <a:xfrm>
              <a:off x="2550" y="3822"/>
              <a:ext cx="42" cy="5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7" name="Oval 152"/>
            <p:cNvSpPr>
              <a:spLocks noChangeArrowheads="1"/>
            </p:cNvSpPr>
            <p:nvPr/>
          </p:nvSpPr>
          <p:spPr bwMode="auto">
            <a:xfrm>
              <a:off x="2550" y="3822"/>
              <a:ext cx="42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8" name="Line 153"/>
            <p:cNvSpPr>
              <a:spLocks noChangeShapeType="1"/>
            </p:cNvSpPr>
            <p:nvPr/>
          </p:nvSpPr>
          <p:spPr bwMode="auto">
            <a:xfrm>
              <a:off x="2554" y="3831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9" name="Line 154"/>
            <p:cNvSpPr>
              <a:spLocks noChangeShapeType="1"/>
            </p:cNvSpPr>
            <p:nvPr/>
          </p:nvSpPr>
          <p:spPr bwMode="auto">
            <a:xfrm flipV="1">
              <a:off x="2554" y="3831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54" name="Group 160"/>
          <p:cNvGrpSpPr>
            <a:grpSpLocks/>
          </p:cNvGrpSpPr>
          <p:nvPr/>
        </p:nvGrpSpPr>
        <p:grpSpPr bwMode="auto">
          <a:xfrm>
            <a:off x="2104380" y="5700142"/>
            <a:ext cx="38100" cy="65088"/>
            <a:chOff x="2406" y="4025"/>
            <a:chExt cx="43" cy="51"/>
          </a:xfrm>
        </p:grpSpPr>
        <p:sp>
          <p:nvSpPr>
            <p:cNvPr id="17922" name="Oval 156"/>
            <p:cNvSpPr>
              <a:spLocks noChangeArrowheads="1"/>
            </p:cNvSpPr>
            <p:nvPr/>
          </p:nvSpPr>
          <p:spPr bwMode="auto">
            <a:xfrm>
              <a:off x="2406" y="4025"/>
              <a:ext cx="43" cy="5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3" name="Oval 157"/>
            <p:cNvSpPr>
              <a:spLocks noChangeArrowheads="1"/>
            </p:cNvSpPr>
            <p:nvPr/>
          </p:nvSpPr>
          <p:spPr bwMode="auto">
            <a:xfrm>
              <a:off x="2406" y="4025"/>
              <a:ext cx="43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4" name="Line 158"/>
            <p:cNvSpPr>
              <a:spLocks noChangeShapeType="1"/>
            </p:cNvSpPr>
            <p:nvPr/>
          </p:nvSpPr>
          <p:spPr bwMode="auto">
            <a:xfrm>
              <a:off x="2411" y="4033"/>
              <a:ext cx="33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5" name="Line 159"/>
            <p:cNvSpPr>
              <a:spLocks noChangeShapeType="1"/>
            </p:cNvSpPr>
            <p:nvPr/>
          </p:nvSpPr>
          <p:spPr bwMode="auto">
            <a:xfrm flipV="1">
              <a:off x="2411" y="4033"/>
              <a:ext cx="33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55" name="Group 165"/>
          <p:cNvGrpSpPr>
            <a:grpSpLocks/>
          </p:cNvGrpSpPr>
          <p:nvPr/>
        </p:nvGrpSpPr>
        <p:grpSpPr bwMode="auto">
          <a:xfrm>
            <a:off x="2044055" y="5571554"/>
            <a:ext cx="38100" cy="63500"/>
            <a:chOff x="2339" y="3924"/>
            <a:chExt cx="42" cy="50"/>
          </a:xfrm>
        </p:grpSpPr>
        <p:sp>
          <p:nvSpPr>
            <p:cNvPr id="17918" name="Oval 161"/>
            <p:cNvSpPr>
              <a:spLocks noChangeArrowheads="1"/>
            </p:cNvSpPr>
            <p:nvPr/>
          </p:nvSpPr>
          <p:spPr bwMode="auto">
            <a:xfrm>
              <a:off x="2339" y="3924"/>
              <a:ext cx="42" cy="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9" name="Oval 162"/>
            <p:cNvSpPr>
              <a:spLocks noChangeArrowheads="1"/>
            </p:cNvSpPr>
            <p:nvPr/>
          </p:nvSpPr>
          <p:spPr bwMode="auto">
            <a:xfrm>
              <a:off x="2339" y="3924"/>
              <a:ext cx="42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0" name="Line 163"/>
            <p:cNvSpPr>
              <a:spLocks noChangeShapeType="1"/>
            </p:cNvSpPr>
            <p:nvPr/>
          </p:nvSpPr>
          <p:spPr bwMode="auto">
            <a:xfrm>
              <a:off x="2343" y="3932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21" name="Line 164"/>
            <p:cNvSpPr>
              <a:spLocks noChangeShapeType="1"/>
            </p:cNvSpPr>
            <p:nvPr/>
          </p:nvSpPr>
          <p:spPr bwMode="auto">
            <a:xfrm flipV="1">
              <a:off x="2343" y="3932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456" name="Line 166"/>
          <p:cNvSpPr>
            <a:spLocks noChangeShapeType="1"/>
          </p:cNvSpPr>
          <p:nvPr/>
        </p:nvSpPr>
        <p:spPr bwMode="auto">
          <a:xfrm>
            <a:off x="1342380" y="4703192"/>
            <a:ext cx="198437" cy="81280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457" name="Group 171"/>
          <p:cNvGrpSpPr>
            <a:grpSpLocks/>
          </p:cNvGrpSpPr>
          <p:nvPr/>
        </p:nvGrpSpPr>
        <p:grpSpPr bwMode="auto">
          <a:xfrm>
            <a:off x="1353493" y="4801617"/>
            <a:ext cx="44450" cy="63500"/>
            <a:chOff x="1558" y="3320"/>
            <a:chExt cx="50" cy="50"/>
          </a:xfrm>
        </p:grpSpPr>
        <p:sp>
          <p:nvSpPr>
            <p:cNvPr id="17914" name="Oval 167"/>
            <p:cNvSpPr>
              <a:spLocks noChangeArrowheads="1"/>
            </p:cNvSpPr>
            <p:nvPr/>
          </p:nvSpPr>
          <p:spPr bwMode="auto">
            <a:xfrm>
              <a:off x="1558" y="3320"/>
              <a:ext cx="50" cy="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5" name="Oval 168"/>
            <p:cNvSpPr>
              <a:spLocks noChangeArrowheads="1"/>
            </p:cNvSpPr>
            <p:nvPr/>
          </p:nvSpPr>
          <p:spPr bwMode="auto">
            <a:xfrm>
              <a:off x="1558" y="3320"/>
              <a:ext cx="50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6" name="Line 169"/>
            <p:cNvSpPr>
              <a:spLocks noChangeShapeType="1"/>
            </p:cNvSpPr>
            <p:nvPr/>
          </p:nvSpPr>
          <p:spPr bwMode="auto">
            <a:xfrm>
              <a:off x="1566" y="3328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7" name="Line 170"/>
            <p:cNvSpPr>
              <a:spLocks noChangeShapeType="1"/>
            </p:cNvSpPr>
            <p:nvPr/>
          </p:nvSpPr>
          <p:spPr bwMode="auto">
            <a:xfrm flipV="1">
              <a:off x="1566" y="3328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58" name="Group 176"/>
          <p:cNvGrpSpPr>
            <a:grpSpLocks/>
          </p:cNvGrpSpPr>
          <p:nvPr/>
        </p:nvGrpSpPr>
        <p:grpSpPr bwMode="auto">
          <a:xfrm>
            <a:off x="1375718" y="4923854"/>
            <a:ext cx="46037" cy="65088"/>
            <a:chOff x="1583" y="3417"/>
            <a:chExt cx="51" cy="51"/>
          </a:xfrm>
        </p:grpSpPr>
        <p:sp>
          <p:nvSpPr>
            <p:cNvPr id="17910" name="Oval 172"/>
            <p:cNvSpPr>
              <a:spLocks noChangeArrowheads="1"/>
            </p:cNvSpPr>
            <p:nvPr/>
          </p:nvSpPr>
          <p:spPr bwMode="auto">
            <a:xfrm>
              <a:off x="1583" y="3417"/>
              <a:ext cx="51" cy="5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1" name="Oval 173"/>
            <p:cNvSpPr>
              <a:spLocks noChangeArrowheads="1"/>
            </p:cNvSpPr>
            <p:nvPr/>
          </p:nvSpPr>
          <p:spPr bwMode="auto">
            <a:xfrm>
              <a:off x="1583" y="3417"/>
              <a:ext cx="51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2" name="Line 174"/>
            <p:cNvSpPr>
              <a:spLocks noChangeShapeType="1"/>
            </p:cNvSpPr>
            <p:nvPr/>
          </p:nvSpPr>
          <p:spPr bwMode="auto">
            <a:xfrm>
              <a:off x="1591" y="3425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13" name="Line 175"/>
            <p:cNvSpPr>
              <a:spLocks noChangeShapeType="1"/>
            </p:cNvSpPr>
            <p:nvPr/>
          </p:nvSpPr>
          <p:spPr bwMode="auto">
            <a:xfrm flipV="1">
              <a:off x="1591" y="3425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59" name="Group 181"/>
          <p:cNvGrpSpPr>
            <a:grpSpLocks/>
          </p:cNvGrpSpPr>
          <p:nvPr/>
        </p:nvGrpSpPr>
        <p:grpSpPr bwMode="auto">
          <a:xfrm>
            <a:off x="1402705" y="5042917"/>
            <a:ext cx="44450" cy="63500"/>
            <a:chOff x="1613" y="3510"/>
            <a:chExt cx="50" cy="50"/>
          </a:xfrm>
        </p:grpSpPr>
        <p:sp>
          <p:nvSpPr>
            <p:cNvPr id="17906" name="Oval 177"/>
            <p:cNvSpPr>
              <a:spLocks noChangeArrowheads="1"/>
            </p:cNvSpPr>
            <p:nvPr/>
          </p:nvSpPr>
          <p:spPr bwMode="auto">
            <a:xfrm>
              <a:off x="1613" y="3510"/>
              <a:ext cx="50" cy="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7" name="Oval 178"/>
            <p:cNvSpPr>
              <a:spLocks noChangeArrowheads="1"/>
            </p:cNvSpPr>
            <p:nvPr/>
          </p:nvSpPr>
          <p:spPr bwMode="auto">
            <a:xfrm>
              <a:off x="1613" y="3510"/>
              <a:ext cx="50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8" name="Line 179"/>
            <p:cNvSpPr>
              <a:spLocks noChangeShapeType="1"/>
            </p:cNvSpPr>
            <p:nvPr/>
          </p:nvSpPr>
          <p:spPr bwMode="auto">
            <a:xfrm>
              <a:off x="1621" y="3518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9" name="Line 180"/>
            <p:cNvSpPr>
              <a:spLocks noChangeShapeType="1"/>
            </p:cNvSpPr>
            <p:nvPr/>
          </p:nvSpPr>
          <p:spPr bwMode="auto">
            <a:xfrm flipV="1">
              <a:off x="1621" y="3518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60" name="Group 186"/>
          <p:cNvGrpSpPr>
            <a:grpSpLocks/>
          </p:cNvGrpSpPr>
          <p:nvPr/>
        </p:nvGrpSpPr>
        <p:grpSpPr bwMode="auto">
          <a:xfrm>
            <a:off x="1474143" y="5333429"/>
            <a:ext cx="42862" cy="65088"/>
            <a:chOff x="1693" y="3738"/>
            <a:chExt cx="50" cy="51"/>
          </a:xfrm>
        </p:grpSpPr>
        <p:sp>
          <p:nvSpPr>
            <p:cNvPr id="17902" name="Oval 182"/>
            <p:cNvSpPr>
              <a:spLocks noChangeArrowheads="1"/>
            </p:cNvSpPr>
            <p:nvPr/>
          </p:nvSpPr>
          <p:spPr bwMode="auto">
            <a:xfrm>
              <a:off x="1693" y="3738"/>
              <a:ext cx="50" cy="5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3" name="Oval 183"/>
            <p:cNvSpPr>
              <a:spLocks noChangeArrowheads="1"/>
            </p:cNvSpPr>
            <p:nvPr/>
          </p:nvSpPr>
          <p:spPr bwMode="auto">
            <a:xfrm>
              <a:off x="1693" y="3738"/>
              <a:ext cx="50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4" name="Line 184"/>
            <p:cNvSpPr>
              <a:spLocks noChangeShapeType="1"/>
            </p:cNvSpPr>
            <p:nvPr/>
          </p:nvSpPr>
          <p:spPr bwMode="auto">
            <a:xfrm>
              <a:off x="1701" y="3746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5" name="Line 185"/>
            <p:cNvSpPr>
              <a:spLocks noChangeShapeType="1"/>
            </p:cNvSpPr>
            <p:nvPr/>
          </p:nvSpPr>
          <p:spPr bwMode="auto">
            <a:xfrm flipV="1">
              <a:off x="1701" y="3746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61" name="Group 191"/>
          <p:cNvGrpSpPr>
            <a:grpSpLocks/>
          </p:cNvGrpSpPr>
          <p:nvPr/>
        </p:nvGrpSpPr>
        <p:grpSpPr bwMode="auto">
          <a:xfrm>
            <a:off x="1339205" y="5281042"/>
            <a:ext cx="44450" cy="63500"/>
            <a:chOff x="1541" y="3696"/>
            <a:chExt cx="50" cy="50"/>
          </a:xfrm>
        </p:grpSpPr>
        <p:sp>
          <p:nvSpPr>
            <p:cNvPr id="17898" name="Oval 187"/>
            <p:cNvSpPr>
              <a:spLocks noChangeArrowheads="1"/>
            </p:cNvSpPr>
            <p:nvPr/>
          </p:nvSpPr>
          <p:spPr bwMode="auto">
            <a:xfrm>
              <a:off x="1541" y="3696"/>
              <a:ext cx="50" cy="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9" name="Oval 188"/>
            <p:cNvSpPr>
              <a:spLocks noChangeArrowheads="1"/>
            </p:cNvSpPr>
            <p:nvPr/>
          </p:nvSpPr>
          <p:spPr bwMode="auto">
            <a:xfrm>
              <a:off x="1541" y="3696"/>
              <a:ext cx="50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0" name="Line 189"/>
            <p:cNvSpPr>
              <a:spLocks noChangeShapeType="1"/>
            </p:cNvSpPr>
            <p:nvPr/>
          </p:nvSpPr>
          <p:spPr bwMode="auto">
            <a:xfrm>
              <a:off x="1549" y="370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901" name="Line 190"/>
            <p:cNvSpPr>
              <a:spLocks noChangeShapeType="1"/>
            </p:cNvSpPr>
            <p:nvPr/>
          </p:nvSpPr>
          <p:spPr bwMode="auto">
            <a:xfrm flipV="1">
              <a:off x="1549" y="370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62" name="Group 196"/>
          <p:cNvGrpSpPr>
            <a:grpSpLocks/>
          </p:cNvGrpSpPr>
          <p:nvPr/>
        </p:nvGrpSpPr>
        <p:grpSpPr bwMode="auto">
          <a:xfrm>
            <a:off x="1242368" y="5231829"/>
            <a:ext cx="44450" cy="63500"/>
            <a:chOff x="1431" y="3658"/>
            <a:chExt cx="51" cy="50"/>
          </a:xfrm>
        </p:grpSpPr>
        <p:sp>
          <p:nvSpPr>
            <p:cNvPr id="17894" name="Oval 192"/>
            <p:cNvSpPr>
              <a:spLocks noChangeArrowheads="1"/>
            </p:cNvSpPr>
            <p:nvPr/>
          </p:nvSpPr>
          <p:spPr bwMode="auto">
            <a:xfrm>
              <a:off x="1431" y="3658"/>
              <a:ext cx="51" cy="5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5" name="Oval 193"/>
            <p:cNvSpPr>
              <a:spLocks noChangeArrowheads="1"/>
            </p:cNvSpPr>
            <p:nvPr/>
          </p:nvSpPr>
          <p:spPr bwMode="auto">
            <a:xfrm>
              <a:off x="1431" y="3658"/>
              <a:ext cx="51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6" name="Line 194"/>
            <p:cNvSpPr>
              <a:spLocks noChangeShapeType="1"/>
            </p:cNvSpPr>
            <p:nvPr/>
          </p:nvSpPr>
          <p:spPr bwMode="auto">
            <a:xfrm>
              <a:off x="1439" y="3666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7" name="Line 195"/>
            <p:cNvSpPr>
              <a:spLocks noChangeShapeType="1"/>
            </p:cNvSpPr>
            <p:nvPr/>
          </p:nvSpPr>
          <p:spPr bwMode="auto">
            <a:xfrm flipV="1">
              <a:off x="1439" y="3666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63" name="Group 201"/>
          <p:cNvGrpSpPr>
            <a:grpSpLocks/>
          </p:cNvGrpSpPr>
          <p:nvPr/>
        </p:nvGrpSpPr>
        <p:grpSpPr bwMode="auto">
          <a:xfrm>
            <a:off x="1051868" y="4898454"/>
            <a:ext cx="44450" cy="63500"/>
            <a:chOff x="1216" y="3396"/>
            <a:chExt cx="50" cy="50"/>
          </a:xfrm>
        </p:grpSpPr>
        <p:sp>
          <p:nvSpPr>
            <p:cNvPr id="17890" name="Oval 197"/>
            <p:cNvSpPr>
              <a:spLocks noChangeArrowheads="1"/>
            </p:cNvSpPr>
            <p:nvPr/>
          </p:nvSpPr>
          <p:spPr bwMode="auto">
            <a:xfrm>
              <a:off x="1216" y="3396"/>
              <a:ext cx="50" cy="50"/>
            </a:xfrm>
            <a:prstGeom prst="ellipse">
              <a:avLst/>
            </a:prstGeom>
            <a:solidFill>
              <a:srgbClr val="FF99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1" name="Oval 198"/>
            <p:cNvSpPr>
              <a:spLocks noChangeArrowheads="1"/>
            </p:cNvSpPr>
            <p:nvPr/>
          </p:nvSpPr>
          <p:spPr bwMode="auto">
            <a:xfrm>
              <a:off x="1216" y="3396"/>
              <a:ext cx="50" cy="50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2" name="Line 199"/>
            <p:cNvSpPr>
              <a:spLocks noChangeShapeType="1"/>
            </p:cNvSpPr>
            <p:nvPr/>
          </p:nvSpPr>
          <p:spPr bwMode="auto">
            <a:xfrm>
              <a:off x="1224" y="340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93" name="Line 200"/>
            <p:cNvSpPr>
              <a:spLocks noChangeShapeType="1"/>
            </p:cNvSpPr>
            <p:nvPr/>
          </p:nvSpPr>
          <p:spPr bwMode="auto">
            <a:xfrm flipV="1">
              <a:off x="1224" y="340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464" name="Group 206"/>
          <p:cNvGrpSpPr>
            <a:grpSpLocks/>
          </p:cNvGrpSpPr>
          <p:nvPr/>
        </p:nvGrpSpPr>
        <p:grpSpPr bwMode="auto">
          <a:xfrm>
            <a:off x="1007418" y="4934967"/>
            <a:ext cx="44450" cy="65088"/>
            <a:chOff x="1165" y="3425"/>
            <a:chExt cx="51" cy="51"/>
          </a:xfrm>
        </p:grpSpPr>
        <p:sp>
          <p:nvSpPr>
            <p:cNvPr id="17886" name="Oval 202"/>
            <p:cNvSpPr>
              <a:spLocks noChangeArrowheads="1"/>
            </p:cNvSpPr>
            <p:nvPr/>
          </p:nvSpPr>
          <p:spPr bwMode="auto">
            <a:xfrm>
              <a:off x="1165" y="3425"/>
              <a:ext cx="51" cy="51"/>
            </a:xfrm>
            <a:prstGeom prst="ellipse">
              <a:avLst/>
            </a:prstGeom>
            <a:solidFill>
              <a:srgbClr val="FF99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87" name="Oval 203"/>
            <p:cNvSpPr>
              <a:spLocks noChangeArrowheads="1"/>
            </p:cNvSpPr>
            <p:nvPr/>
          </p:nvSpPr>
          <p:spPr bwMode="auto">
            <a:xfrm>
              <a:off x="1165" y="3425"/>
              <a:ext cx="51" cy="51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88" name="Line 204"/>
            <p:cNvSpPr>
              <a:spLocks noChangeShapeType="1"/>
            </p:cNvSpPr>
            <p:nvPr/>
          </p:nvSpPr>
          <p:spPr bwMode="auto">
            <a:xfrm>
              <a:off x="1173" y="343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89" name="Line 205"/>
            <p:cNvSpPr>
              <a:spLocks noChangeShapeType="1"/>
            </p:cNvSpPr>
            <p:nvPr/>
          </p:nvSpPr>
          <p:spPr bwMode="auto">
            <a:xfrm flipV="1">
              <a:off x="1173" y="3434"/>
              <a:ext cx="34" cy="3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465" name="Rectangle 207"/>
          <p:cNvSpPr>
            <a:spLocks noChangeArrowheads="1"/>
          </p:cNvSpPr>
          <p:nvPr/>
        </p:nvSpPr>
        <p:spPr bwMode="auto">
          <a:xfrm>
            <a:off x="1253480" y="4838129"/>
            <a:ext cx="85725" cy="74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66" name="Rectangle 208"/>
          <p:cNvSpPr>
            <a:spLocks noChangeArrowheads="1"/>
          </p:cNvSpPr>
          <p:nvPr/>
        </p:nvSpPr>
        <p:spPr bwMode="auto">
          <a:xfrm>
            <a:off x="1264593" y="4854004"/>
            <a:ext cx="123825" cy="1206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600">
                <a:solidFill>
                  <a:srgbClr val="000000"/>
                </a:solidFill>
              </a:rPr>
              <a:t>B1</a:t>
            </a: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17467" name="Rectangle 209"/>
          <p:cNvSpPr>
            <a:spLocks noChangeArrowheads="1"/>
          </p:cNvSpPr>
          <p:nvPr/>
        </p:nvSpPr>
        <p:spPr bwMode="auto">
          <a:xfrm>
            <a:off x="1537643" y="4934967"/>
            <a:ext cx="85725" cy="74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68" name="Rectangle 210"/>
          <p:cNvSpPr>
            <a:spLocks noChangeArrowheads="1"/>
          </p:cNvSpPr>
          <p:nvPr/>
        </p:nvSpPr>
        <p:spPr bwMode="auto">
          <a:xfrm>
            <a:off x="1547168" y="4950842"/>
            <a:ext cx="122237" cy="1206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600">
                <a:solidFill>
                  <a:srgbClr val="000000"/>
                </a:solidFill>
              </a:rPr>
              <a:t>A1</a:t>
            </a: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17469" name="Rectangle 211"/>
          <p:cNvSpPr>
            <a:spLocks noChangeArrowheads="1"/>
          </p:cNvSpPr>
          <p:nvPr/>
        </p:nvSpPr>
        <p:spPr bwMode="auto">
          <a:xfrm>
            <a:off x="1813868" y="5139754"/>
            <a:ext cx="85725" cy="762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70" name="Rectangle 212"/>
          <p:cNvSpPr>
            <a:spLocks noChangeArrowheads="1"/>
          </p:cNvSpPr>
          <p:nvPr/>
        </p:nvSpPr>
        <p:spPr bwMode="auto">
          <a:xfrm>
            <a:off x="1824980" y="5155629"/>
            <a:ext cx="123825" cy="1206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600">
                <a:solidFill>
                  <a:srgbClr val="000000"/>
                </a:solidFill>
              </a:rPr>
              <a:t>B2</a:t>
            </a: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17471" name="Rectangle 213"/>
          <p:cNvSpPr>
            <a:spLocks noChangeArrowheads="1"/>
          </p:cNvSpPr>
          <p:nvPr/>
        </p:nvSpPr>
        <p:spPr bwMode="auto">
          <a:xfrm>
            <a:off x="2112318" y="5215954"/>
            <a:ext cx="85725" cy="74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472" name="Rectangle 214"/>
          <p:cNvSpPr>
            <a:spLocks noChangeArrowheads="1"/>
          </p:cNvSpPr>
          <p:nvPr/>
        </p:nvSpPr>
        <p:spPr bwMode="auto">
          <a:xfrm>
            <a:off x="2123430" y="5231829"/>
            <a:ext cx="122237" cy="1206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ko-KR" sz="600">
                <a:solidFill>
                  <a:srgbClr val="000000"/>
                </a:solidFill>
              </a:rPr>
              <a:t>A2</a:t>
            </a:r>
            <a:endParaRPr lang="en-US" altLang="ko-KR" sz="2400">
              <a:latin typeface="Times New Roman" pitchFamily="18" charset="0"/>
            </a:endParaRPr>
          </a:p>
        </p:txBody>
      </p:sp>
      <p:sp>
        <p:nvSpPr>
          <p:cNvPr id="17473" name="Line 215"/>
          <p:cNvSpPr>
            <a:spLocks noChangeShapeType="1"/>
          </p:cNvSpPr>
          <p:nvPr/>
        </p:nvSpPr>
        <p:spPr bwMode="auto">
          <a:xfrm>
            <a:off x="1282055" y="1740917"/>
            <a:ext cx="280987" cy="9683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4" name="Line 216"/>
          <p:cNvSpPr>
            <a:spLocks noChangeShapeType="1"/>
          </p:cNvSpPr>
          <p:nvPr/>
        </p:nvSpPr>
        <p:spPr bwMode="auto">
          <a:xfrm>
            <a:off x="2109143" y="2015554"/>
            <a:ext cx="290512" cy="1127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5" name="Line 217"/>
          <p:cNvSpPr>
            <a:spLocks noChangeShapeType="1"/>
          </p:cNvSpPr>
          <p:nvPr/>
        </p:nvSpPr>
        <p:spPr bwMode="auto">
          <a:xfrm>
            <a:off x="2383780" y="2118742"/>
            <a:ext cx="1587" cy="38258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6" name="Line 218"/>
          <p:cNvSpPr>
            <a:spLocks noChangeShapeType="1"/>
          </p:cNvSpPr>
          <p:nvPr/>
        </p:nvSpPr>
        <p:spPr bwMode="auto">
          <a:xfrm>
            <a:off x="1563043" y="1864742"/>
            <a:ext cx="0" cy="377825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7" name="Line 219"/>
          <p:cNvSpPr>
            <a:spLocks noChangeShapeType="1"/>
          </p:cNvSpPr>
          <p:nvPr/>
        </p:nvSpPr>
        <p:spPr bwMode="auto">
          <a:xfrm>
            <a:off x="1282055" y="2161604"/>
            <a:ext cx="288925" cy="8096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8" name="Line 220"/>
          <p:cNvSpPr>
            <a:spLocks noChangeShapeType="1"/>
          </p:cNvSpPr>
          <p:nvPr/>
        </p:nvSpPr>
        <p:spPr bwMode="auto">
          <a:xfrm>
            <a:off x="2096443" y="2418779"/>
            <a:ext cx="295275" cy="11430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79" name="Line 221"/>
          <p:cNvSpPr>
            <a:spLocks noChangeShapeType="1"/>
          </p:cNvSpPr>
          <p:nvPr/>
        </p:nvSpPr>
        <p:spPr bwMode="auto">
          <a:xfrm flipV="1">
            <a:off x="2109143" y="1779017"/>
            <a:ext cx="323850" cy="23018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0" name="Line 222"/>
          <p:cNvSpPr>
            <a:spLocks noChangeShapeType="1"/>
          </p:cNvSpPr>
          <p:nvPr/>
        </p:nvSpPr>
        <p:spPr bwMode="auto">
          <a:xfrm flipV="1">
            <a:off x="2383780" y="2483867"/>
            <a:ext cx="30162" cy="22225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1" name="Line 223"/>
          <p:cNvSpPr>
            <a:spLocks noChangeShapeType="1"/>
          </p:cNvSpPr>
          <p:nvPr/>
        </p:nvSpPr>
        <p:spPr bwMode="auto">
          <a:xfrm flipV="1">
            <a:off x="2388543" y="2494979"/>
            <a:ext cx="38100" cy="2698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2" name="Line 224"/>
          <p:cNvSpPr>
            <a:spLocks noChangeShapeType="1"/>
          </p:cNvSpPr>
          <p:nvPr/>
        </p:nvSpPr>
        <p:spPr bwMode="auto">
          <a:xfrm flipV="1">
            <a:off x="2104380" y="2229867"/>
            <a:ext cx="279400" cy="18415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3" name="Line 225"/>
          <p:cNvSpPr>
            <a:spLocks noChangeShapeType="1"/>
          </p:cNvSpPr>
          <p:nvPr/>
        </p:nvSpPr>
        <p:spPr bwMode="auto">
          <a:xfrm flipV="1">
            <a:off x="1286818" y="1558354"/>
            <a:ext cx="242887" cy="165100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4" name="Line 226"/>
          <p:cNvSpPr>
            <a:spLocks noChangeShapeType="1"/>
          </p:cNvSpPr>
          <p:nvPr/>
        </p:nvSpPr>
        <p:spPr bwMode="auto">
          <a:xfrm flipV="1">
            <a:off x="1563043" y="1626617"/>
            <a:ext cx="301625" cy="2270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5" name="Line 227"/>
          <p:cNvSpPr>
            <a:spLocks noChangeShapeType="1"/>
          </p:cNvSpPr>
          <p:nvPr/>
        </p:nvSpPr>
        <p:spPr bwMode="auto">
          <a:xfrm flipV="1">
            <a:off x="1570980" y="1983804"/>
            <a:ext cx="376237" cy="25876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6" name="Line 228"/>
          <p:cNvSpPr>
            <a:spLocks noChangeShapeType="1"/>
          </p:cNvSpPr>
          <p:nvPr/>
        </p:nvSpPr>
        <p:spPr bwMode="auto">
          <a:xfrm flipV="1">
            <a:off x="1537643" y="1455167"/>
            <a:ext cx="147637" cy="920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7" name="Line 229"/>
          <p:cNvSpPr>
            <a:spLocks noChangeShapeType="1"/>
          </p:cNvSpPr>
          <p:nvPr/>
        </p:nvSpPr>
        <p:spPr bwMode="auto">
          <a:xfrm flipV="1">
            <a:off x="1850380" y="1552004"/>
            <a:ext cx="107950" cy="8096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8" name="Line 230"/>
          <p:cNvSpPr>
            <a:spLocks noChangeShapeType="1"/>
          </p:cNvSpPr>
          <p:nvPr/>
        </p:nvSpPr>
        <p:spPr bwMode="auto">
          <a:xfrm flipV="1">
            <a:off x="2372668" y="1740917"/>
            <a:ext cx="112712" cy="793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89" name="Line 231"/>
          <p:cNvSpPr>
            <a:spLocks noChangeShapeType="1"/>
          </p:cNvSpPr>
          <p:nvPr/>
        </p:nvSpPr>
        <p:spPr bwMode="auto">
          <a:xfrm flipV="1">
            <a:off x="2421880" y="1912367"/>
            <a:ext cx="292100" cy="1936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0" name="Line 232"/>
          <p:cNvSpPr>
            <a:spLocks noChangeShapeType="1"/>
          </p:cNvSpPr>
          <p:nvPr/>
        </p:nvSpPr>
        <p:spPr bwMode="auto">
          <a:xfrm flipV="1">
            <a:off x="2436168" y="2269554"/>
            <a:ext cx="292100" cy="209550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1" name="Line 233"/>
          <p:cNvSpPr>
            <a:spLocks noChangeShapeType="1"/>
          </p:cNvSpPr>
          <p:nvPr/>
        </p:nvSpPr>
        <p:spPr bwMode="auto">
          <a:xfrm>
            <a:off x="2482205" y="1745679"/>
            <a:ext cx="223837" cy="9683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2" name="Line 234"/>
          <p:cNvSpPr>
            <a:spLocks noChangeShapeType="1"/>
          </p:cNvSpPr>
          <p:nvPr/>
        </p:nvSpPr>
        <p:spPr bwMode="auto">
          <a:xfrm>
            <a:off x="1675755" y="1450404"/>
            <a:ext cx="279400" cy="9683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3" name="Line 235"/>
          <p:cNvSpPr>
            <a:spLocks noChangeShapeType="1"/>
          </p:cNvSpPr>
          <p:nvPr/>
        </p:nvSpPr>
        <p:spPr bwMode="auto">
          <a:xfrm>
            <a:off x="1950393" y="1682179"/>
            <a:ext cx="1587" cy="301625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4" name="Line 236"/>
          <p:cNvSpPr>
            <a:spLocks noChangeShapeType="1"/>
          </p:cNvSpPr>
          <p:nvPr/>
        </p:nvSpPr>
        <p:spPr bwMode="auto">
          <a:xfrm>
            <a:off x="1950393" y="1567879"/>
            <a:ext cx="1587" cy="103188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8" name="Line 253"/>
          <p:cNvSpPr>
            <a:spLocks noChangeShapeType="1"/>
          </p:cNvSpPr>
          <p:nvPr/>
        </p:nvSpPr>
        <p:spPr bwMode="auto">
          <a:xfrm flipV="1">
            <a:off x="1834505" y="1832992"/>
            <a:ext cx="598487" cy="409575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99" name="Line 254"/>
          <p:cNvSpPr>
            <a:spLocks noChangeShapeType="1"/>
          </p:cNvSpPr>
          <p:nvPr/>
        </p:nvSpPr>
        <p:spPr bwMode="auto">
          <a:xfrm>
            <a:off x="2104380" y="2021904"/>
            <a:ext cx="0" cy="37623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00" name="Line 255"/>
          <p:cNvSpPr>
            <a:spLocks noChangeShapeType="1"/>
          </p:cNvSpPr>
          <p:nvPr/>
        </p:nvSpPr>
        <p:spPr bwMode="auto">
          <a:xfrm flipV="1">
            <a:off x="2380605" y="2106042"/>
            <a:ext cx="36512" cy="2698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01" name="Line 256"/>
          <p:cNvSpPr>
            <a:spLocks noChangeShapeType="1"/>
          </p:cNvSpPr>
          <p:nvPr/>
        </p:nvSpPr>
        <p:spPr bwMode="auto">
          <a:xfrm>
            <a:off x="1282055" y="1745679"/>
            <a:ext cx="1587" cy="404813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02" name="Line 257"/>
          <p:cNvSpPr>
            <a:spLocks noChangeShapeType="1"/>
          </p:cNvSpPr>
          <p:nvPr/>
        </p:nvSpPr>
        <p:spPr bwMode="auto">
          <a:xfrm flipV="1">
            <a:off x="1282055" y="1966342"/>
            <a:ext cx="269875" cy="173038"/>
          </a:xfrm>
          <a:prstGeom prst="line">
            <a:avLst/>
          </a:prstGeom>
          <a:noFill/>
          <a:ln w="2857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508" name="Group 295"/>
          <p:cNvGrpSpPr>
            <a:grpSpLocks/>
          </p:cNvGrpSpPr>
          <p:nvPr/>
        </p:nvGrpSpPr>
        <p:grpSpPr bwMode="auto">
          <a:xfrm>
            <a:off x="1517005" y="1626617"/>
            <a:ext cx="112712" cy="87313"/>
            <a:chOff x="1743" y="832"/>
            <a:chExt cx="127" cy="68"/>
          </a:xfrm>
        </p:grpSpPr>
        <p:sp>
          <p:nvSpPr>
            <p:cNvPr id="17853" name="Line 293"/>
            <p:cNvSpPr>
              <a:spLocks noChangeShapeType="1"/>
            </p:cNvSpPr>
            <p:nvPr/>
          </p:nvSpPr>
          <p:spPr bwMode="auto">
            <a:xfrm flipV="1">
              <a:off x="1743" y="841"/>
              <a:ext cx="98" cy="5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54" name="Freeform 294"/>
            <p:cNvSpPr>
              <a:spLocks/>
            </p:cNvSpPr>
            <p:nvPr/>
          </p:nvSpPr>
          <p:spPr bwMode="auto">
            <a:xfrm>
              <a:off x="1824" y="832"/>
              <a:ext cx="46" cy="38"/>
            </a:xfrm>
            <a:custGeom>
              <a:avLst/>
              <a:gdLst>
                <a:gd name="T0" fmla="*/ 21 w 46"/>
                <a:gd name="T1" fmla="*/ 38 h 38"/>
                <a:gd name="T2" fmla="*/ 46 w 46"/>
                <a:gd name="T3" fmla="*/ 0 h 38"/>
                <a:gd name="T4" fmla="*/ 0 w 46"/>
                <a:gd name="T5" fmla="*/ 0 h 38"/>
                <a:gd name="T6" fmla="*/ 21 w 46"/>
                <a:gd name="T7" fmla="*/ 38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21" y="38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21" y="3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09" name="Group 298"/>
          <p:cNvGrpSpPr>
            <a:grpSpLocks/>
          </p:cNvGrpSpPr>
          <p:nvPr/>
        </p:nvGrpSpPr>
        <p:grpSpPr bwMode="auto">
          <a:xfrm>
            <a:off x="2358380" y="1918717"/>
            <a:ext cx="115887" cy="85725"/>
            <a:chOff x="2694" y="1060"/>
            <a:chExt cx="130" cy="68"/>
          </a:xfrm>
        </p:grpSpPr>
        <p:sp>
          <p:nvSpPr>
            <p:cNvPr id="17851" name="Line 296"/>
            <p:cNvSpPr>
              <a:spLocks noChangeShapeType="1"/>
            </p:cNvSpPr>
            <p:nvPr/>
          </p:nvSpPr>
          <p:spPr bwMode="auto">
            <a:xfrm flipV="1">
              <a:off x="2694" y="1069"/>
              <a:ext cx="97" cy="59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52" name="Freeform 297"/>
            <p:cNvSpPr>
              <a:spLocks/>
            </p:cNvSpPr>
            <p:nvPr/>
          </p:nvSpPr>
          <p:spPr bwMode="auto">
            <a:xfrm>
              <a:off x="2774" y="1060"/>
              <a:ext cx="50" cy="38"/>
            </a:xfrm>
            <a:custGeom>
              <a:avLst/>
              <a:gdLst>
                <a:gd name="T0" fmla="*/ 21 w 50"/>
                <a:gd name="T1" fmla="*/ 38 h 38"/>
                <a:gd name="T2" fmla="*/ 50 w 50"/>
                <a:gd name="T3" fmla="*/ 0 h 38"/>
                <a:gd name="T4" fmla="*/ 0 w 50"/>
                <a:gd name="T5" fmla="*/ 0 h 38"/>
                <a:gd name="T6" fmla="*/ 21 w 50"/>
                <a:gd name="T7" fmla="*/ 38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38"/>
                <a:gd name="T14" fmla="*/ 50 w 50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38">
                  <a:moveTo>
                    <a:pt x="21" y="38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21" y="38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11" name="Line 308"/>
          <p:cNvSpPr>
            <a:spLocks noChangeShapeType="1"/>
          </p:cNvSpPr>
          <p:nvPr/>
        </p:nvSpPr>
        <p:spPr bwMode="auto">
          <a:xfrm flipV="1">
            <a:off x="7265343" y="4671442"/>
            <a:ext cx="342900" cy="41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2" name="Line 309"/>
          <p:cNvSpPr>
            <a:spLocks noChangeShapeType="1"/>
          </p:cNvSpPr>
          <p:nvPr/>
        </p:nvSpPr>
        <p:spPr bwMode="auto">
          <a:xfrm flipV="1">
            <a:off x="7146280" y="4874642"/>
            <a:ext cx="639762" cy="8001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3" name="Line 310"/>
          <p:cNvSpPr>
            <a:spLocks noChangeShapeType="1"/>
          </p:cNvSpPr>
          <p:nvPr/>
        </p:nvSpPr>
        <p:spPr bwMode="auto">
          <a:xfrm>
            <a:off x="6276330" y="1788542"/>
            <a:ext cx="827087" cy="2587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4" name="Line 311"/>
          <p:cNvSpPr>
            <a:spLocks noChangeShapeType="1"/>
          </p:cNvSpPr>
          <p:nvPr/>
        </p:nvSpPr>
        <p:spPr bwMode="auto">
          <a:xfrm>
            <a:off x="5619105" y="2652142"/>
            <a:ext cx="0" cy="21796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5" name="Line 312"/>
          <p:cNvSpPr>
            <a:spLocks noChangeShapeType="1"/>
          </p:cNvSpPr>
          <p:nvPr/>
        </p:nvSpPr>
        <p:spPr bwMode="auto">
          <a:xfrm>
            <a:off x="6457305" y="2288604"/>
            <a:ext cx="1587" cy="2813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6" name="Line 313"/>
          <p:cNvSpPr>
            <a:spLocks noChangeShapeType="1"/>
          </p:cNvSpPr>
          <p:nvPr/>
        </p:nvSpPr>
        <p:spPr bwMode="auto">
          <a:xfrm>
            <a:off x="7103418" y="2055242"/>
            <a:ext cx="1587" cy="3028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7" name="Line 314"/>
          <p:cNvSpPr>
            <a:spLocks noChangeShapeType="1"/>
          </p:cNvSpPr>
          <p:nvPr/>
        </p:nvSpPr>
        <p:spPr bwMode="auto">
          <a:xfrm flipV="1">
            <a:off x="6446193" y="2052067"/>
            <a:ext cx="660400" cy="24606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8" name="Line 315"/>
          <p:cNvSpPr>
            <a:spLocks noChangeShapeType="1"/>
          </p:cNvSpPr>
          <p:nvPr/>
        </p:nvSpPr>
        <p:spPr bwMode="auto">
          <a:xfrm flipV="1">
            <a:off x="5634980" y="1793304"/>
            <a:ext cx="661987" cy="2444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19" name="Line 316"/>
          <p:cNvSpPr>
            <a:spLocks noChangeShapeType="1"/>
          </p:cNvSpPr>
          <p:nvPr/>
        </p:nvSpPr>
        <p:spPr bwMode="auto">
          <a:xfrm>
            <a:off x="5622280" y="2037779"/>
            <a:ext cx="835025" cy="268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520" name="Group 317"/>
          <p:cNvGrpSpPr>
            <a:grpSpLocks/>
          </p:cNvGrpSpPr>
          <p:nvPr/>
        </p:nvGrpSpPr>
        <p:grpSpPr bwMode="auto">
          <a:xfrm>
            <a:off x="6471593" y="2710879"/>
            <a:ext cx="615950" cy="371475"/>
            <a:chOff x="2718" y="1821"/>
            <a:chExt cx="508" cy="287"/>
          </a:xfrm>
        </p:grpSpPr>
        <p:sp>
          <p:nvSpPr>
            <p:cNvPr id="17845" name="Line 318"/>
            <p:cNvSpPr>
              <a:spLocks noChangeShapeType="1"/>
            </p:cNvSpPr>
            <p:nvPr/>
          </p:nvSpPr>
          <p:spPr bwMode="auto">
            <a:xfrm flipV="1">
              <a:off x="2718" y="1821"/>
              <a:ext cx="503" cy="1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6" name="Line 319"/>
            <p:cNvSpPr>
              <a:spLocks noChangeShapeType="1"/>
            </p:cNvSpPr>
            <p:nvPr/>
          </p:nvSpPr>
          <p:spPr bwMode="auto">
            <a:xfrm flipV="1">
              <a:off x="2718" y="1933"/>
              <a:ext cx="503" cy="1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7" name="Line 320"/>
            <p:cNvSpPr>
              <a:spLocks noChangeShapeType="1"/>
            </p:cNvSpPr>
            <p:nvPr/>
          </p:nvSpPr>
          <p:spPr bwMode="auto">
            <a:xfrm>
              <a:off x="2721" y="1992"/>
              <a:ext cx="1" cy="1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8" name="Line 321"/>
            <p:cNvSpPr>
              <a:spLocks noChangeShapeType="1"/>
            </p:cNvSpPr>
            <p:nvPr/>
          </p:nvSpPr>
          <p:spPr bwMode="auto">
            <a:xfrm>
              <a:off x="3225" y="1824"/>
              <a:ext cx="1" cy="1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21" name="Line 322"/>
          <p:cNvSpPr>
            <a:spLocks noChangeShapeType="1"/>
          </p:cNvSpPr>
          <p:nvPr/>
        </p:nvSpPr>
        <p:spPr bwMode="auto">
          <a:xfrm>
            <a:off x="5619105" y="2264792"/>
            <a:ext cx="350837" cy="1174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2" name="Line 323"/>
          <p:cNvSpPr>
            <a:spLocks noChangeShapeType="1"/>
          </p:cNvSpPr>
          <p:nvPr/>
        </p:nvSpPr>
        <p:spPr bwMode="auto">
          <a:xfrm>
            <a:off x="6096943" y="2425129"/>
            <a:ext cx="319087" cy="1031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3" name="Line 324"/>
          <p:cNvSpPr>
            <a:spLocks noChangeShapeType="1"/>
          </p:cNvSpPr>
          <p:nvPr/>
        </p:nvSpPr>
        <p:spPr bwMode="auto">
          <a:xfrm flipH="1">
            <a:off x="5536555" y="2428304"/>
            <a:ext cx="565150" cy="2222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4" name="Line 325"/>
          <p:cNvSpPr>
            <a:spLocks noChangeShapeType="1"/>
          </p:cNvSpPr>
          <p:nvPr/>
        </p:nvSpPr>
        <p:spPr bwMode="auto">
          <a:xfrm flipH="1">
            <a:off x="5757218" y="2533079"/>
            <a:ext cx="654050" cy="254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5" name="Line 326"/>
          <p:cNvSpPr>
            <a:spLocks noChangeShapeType="1"/>
          </p:cNvSpPr>
          <p:nvPr/>
        </p:nvSpPr>
        <p:spPr bwMode="auto">
          <a:xfrm flipH="1">
            <a:off x="5457180" y="2391792"/>
            <a:ext cx="517525" cy="209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6" name="Line 327"/>
          <p:cNvSpPr>
            <a:spLocks noChangeShapeType="1"/>
          </p:cNvSpPr>
          <p:nvPr/>
        </p:nvSpPr>
        <p:spPr bwMode="auto">
          <a:xfrm flipH="1">
            <a:off x="5279380" y="2279079"/>
            <a:ext cx="339725" cy="1365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7" name="Line 328"/>
          <p:cNvSpPr>
            <a:spLocks noChangeShapeType="1"/>
          </p:cNvSpPr>
          <p:nvPr/>
        </p:nvSpPr>
        <p:spPr bwMode="auto">
          <a:xfrm flipH="1">
            <a:off x="5809605" y="2845817"/>
            <a:ext cx="611187" cy="2413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8" name="Line 329"/>
          <p:cNvSpPr>
            <a:spLocks noChangeShapeType="1"/>
          </p:cNvSpPr>
          <p:nvPr/>
        </p:nvSpPr>
        <p:spPr bwMode="auto">
          <a:xfrm>
            <a:off x="5966768" y="2396554"/>
            <a:ext cx="1587" cy="825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29" name="Line 330"/>
          <p:cNvSpPr>
            <a:spLocks noChangeShapeType="1"/>
          </p:cNvSpPr>
          <p:nvPr/>
        </p:nvSpPr>
        <p:spPr bwMode="auto">
          <a:xfrm>
            <a:off x="5630218" y="2047304"/>
            <a:ext cx="1587" cy="231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530" name="Group 331"/>
          <p:cNvGrpSpPr>
            <a:grpSpLocks/>
          </p:cNvGrpSpPr>
          <p:nvPr/>
        </p:nvGrpSpPr>
        <p:grpSpPr bwMode="auto">
          <a:xfrm>
            <a:off x="6093768" y="2418779"/>
            <a:ext cx="7937" cy="336550"/>
            <a:chOff x="2407" y="1597"/>
            <a:chExt cx="7" cy="259"/>
          </a:xfrm>
        </p:grpSpPr>
        <p:sp>
          <p:nvSpPr>
            <p:cNvPr id="17826" name="Freeform 332"/>
            <p:cNvSpPr>
              <a:spLocks/>
            </p:cNvSpPr>
            <p:nvPr/>
          </p:nvSpPr>
          <p:spPr bwMode="auto">
            <a:xfrm>
              <a:off x="2407" y="1597"/>
              <a:ext cx="7" cy="7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7" name="Freeform 333"/>
            <p:cNvSpPr>
              <a:spLocks/>
            </p:cNvSpPr>
            <p:nvPr/>
          </p:nvSpPr>
          <p:spPr bwMode="auto">
            <a:xfrm>
              <a:off x="2407" y="1611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8" name="Freeform 334"/>
            <p:cNvSpPr>
              <a:spLocks/>
            </p:cNvSpPr>
            <p:nvPr/>
          </p:nvSpPr>
          <p:spPr bwMode="auto">
            <a:xfrm>
              <a:off x="2407" y="1625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9" name="Freeform 335"/>
            <p:cNvSpPr>
              <a:spLocks/>
            </p:cNvSpPr>
            <p:nvPr/>
          </p:nvSpPr>
          <p:spPr bwMode="auto">
            <a:xfrm>
              <a:off x="2407" y="1639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0" name="Freeform 336"/>
            <p:cNvSpPr>
              <a:spLocks/>
            </p:cNvSpPr>
            <p:nvPr/>
          </p:nvSpPr>
          <p:spPr bwMode="auto">
            <a:xfrm>
              <a:off x="2407" y="1653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1" name="Freeform 337"/>
            <p:cNvSpPr>
              <a:spLocks/>
            </p:cNvSpPr>
            <p:nvPr/>
          </p:nvSpPr>
          <p:spPr bwMode="auto">
            <a:xfrm>
              <a:off x="2407" y="1667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2" name="Freeform 338"/>
            <p:cNvSpPr>
              <a:spLocks/>
            </p:cNvSpPr>
            <p:nvPr/>
          </p:nvSpPr>
          <p:spPr bwMode="auto">
            <a:xfrm>
              <a:off x="2407" y="1681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3" name="Freeform 339"/>
            <p:cNvSpPr>
              <a:spLocks/>
            </p:cNvSpPr>
            <p:nvPr/>
          </p:nvSpPr>
          <p:spPr bwMode="auto">
            <a:xfrm>
              <a:off x="2407" y="1695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4" name="Freeform 340"/>
            <p:cNvSpPr>
              <a:spLocks/>
            </p:cNvSpPr>
            <p:nvPr/>
          </p:nvSpPr>
          <p:spPr bwMode="auto">
            <a:xfrm>
              <a:off x="2407" y="1709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5" name="Freeform 341"/>
            <p:cNvSpPr>
              <a:spLocks/>
            </p:cNvSpPr>
            <p:nvPr/>
          </p:nvSpPr>
          <p:spPr bwMode="auto">
            <a:xfrm>
              <a:off x="2407" y="1723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6" name="Freeform 342"/>
            <p:cNvSpPr>
              <a:spLocks/>
            </p:cNvSpPr>
            <p:nvPr/>
          </p:nvSpPr>
          <p:spPr bwMode="auto">
            <a:xfrm>
              <a:off x="2407" y="173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7" name="Freeform 343"/>
            <p:cNvSpPr>
              <a:spLocks/>
            </p:cNvSpPr>
            <p:nvPr/>
          </p:nvSpPr>
          <p:spPr bwMode="auto">
            <a:xfrm>
              <a:off x="2407" y="1751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8" name="Freeform 344"/>
            <p:cNvSpPr>
              <a:spLocks/>
            </p:cNvSpPr>
            <p:nvPr/>
          </p:nvSpPr>
          <p:spPr bwMode="auto">
            <a:xfrm>
              <a:off x="2407" y="1765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39" name="Freeform 345"/>
            <p:cNvSpPr>
              <a:spLocks/>
            </p:cNvSpPr>
            <p:nvPr/>
          </p:nvSpPr>
          <p:spPr bwMode="auto">
            <a:xfrm>
              <a:off x="2407" y="1779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0" name="Freeform 346"/>
            <p:cNvSpPr>
              <a:spLocks/>
            </p:cNvSpPr>
            <p:nvPr/>
          </p:nvSpPr>
          <p:spPr bwMode="auto">
            <a:xfrm>
              <a:off x="2407" y="179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1" name="Freeform 347"/>
            <p:cNvSpPr>
              <a:spLocks/>
            </p:cNvSpPr>
            <p:nvPr/>
          </p:nvSpPr>
          <p:spPr bwMode="auto">
            <a:xfrm>
              <a:off x="2407" y="180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2" name="Freeform 348"/>
            <p:cNvSpPr>
              <a:spLocks/>
            </p:cNvSpPr>
            <p:nvPr/>
          </p:nvSpPr>
          <p:spPr bwMode="auto">
            <a:xfrm>
              <a:off x="2407" y="1821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3" name="Freeform 349"/>
            <p:cNvSpPr>
              <a:spLocks/>
            </p:cNvSpPr>
            <p:nvPr/>
          </p:nvSpPr>
          <p:spPr bwMode="auto">
            <a:xfrm>
              <a:off x="2407" y="1835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44" name="Freeform 350"/>
            <p:cNvSpPr>
              <a:spLocks/>
            </p:cNvSpPr>
            <p:nvPr/>
          </p:nvSpPr>
          <p:spPr bwMode="auto">
            <a:xfrm>
              <a:off x="2407" y="1849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3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1" name="Group 351"/>
          <p:cNvGrpSpPr>
            <a:grpSpLocks/>
          </p:cNvGrpSpPr>
          <p:nvPr/>
        </p:nvGrpSpPr>
        <p:grpSpPr bwMode="auto">
          <a:xfrm>
            <a:off x="6093768" y="2728342"/>
            <a:ext cx="334962" cy="112713"/>
            <a:chOff x="2407" y="1835"/>
            <a:chExt cx="276" cy="87"/>
          </a:xfrm>
        </p:grpSpPr>
        <p:sp>
          <p:nvSpPr>
            <p:cNvPr id="17805" name="Freeform 352"/>
            <p:cNvSpPr>
              <a:spLocks/>
            </p:cNvSpPr>
            <p:nvPr/>
          </p:nvSpPr>
          <p:spPr bwMode="auto">
            <a:xfrm>
              <a:off x="2407" y="1835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6" name="Freeform 353"/>
            <p:cNvSpPr>
              <a:spLocks/>
            </p:cNvSpPr>
            <p:nvPr/>
          </p:nvSpPr>
          <p:spPr bwMode="auto">
            <a:xfrm>
              <a:off x="2421" y="183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7" name="Freeform 354"/>
            <p:cNvSpPr>
              <a:spLocks/>
            </p:cNvSpPr>
            <p:nvPr/>
          </p:nvSpPr>
          <p:spPr bwMode="auto">
            <a:xfrm>
              <a:off x="2435" y="1842"/>
              <a:ext cx="6" cy="7"/>
            </a:xfrm>
            <a:custGeom>
              <a:avLst/>
              <a:gdLst>
                <a:gd name="T0" fmla="*/ 3 w 6"/>
                <a:gd name="T1" fmla="*/ 0 h 7"/>
                <a:gd name="T2" fmla="*/ 0 w 6"/>
                <a:gd name="T3" fmla="*/ 0 h 7"/>
                <a:gd name="T4" fmla="*/ 0 w 6"/>
                <a:gd name="T5" fmla="*/ 3 h 7"/>
                <a:gd name="T6" fmla="*/ 0 w 6"/>
                <a:gd name="T7" fmla="*/ 7 h 7"/>
                <a:gd name="T8" fmla="*/ 0 w 6"/>
                <a:gd name="T9" fmla="*/ 7 h 7"/>
                <a:gd name="T10" fmla="*/ 3 w 6"/>
                <a:gd name="T11" fmla="*/ 7 h 7"/>
                <a:gd name="T12" fmla="*/ 6 w 6"/>
                <a:gd name="T13" fmla="*/ 3 h 7"/>
                <a:gd name="T14" fmla="*/ 3 w 6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7"/>
                <a:gd name="T26" fmla="*/ 6 w 6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6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8" name="Freeform 355"/>
            <p:cNvSpPr>
              <a:spLocks/>
            </p:cNvSpPr>
            <p:nvPr/>
          </p:nvSpPr>
          <p:spPr bwMode="auto">
            <a:xfrm>
              <a:off x="2445" y="1845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9" name="Freeform 356"/>
            <p:cNvSpPr>
              <a:spLocks/>
            </p:cNvSpPr>
            <p:nvPr/>
          </p:nvSpPr>
          <p:spPr bwMode="auto">
            <a:xfrm>
              <a:off x="2459" y="1852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0" name="Freeform 357"/>
            <p:cNvSpPr>
              <a:spLocks/>
            </p:cNvSpPr>
            <p:nvPr/>
          </p:nvSpPr>
          <p:spPr bwMode="auto">
            <a:xfrm>
              <a:off x="2473" y="1856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1" name="Freeform 358"/>
            <p:cNvSpPr>
              <a:spLocks/>
            </p:cNvSpPr>
            <p:nvPr/>
          </p:nvSpPr>
          <p:spPr bwMode="auto">
            <a:xfrm>
              <a:off x="2487" y="1859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2" name="Freeform 359"/>
            <p:cNvSpPr>
              <a:spLocks/>
            </p:cNvSpPr>
            <p:nvPr/>
          </p:nvSpPr>
          <p:spPr bwMode="auto">
            <a:xfrm>
              <a:off x="2501" y="1863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3" name="Freeform 360"/>
            <p:cNvSpPr>
              <a:spLocks/>
            </p:cNvSpPr>
            <p:nvPr/>
          </p:nvSpPr>
          <p:spPr bwMode="auto">
            <a:xfrm>
              <a:off x="2515" y="1866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4" name="Freeform 361"/>
            <p:cNvSpPr>
              <a:spLocks/>
            </p:cNvSpPr>
            <p:nvPr/>
          </p:nvSpPr>
          <p:spPr bwMode="auto">
            <a:xfrm>
              <a:off x="2525" y="1870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5" name="Freeform 362"/>
            <p:cNvSpPr>
              <a:spLocks/>
            </p:cNvSpPr>
            <p:nvPr/>
          </p:nvSpPr>
          <p:spPr bwMode="auto">
            <a:xfrm>
              <a:off x="2539" y="1873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6" name="Freeform 363"/>
            <p:cNvSpPr>
              <a:spLocks/>
            </p:cNvSpPr>
            <p:nvPr/>
          </p:nvSpPr>
          <p:spPr bwMode="auto">
            <a:xfrm>
              <a:off x="2553" y="1880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7" name="Freeform 364"/>
            <p:cNvSpPr>
              <a:spLocks/>
            </p:cNvSpPr>
            <p:nvPr/>
          </p:nvSpPr>
          <p:spPr bwMode="auto">
            <a:xfrm>
              <a:off x="2567" y="1884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8" name="Freeform 365"/>
            <p:cNvSpPr>
              <a:spLocks/>
            </p:cNvSpPr>
            <p:nvPr/>
          </p:nvSpPr>
          <p:spPr bwMode="auto">
            <a:xfrm>
              <a:off x="2581" y="188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19" name="Freeform 366"/>
            <p:cNvSpPr>
              <a:spLocks/>
            </p:cNvSpPr>
            <p:nvPr/>
          </p:nvSpPr>
          <p:spPr bwMode="auto">
            <a:xfrm>
              <a:off x="2595" y="1891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0" name="Freeform 367"/>
            <p:cNvSpPr>
              <a:spLocks/>
            </p:cNvSpPr>
            <p:nvPr/>
          </p:nvSpPr>
          <p:spPr bwMode="auto">
            <a:xfrm>
              <a:off x="2606" y="1894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1" name="Freeform 368"/>
            <p:cNvSpPr>
              <a:spLocks/>
            </p:cNvSpPr>
            <p:nvPr/>
          </p:nvSpPr>
          <p:spPr bwMode="auto">
            <a:xfrm>
              <a:off x="2620" y="1898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2" name="Freeform 369"/>
            <p:cNvSpPr>
              <a:spLocks/>
            </p:cNvSpPr>
            <p:nvPr/>
          </p:nvSpPr>
          <p:spPr bwMode="auto">
            <a:xfrm>
              <a:off x="2634" y="1901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3" name="Freeform 370"/>
            <p:cNvSpPr>
              <a:spLocks/>
            </p:cNvSpPr>
            <p:nvPr/>
          </p:nvSpPr>
          <p:spPr bwMode="auto">
            <a:xfrm>
              <a:off x="2648" y="190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4" name="Freeform 371"/>
            <p:cNvSpPr>
              <a:spLocks/>
            </p:cNvSpPr>
            <p:nvPr/>
          </p:nvSpPr>
          <p:spPr bwMode="auto">
            <a:xfrm>
              <a:off x="2662" y="1912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25" name="Freeform 372"/>
            <p:cNvSpPr>
              <a:spLocks/>
            </p:cNvSpPr>
            <p:nvPr/>
          </p:nvSpPr>
          <p:spPr bwMode="auto">
            <a:xfrm>
              <a:off x="2676" y="1915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2" name="Group 373"/>
          <p:cNvGrpSpPr>
            <a:grpSpLocks/>
          </p:cNvGrpSpPr>
          <p:nvPr/>
        </p:nvGrpSpPr>
        <p:grpSpPr bwMode="auto">
          <a:xfrm>
            <a:off x="5698480" y="2723579"/>
            <a:ext cx="403225" cy="171450"/>
            <a:chOff x="2081" y="1831"/>
            <a:chExt cx="333" cy="133"/>
          </a:xfrm>
        </p:grpSpPr>
        <p:sp>
          <p:nvSpPr>
            <p:cNvPr id="17779" name="Freeform 374"/>
            <p:cNvSpPr>
              <a:spLocks/>
            </p:cNvSpPr>
            <p:nvPr/>
          </p:nvSpPr>
          <p:spPr bwMode="auto">
            <a:xfrm>
              <a:off x="2407" y="1831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3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3 w 7"/>
                <a:gd name="T15" fmla="*/ 7 h 7"/>
                <a:gd name="T16" fmla="*/ 7 w 7"/>
                <a:gd name="T17" fmla="*/ 7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0" name="Freeform 375"/>
            <p:cNvSpPr>
              <a:spLocks/>
            </p:cNvSpPr>
            <p:nvPr/>
          </p:nvSpPr>
          <p:spPr bwMode="auto">
            <a:xfrm>
              <a:off x="2393" y="1835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3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1" name="Freeform 376"/>
            <p:cNvSpPr>
              <a:spLocks/>
            </p:cNvSpPr>
            <p:nvPr/>
          </p:nvSpPr>
          <p:spPr bwMode="auto">
            <a:xfrm>
              <a:off x="2382" y="1842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2" name="Freeform 377"/>
            <p:cNvSpPr>
              <a:spLocks/>
            </p:cNvSpPr>
            <p:nvPr/>
          </p:nvSpPr>
          <p:spPr bwMode="auto">
            <a:xfrm>
              <a:off x="2368" y="1845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3" name="Freeform 378"/>
            <p:cNvSpPr>
              <a:spLocks/>
            </p:cNvSpPr>
            <p:nvPr/>
          </p:nvSpPr>
          <p:spPr bwMode="auto">
            <a:xfrm>
              <a:off x="2354" y="1852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4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4" name="Freeform 379"/>
            <p:cNvSpPr>
              <a:spLocks/>
            </p:cNvSpPr>
            <p:nvPr/>
          </p:nvSpPr>
          <p:spPr bwMode="auto">
            <a:xfrm>
              <a:off x="2340" y="1856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5" name="Freeform 380"/>
            <p:cNvSpPr>
              <a:spLocks/>
            </p:cNvSpPr>
            <p:nvPr/>
          </p:nvSpPr>
          <p:spPr bwMode="auto">
            <a:xfrm>
              <a:off x="2330" y="1863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6" name="Freeform 381"/>
            <p:cNvSpPr>
              <a:spLocks/>
            </p:cNvSpPr>
            <p:nvPr/>
          </p:nvSpPr>
          <p:spPr bwMode="auto">
            <a:xfrm>
              <a:off x="2316" y="1866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7" name="Freeform 382"/>
            <p:cNvSpPr>
              <a:spLocks/>
            </p:cNvSpPr>
            <p:nvPr/>
          </p:nvSpPr>
          <p:spPr bwMode="auto">
            <a:xfrm>
              <a:off x="2302" y="1870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3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8" name="Freeform 383"/>
            <p:cNvSpPr>
              <a:spLocks/>
            </p:cNvSpPr>
            <p:nvPr/>
          </p:nvSpPr>
          <p:spPr bwMode="auto">
            <a:xfrm>
              <a:off x="2288" y="1877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3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89" name="Freeform 384"/>
            <p:cNvSpPr>
              <a:spLocks/>
            </p:cNvSpPr>
            <p:nvPr/>
          </p:nvSpPr>
          <p:spPr bwMode="auto">
            <a:xfrm>
              <a:off x="2277" y="1880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0" name="Freeform 385"/>
            <p:cNvSpPr>
              <a:spLocks/>
            </p:cNvSpPr>
            <p:nvPr/>
          </p:nvSpPr>
          <p:spPr bwMode="auto">
            <a:xfrm>
              <a:off x="2263" y="1887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1" name="Freeform 386"/>
            <p:cNvSpPr>
              <a:spLocks/>
            </p:cNvSpPr>
            <p:nvPr/>
          </p:nvSpPr>
          <p:spPr bwMode="auto">
            <a:xfrm>
              <a:off x="2249" y="1891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2" name="Freeform 387"/>
            <p:cNvSpPr>
              <a:spLocks/>
            </p:cNvSpPr>
            <p:nvPr/>
          </p:nvSpPr>
          <p:spPr bwMode="auto">
            <a:xfrm>
              <a:off x="2235" y="1898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3" name="Freeform 388"/>
            <p:cNvSpPr>
              <a:spLocks/>
            </p:cNvSpPr>
            <p:nvPr/>
          </p:nvSpPr>
          <p:spPr bwMode="auto">
            <a:xfrm>
              <a:off x="2225" y="1901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4" name="Freeform 389"/>
            <p:cNvSpPr>
              <a:spLocks/>
            </p:cNvSpPr>
            <p:nvPr/>
          </p:nvSpPr>
          <p:spPr bwMode="auto">
            <a:xfrm>
              <a:off x="2211" y="1905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5" name="Freeform 390"/>
            <p:cNvSpPr>
              <a:spLocks/>
            </p:cNvSpPr>
            <p:nvPr/>
          </p:nvSpPr>
          <p:spPr bwMode="auto">
            <a:xfrm>
              <a:off x="2197" y="1912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3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6" name="Freeform 391"/>
            <p:cNvSpPr>
              <a:spLocks/>
            </p:cNvSpPr>
            <p:nvPr/>
          </p:nvSpPr>
          <p:spPr bwMode="auto">
            <a:xfrm>
              <a:off x="2183" y="1915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4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7" name="Freeform 392"/>
            <p:cNvSpPr>
              <a:spLocks/>
            </p:cNvSpPr>
            <p:nvPr/>
          </p:nvSpPr>
          <p:spPr bwMode="auto">
            <a:xfrm>
              <a:off x="2172" y="1922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8" name="Freeform 393"/>
            <p:cNvSpPr>
              <a:spLocks/>
            </p:cNvSpPr>
            <p:nvPr/>
          </p:nvSpPr>
          <p:spPr bwMode="auto">
            <a:xfrm>
              <a:off x="2158" y="1926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99" name="Freeform 394"/>
            <p:cNvSpPr>
              <a:spLocks/>
            </p:cNvSpPr>
            <p:nvPr/>
          </p:nvSpPr>
          <p:spPr bwMode="auto">
            <a:xfrm>
              <a:off x="2144" y="1933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0" name="Freeform 395"/>
            <p:cNvSpPr>
              <a:spLocks/>
            </p:cNvSpPr>
            <p:nvPr/>
          </p:nvSpPr>
          <p:spPr bwMode="auto">
            <a:xfrm>
              <a:off x="2134" y="1936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1" name="Freeform 396"/>
            <p:cNvSpPr>
              <a:spLocks/>
            </p:cNvSpPr>
            <p:nvPr/>
          </p:nvSpPr>
          <p:spPr bwMode="auto">
            <a:xfrm>
              <a:off x="2120" y="1940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2" name="Freeform 397"/>
            <p:cNvSpPr>
              <a:spLocks/>
            </p:cNvSpPr>
            <p:nvPr/>
          </p:nvSpPr>
          <p:spPr bwMode="auto">
            <a:xfrm>
              <a:off x="2106" y="1947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3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3" name="Freeform 398"/>
            <p:cNvSpPr>
              <a:spLocks/>
            </p:cNvSpPr>
            <p:nvPr/>
          </p:nvSpPr>
          <p:spPr bwMode="auto">
            <a:xfrm>
              <a:off x="2092" y="1950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4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804" name="Freeform 399"/>
            <p:cNvSpPr>
              <a:spLocks/>
            </p:cNvSpPr>
            <p:nvPr/>
          </p:nvSpPr>
          <p:spPr bwMode="auto">
            <a:xfrm>
              <a:off x="2081" y="1957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3" name="Group 400"/>
          <p:cNvGrpSpPr>
            <a:grpSpLocks/>
          </p:cNvGrpSpPr>
          <p:nvPr/>
        </p:nvGrpSpPr>
        <p:grpSpPr bwMode="auto">
          <a:xfrm>
            <a:off x="5958830" y="2479104"/>
            <a:ext cx="11112" cy="207963"/>
            <a:chOff x="2295" y="1643"/>
            <a:chExt cx="10" cy="160"/>
          </a:xfrm>
        </p:grpSpPr>
        <p:sp>
          <p:nvSpPr>
            <p:cNvPr id="17767" name="Freeform 401"/>
            <p:cNvSpPr>
              <a:spLocks/>
            </p:cNvSpPr>
            <p:nvPr/>
          </p:nvSpPr>
          <p:spPr bwMode="auto">
            <a:xfrm>
              <a:off x="2298" y="1643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8" name="Freeform 402"/>
            <p:cNvSpPr>
              <a:spLocks/>
            </p:cNvSpPr>
            <p:nvPr/>
          </p:nvSpPr>
          <p:spPr bwMode="auto">
            <a:xfrm>
              <a:off x="2298" y="1657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0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9" name="Freeform 403"/>
            <p:cNvSpPr>
              <a:spLocks/>
            </p:cNvSpPr>
            <p:nvPr/>
          </p:nvSpPr>
          <p:spPr bwMode="auto">
            <a:xfrm>
              <a:off x="2298" y="1671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0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0" name="Freeform 404"/>
            <p:cNvSpPr>
              <a:spLocks/>
            </p:cNvSpPr>
            <p:nvPr/>
          </p:nvSpPr>
          <p:spPr bwMode="auto">
            <a:xfrm>
              <a:off x="2298" y="1685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0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1" name="Freeform 405"/>
            <p:cNvSpPr>
              <a:spLocks/>
            </p:cNvSpPr>
            <p:nvPr/>
          </p:nvSpPr>
          <p:spPr bwMode="auto">
            <a:xfrm>
              <a:off x="2298" y="1699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0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2" name="Freeform 406"/>
            <p:cNvSpPr>
              <a:spLocks/>
            </p:cNvSpPr>
            <p:nvPr/>
          </p:nvSpPr>
          <p:spPr bwMode="auto">
            <a:xfrm>
              <a:off x="2298" y="1713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0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0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3" name="Freeform 407"/>
            <p:cNvSpPr>
              <a:spLocks/>
            </p:cNvSpPr>
            <p:nvPr/>
          </p:nvSpPr>
          <p:spPr bwMode="auto">
            <a:xfrm>
              <a:off x="2295" y="172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4" name="Freeform 408"/>
            <p:cNvSpPr>
              <a:spLocks/>
            </p:cNvSpPr>
            <p:nvPr/>
          </p:nvSpPr>
          <p:spPr bwMode="auto">
            <a:xfrm>
              <a:off x="2295" y="1740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5" name="Freeform 409"/>
            <p:cNvSpPr>
              <a:spLocks/>
            </p:cNvSpPr>
            <p:nvPr/>
          </p:nvSpPr>
          <p:spPr bwMode="auto">
            <a:xfrm>
              <a:off x="2295" y="1754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6" name="Freeform 410"/>
            <p:cNvSpPr>
              <a:spLocks/>
            </p:cNvSpPr>
            <p:nvPr/>
          </p:nvSpPr>
          <p:spPr bwMode="auto">
            <a:xfrm>
              <a:off x="2295" y="1768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7" name="Freeform 411"/>
            <p:cNvSpPr>
              <a:spLocks/>
            </p:cNvSpPr>
            <p:nvPr/>
          </p:nvSpPr>
          <p:spPr bwMode="auto">
            <a:xfrm>
              <a:off x="2295" y="1782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78" name="Freeform 412"/>
            <p:cNvSpPr>
              <a:spLocks/>
            </p:cNvSpPr>
            <p:nvPr/>
          </p:nvSpPr>
          <p:spPr bwMode="auto">
            <a:xfrm>
              <a:off x="2295" y="1796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3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3 w 7"/>
                <a:gd name="T11" fmla="*/ 7 h 7"/>
                <a:gd name="T12" fmla="*/ 7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4" name="Group 413"/>
          <p:cNvGrpSpPr>
            <a:grpSpLocks/>
          </p:cNvGrpSpPr>
          <p:nvPr/>
        </p:nvGrpSpPr>
        <p:grpSpPr bwMode="auto">
          <a:xfrm>
            <a:off x="5622280" y="2279079"/>
            <a:ext cx="7937" cy="334963"/>
            <a:chOff x="2018" y="1489"/>
            <a:chExt cx="7" cy="258"/>
          </a:xfrm>
        </p:grpSpPr>
        <p:sp>
          <p:nvSpPr>
            <p:cNvPr id="17748" name="Freeform 414"/>
            <p:cNvSpPr>
              <a:spLocks/>
            </p:cNvSpPr>
            <p:nvPr/>
          </p:nvSpPr>
          <p:spPr bwMode="auto">
            <a:xfrm>
              <a:off x="2018" y="1489"/>
              <a:ext cx="7" cy="7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9" name="Freeform 415"/>
            <p:cNvSpPr>
              <a:spLocks/>
            </p:cNvSpPr>
            <p:nvPr/>
          </p:nvSpPr>
          <p:spPr bwMode="auto">
            <a:xfrm>
              <a:off x="2018" y="150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0" name="Freeform 416"/>
            <p:cNvSpPr>
              <a:spLocks/>
            </p:cNvSpPr>
            <p:nvPr/>
          </p:nvSpPr>
          <p:spPr bwMode="auto">
            <a:xfrm>
              <a:off x="2018" y="151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1" name="Freeform 417"/>
            <p:cNvSpPr>
              <a:spLocks/>
            </p:cNvSpPr>
            <p:nvPr/>
          </p:nvSpPr>
          <p:spPr bwMode="auto">
            <a:xfrm>
              <a:off x="2018" y="1531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2" name="Freeform 418"/>
            <p:cNvSpPr>
              <a:spLocks/>
            </p:cNvSpPr>
            <p:nvPr/>
          </p:nvSpPr>
          <p:spPr bwMode="auto">
            <a:xfrm>
              <a:off x="2018" y="1545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3" name="Freeform 419"/>
            <p:cNvSpPr>
              <a:spLocks/>
            </p:cNvSpPr>
            <p:nvPr/>
          </p:nvSpPr>
          <p:spPr bwMode="auto">
            <a:xfrm>
              <a:off x="2018" y="1559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4" name="Freeform 420"/>
            <p:cNvSpPr>
              <a:spLocks/>
            </p:cNvSpPr>
            <p:nvPr/>
          </p:nvSpPr>
          <p:spPr bwMode="auto">
            <a:xfrm>
              <a:off x="2018" y="157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5" name="Freeform 421"/>
            <p:cNvSpPr>
              <a:spLocks/>
            </p:cNvSpPr>
            <p:nvPr/>
          </p:nvSpPr>
          <p:spPr bwMode="auto">
            <a:xfrm>
              <a:off x="2018" y="158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6" name="Freeform 422"/>
            <p:cNvSpPr>
              <a:spLocks/>
            </p:cNvSpPr>
            <p:nvPr/>
          </p:nvSpPr>
          <p:spPr bwMode="auto">
            <a:xfrm>
              <a:off x="2018" y="1601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7" name="Freeform 423"/>
            <p:cNvSpPr>
              <a:spLocks/>
            </p:cNvSpPr>
            <p:nvPr/>
          </p:nvSpPr>
          <p:spPr bwMode="auto">
            <a:xfrm>
              <a:off x="2018" y="1615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8" name="Freeform 424"/>
            <p:cNvSpPr>
              <a:spLocks/>
            </p:cNvSpPr>
            <p:nvPr/>
          </p:nvSpPr>
          <p:spPr bwMode="auto">
            <a:xfrm>
              <a:off x="2018" y="1629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59" name="Freeform 425"/>
            <p:cNvSpPr>
              <a:spLocks/>
            </p:cNvSpPr>
            <p:nvPr/>
          </p:nvSpPr>
          <p:spPr bwMode="auto">
            <a:xfrm>
              <a:off x="2018" y="164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0" name="Freeform 426"/>
            <p:cNvSpPr>
              <a:spLocks/>
            </p:cNvSpPr>
            <p:nvPr/>
          </p:nvSpPr>
          <p:spPr bwMode="auto">
            <a:xfrm>
              <a:off x="2018" y="165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1" name="Freeform 427"/>
            <p:cNvSpPr>
              <a:spLocks/>
            </p:cNvSpPr>
            <p:nvPr/>
          </p:nvSpPr>
          <p:spPr bwMode="auto">
            <a:xfrm>
              <a:off x="2018" y="1671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2" name="Freeform 428"/>
            <p:cNvSpPr>
              <a:spLocks/>
            </p:cNvSpPr>
            <p:nvPr/>
          </p:nvSpPr>
          <p:spPr bwMode="auto">
            <a:xfrm>
              <a:off x="2018" y="1685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3" name="Freeform 429"/>
            <p:cNvSpPr>
              <a:spLocks/>
            </p:cNvSpPr>
            <p:nvPr/>
          </p:nvSpPr>
          <p:spPr bwMode="auto">
            <a:xfrm>
              <a:off x="2018" y="1699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4" name="Freeform 430"/>
            <p:cNvSpPr>
              <a:spLocks/>
            </p:cNvSpPr>
            <p:nvPr/>
          </p:nvSpPr>
          <p:spPr bwMode="auto">
            <a:xfrm>
              <a:off x="2018" y="1713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5" name="Freeform 431"/>
            <p:cNvSpPr>
              <a:spLocks/>
            </p:cNvSpPr>
            <p:nvPr/>
          </p:nvSpPr>
          <p:spPr bwMode="auto">
            <a:xfrm>
              <a:off x="2018" y="1727"/>
              <a:ext cx="7" cy="7"/>
            </a:xfrm>
            <a:custGeom>
              <a:avLst/>
              <a:gdLst>
                <a:gd name="T0" fmla="*/ 7 w 7"/>
                <a:gd name="T1" fmla="*/ 3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3 h 7"/>
                <a:gd name="T8" fmla="*/ 0 w 7"/>
                <a:gd name="T9" fmla="*/ 3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3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3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66" name="Freeform 432"/>
            <p:cNvSpPr>
              <a:spLocks/>
            </p:cNvSpPr>
            <p:nvPr/>
          </p:nvSpPr>
          <p:spPr bwMode="auto">
            <a:xfrm>
              <a:off x="2018" y="1740"/>
              <a:ext cx="7" cy="7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0 h 7"/>
                <a:gd name="T4" fmla="*/ 4 w 7"/>
                <a:gd name="T5" fmla="*/ 0 h 7"/>
                <a:gd name="T6" fmla="*/ 0 w 7"/>
                <a:gd name="T7" fmla="*/ 4 h 7"/>
                <a:gd name="T8" fmla="*/ 0 w 7"/>
                <a:gd name="T9" fmla="*/ 4 h 7"/>
                <a:gd name="T10" fmla="*/ 4 w 7"/>
                <a:gd name="T11" fmla="*/ 7 h 7"/>
                <a:gd name="T12" fmla="*/ 4 w 7"/>
                <a:gd name="T13" fmla="*/ 7 h 7"/>
                <a:gd name="T14" fmla="*/ 7 w 7"/>
                <a:gd name="T15" fmla="*/ 4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4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5" name="Group 433"/>
          <p:cNvGrpSpPr>
            <a:grpSpLocks/>
          </p:cNvGrpSpPr>
          <p:nvPr/>
        </p:nvGrpSpPr>
        <p:grpSpPr bwMode="auto">
          <a:xfrm>
            <a:off x="5609580" y="2569592"/>
            <a:ext cx="349250" cy="122238"/>
            <a:chOff x="2008" y="1713"/>
            <a:chExt cx="287" cy="94"/>
          </a:xfrm>
        </p:grpSpPr>
        <p:sp>
          <p:nvSpPr>
            <p:cNvPr id="17726" name="Freeform 434"/>
            <p:cNvSpPr>
              <a:spLocks/>
            </p:cNvSpPr>
            <p:nvPr/>
          </p:nvSpPr>
          <p:spPr bwMode="auto">
            <a:xfrm>
              <a:off x="2008" y="1713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7" name="Freeform 435"/>
            <p:cNvSpPr>
              <a:spLocks/>
            </p:cNvSpPr>
            <p:nvPr/>
          </p:nvSpPr>
          <p:spPr bwMode="auto">
            <a:xfrm>
              <a:off x="2022" y="1716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8" name="Freeform 436"/>
            <p:cNvSpPr>
              <a:spLocks/>
            </p:cNvSpPr>
            <p:nvPr/>
          </p:nvSpPr>
          <p:spPr bwMode="auto">
            <a:xfrm>
              <a:off x="2036" y="1720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9" name="Freeform 437"/>
            <p:cNvSpPr>
              <a:spLocks/>
            </p:cNvSpPr>
            <p:nvPr/>
          </p:nvSpPr>
          <p:spPr bwMode="auto">
            <a:xfrm>
              <a:off x="2046" y="1727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0" name="Freeform 438"/>
            <p:cNvSpPr>
              <a:spLocks/>
            </p:cNvSpPr>
            <p:nvPr/>
          </p:nvSpPr>
          <p:spPr bwMode="auto">
            <a:xfrm>
              <a:off x="2060" y="1730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1" name="Freeform 439"/>
            <p:cNvSpPr>
              <a:spLocks/>
            </p:cNvSpPr>
            <p:nvPr/>
          </p:nvSpPr>
          <p:spPr bwMode="auto">
            <a:xfrm>
              <a:off x="2074" y="1734"/>
              <a:ext cx="7" cy="6"/>
            </a:xfrm>
            <a:custGeom>
              <a:avLst/>
              <a:gdLst>
                <a:gd name="T0" fmla="*/ 7 w 7"/>
                <a:gd name="T1" fmla="*/ 0 h 6"/>
                <a:gd name="T2" fmla="*/ 4 w 7"/>
                <a:gd name="T3" fmla="*/ 0 h 6"/>
                <a:gd name="T4" fmla="*/ 0 w 7"/>
                <a:gd name="T5" fmla="*/ 3 h 6"/>
                <a:gd name="T6" fmla="*/ 4 w 7"/>
                <a:gd name="T7" fmla="*/ 6 h 6"/>
                <a:gd name="T8" fmla="*/ 4 w 7"/>
                <a:gd name="T9" fmla="*/ 6 h 6"/>
                <a:gd name="T10" fmla="*/ 7 w 7"/>
                <a:gd name="T11" fmla="*/ 6 h 6"/>
                <a:gd name="T12" fmla="*/ 7 w 7"/>
                <a:gd name="T13" fmla="*/ 3 h 6"/>
                <a:gd name="T14" fmla="*/ 7 w 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6"/>
                <a:gd name="T26" fmla="*/ 7 w 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6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2" name="Freeform 440"/>
            <p:cNvSpPr>
              <a:spLocks/>
            </p:cNvSpPr>
            <p:nvPr/>
          </p:nvSpPr>
          <p:spPr bwMode="auto">
            <a:xfrm>
              <a:off x="2088" y="173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3" name="Freeform 441"/>
            <p:cNvSpPr>
              <a:spLocks/>
            </p:cNvSpPr>
            <p:nvPr/>
          </p:nvSpPr>
          <p:spPr bwMode="auto">
            <a:xfrm>
              <a:off x="2102" y="1740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4" name="Freeform 442"/>
            <p:cNvSpPr>
              <a:spLocks/>
            </p:cNvSpPr>
            <p:nvPr/>
          </p:nvSpPr>
          <p:spPr bwMode="auto">
            <a:xfrm>
              <a:off x="2116" y="174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5" name="Freeform 443"/>
            <p:cNvSpPr>
              <a:spLocks/>
            </p:cNvSpPr>
            <p:nvPr/>
          </p:nvSpPr>
          <p:spPr bwMode="auto">
            <a:xfrm>
              <a:off x="2127" y="1751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6" name="Freeform 444"/>
            <p:cNvSpPr>
              <a:spLocks/>
            </p:cNvSpPr>
            <p:nvPr/>
          </p:nvSpPr>
          <p:spPr bwMode="auto">
            <a:xfrm>
              <a:off x="2141" y="1754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7" name="Freeform 445"/>
            <p:cNvSpPr>
              <a:spLocks/>
            </p:cNvSpPr>
            <p:nvPr/>
          </p:nvSpPr>
          <p:spPr bwMode="auto">
            <a:xfrm>
              <a:off x="2155" y="175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8" name="Freeform 446"/>
            <p:cNvSpPr>
              <a:spLocks/>
            </p:cNvSpPr>
            <p:nvPr/>
          </p:nvSpPr>
          <p:spPr bwMode="auto">
            <a:xfrm>
              <a:off x="2169" y="1761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39" name="Freeform 447"/>
            <p:cNvSpPr>
              <a:spLocks/>
            </p:cNvSpPr>
            <p:nvPr/>
          </p:nvSpPr>
          <p:spPr bwMode="auto">
            <a:xfrm>
              <a:off x="2183" y="176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0" name="Freeform 448"/>
            <p:cNvSpPr>
              <a:spLocks/>
            </p:cNvSpPr>
            <p:nvPr/>
          </p:nvSpPr>
          <p:spPr bwMode="auto">
            <a:xfrm>
              <a:off x="2193" y="1772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1" name="Freeform 449"/>
            <p:cNvSpPr>
              <a:spLocks/>
            </p:cNvSpPr>
            <p:nvPr/>
          </p:nvSpPr>
          <p:spPr bwMode="auto">
            <a:xfrm>
              <a:off x="2207" y="1775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2" name="Freeform 450"/>
            <p:cNvSpPr>
              <a:spLocks/>
            </p:cNvSpPr>
            <p:nvPr/>
          </p:nvSpPr>
          <p:spPr bwMode="auto">
            <a:xfrm>
              <a:off x="2221" y="1779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3" name="Freeform 451"/>
            <p:cNvSpPr>
              <a:spLocks/>
            </p:cNvSpPr>
            <p:nvPr/>
          </p:nvSpPr>
          <p:spPr bwMode="auto">
            <a:xfrm>
              <a:off x="2235" y="1782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4" name="Freeform 452"/>
            <p:cNvSpPr>
              <a:spLocks/>
            </p:cNvSpPr>
            <p:nvPr/>
          </p:nvSpPr>
          <p:spPr bwMode="auto">
            <a:xfrm>
              <a:off x="2249" y="1789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5" name="Freeform 453"/>
            <p:cNvSpPr>
              <a:spLocks/>
            </p:cNvSpPr>
            <p:nvPr/>
          </p:nvSpPr>
          <p:spPr bwMode="auto">
            <a:xfrm>
              <a:off x="2263" y="1793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6" name="Freeform 454"/>
            <p:cNvSpPr>
              <a:spLocks/>
            </p:cNvSpPr>
            <p:nvPr/>
          </p:nvSpPr>
          <p:spPr bwMode="auto">
            <a:xfrm>
              <a:off x="2274" y="1796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47" name="Freeform 455"/>
            <p:cNvSpPr>
              <a:spLocks/>
            </p:cNvSpPr>
            <p:nvPr/>
          </p:nvSpPr>
          <p:spPr bwMode="auto">
            <a:xfrm>
              <a:off x="2288" y="1800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6" name="Group 456"/>
          <p:cNvGrpSpPr>
            <a:grpSpLocks/>
          </p:cNvGrpSpPr>
          <p:nvPr/>
        </p:nvGrpSpPr>
        <p:grpSpPr bwMode="auto">
          <a:xfrm>
            <a:off x="6471593" y="2991867"/>
            <a:ext cx="615950" cy="373063"/>
            <a:chOff x="2718" y="2038"/>
            <a:chExt cx="508" cy="287"/>
          </a:xfrm>
        </p:grpSpPr>
        <p:sp>
          <p:nvSpPr>
            <p:cNvPr id="17722" name="Line 457"/>
            <p:cNvSpPr>
              <a:spLocks noChangeShapeType="1"/>
            </p:cNvSpPr>
            <p:nvPr/>
          </p:nvSpPr>
          <p:spPr bwMode="auto">
            <a:xfrm flipV="1">
              <a:off x="2718" y="2038"/>
              <a:ext cx="503" cy="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3" name="Line 458"/>
            <p:cNvSpPr>
              <a:spLocks noChangeShapeType="1"/>
            </p:cNvSpPr>
            <p:nvPr/>
          </p:nvSpPr>
          <p:spPr bwMode="auto">
            <a:xfrm flipV="1">
              <a:off x="2718" y="2150"/>
              <a:ext cx="503" cy="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4" name="Line 459"/>
            <p:cNvSpPr>
              <a:spLocks noChangeShapeType="1"/>
            </p:cNvSpPr>
            <p:nvPr/>
          </p:nvSpPr>
          <p:spPr bwMode="auto">
            <a:xfrm>
              <a:off x="2721" y="2209"/>
              <a:ext cx="1" cy="11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5" name="Line 460"/>
            <p:cNvSpPr>
              <a:spLocks noChangeShapeType="1"/>
            </p:cNvSpPr>
            <p:nvPr/>
          </p:nvSpPr>
          <p:spPr bwMode="auto">
            <a:xfrm>
              <a:off x="3225" y="2041"/>
              <a:ext cx="1" cy="11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7" name="Group 461"/>
          <p:cNvGrpSpPr>
            <a:grpSpLocks/>
          </p:cNvGrpSpPr>
          <p:nvPr/>
        </p:nvGrpSpPr>
        <p:grpSpPr bwMode="auto">
          <a:xfrm>
            <a:off x="6471593" y="3172842"/>
            <a:ext cx="615950" cy="371475"/>
            <a:chOff x="2718" y="2178"/>
            <a:chExt cx="508" cy="286"/>
          </a:xfrm>
        </p:grpSpPr>
        <p:sp>
          <p:nvSpPr>
            <p:cNvPr id="17718" name="Line 462"/>
            <p:cNvSpPr>
              <a:spLocks noChangeShapeType="1"/>
            </p:cNvSpPr>
            <p:nvPr/>
          </p:nvSpPr>
          <p:spPr bwMode="auto">
            <a:xfrm flipV="1">
              <a:off x="2718" y="2178"/>
              <a:ext cx="503" cy="17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9" name="Line 463"/>
            <p:cNvSpPr>
              <a:spLocks noChangeShapeType="1"/>
            </p:cNvSpPr>
            <p:nvPr/>
          </p:nvSpPr>
          <p:spPr bwMode="auto">
            <a:xfrm flipV="1">
              <a:off x="2718" y="2290"/>
              <a:ext cx="503" cy="17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0" name="Line 464"/>
            <p:cNvSpPr>
              <a:spLocks noChangeShapeType="1"/>
            </p:cNvSpPr>
            <p:nvPr/>
          </p:nvSpPr>
          <p:spPr bwMode="auto">
            <a:xfrm>
              <a:off x="2721" y="2349"/>
              <a:ext cx="1" cy="11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21" name="Line 465"/>
            <p:cNvSpPr>
              <a:spLocks noChangeShapeType="1"/>
            </p:cNvSpPr>
            <p:nvPr/>
          </p:nvSpPr>
          <p:spPr bwMode="auto">
            <a:xfrm>
              <a:off x="3225" y="2181"/>
              <a:ext cx="1" cy="116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8" name="Group 466"/>
          <p:cNvGrpSpPr>
            <a:grpSpLocks/>
          </p:cNvGrpSpPr>
          <p:nvPr/>
        </p:nvGrpSpPr>
        <p:grpSpPr bwMode="auto">
          <a:xfrm>
            <a:off x="6466830" y="3355404"/>
            <a:ext cx="615950" cy="371475"/>
            <a:chOff x="2714" y="2318"/>
            <a:chExt cx="508" cy="286"/>
          </a:xfrm>
        </p:grpSpPr>
        <p:sp>
          <p:nvSpPr>
            <p:cNvPr id="17714" name="Line 467"/>
            <p:cNvSpPr>
              <a:spLocks noChangeShapeType="1"/>
            </p:cNvSpPr>
            <p:nvPr/>
          </p:nvSpPr>
          <p:spPr bwMode="auto">
            <a:xfrm flipV="1">
              <a:off x="2714" y="2318"/>
              <a:ext cx="504" cy="174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5" name="Line 468"/>
            <p:cNvSpPr>
              <a:spLocks noChangeShapeType="1"/>
            </p:cNvSpPr>
            <p:nvPr/>
          </p:nvSpPr>
          <p:spPr bwMode="auto">
            <a:xfrm flipV="1">
              <a:off x="2714" y="2429"/>
              <a:ext cx="504" cy="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6" name="Line 469"/>
            <p:cNvSpPr>
              <a:spLocks noChangeShapeType="1"/>
            </p:cNvSpPr>
            <p:nvPr/>
          </p:nvSpPr>
          <p:spPr bwMode="auto">
            <a:xfrm>
              <a:off x="2718" y="2489"/>
              <a:ext cx="1" cy="11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7" name="Line 470"/>
            <p:cNvSpPr>
              <a:spLocks noChangeShapeType="1"/>
            </p:cNvSpPr>
            <p:nvPr/>
          </p:nvSpPr>
          <p:spPr bwMode="auto">
            <a:xfrm>
              <a:off x="3221" y="2321"/>
              <a:ext cx="1" cy="11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39" name="Group 471"/>
          <p:cNvGrpSpPr>
            <a:grpSpLocks/>
          </p:cNvGrpSpPr>
          <p:nvPr/>
        </p:nvGrpSpPr>
        <p:grpSpPr bwMode="auto">
          <a:xfrm>
            <a:off x="6471593" y="3641154"/>
            <a:ext cx="615950" cy="371475"/>
            <a:chOff x="2718" y="2538"/>
            <a:chExt cx="508" cy="287"/>
          </a:xfrm>
        </p:grpSpPr>
        <p:sp>
          <p:nvSpPr>
            <p:cNvPr id="17710" name="Line 472"/>
            <p:cNvSpPr>
              <a:spLocks noChangeShapeType="1"/>
            </p:cNvSpPr>
            <p:nvPr/>
          </p:nvSpPr>
          <p:spPr bwMode="auto">
            <a:xfrm flipV="1">
              <a:off x="2718" y="2538"/>
              <a:ext cx="503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1" name="Line 473"/>
            <p:cNvSpPr>
              <a:spLocks noChangeShapeType="1"/>
            </p:cNvSpPr>
            <p:nvPr/>
          </p:nvSpPr>
          <p:spPr bwMode="auto">
            <a:xfrm flipV="1">
              <a:off x="2718" y="2650"/>
              <a:ext cx="503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2" name="Line 474"/>
            <p:cNvSpPr>
              <a:spLocks noChangeShapeType="1"/>
            </p:cNvSpPr>
            <p:nvPr/>
          </p:nvSpPr>
          <p:spPr bwMode="auto">
            <a:xfrm>
              <a:off x="2721" y="2709"/>
              <a:ext cx="1" cy="116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13" name="Line 475"/>
            <p:cNvSpPr>
              <a:spLocks noChangeShapeType="1"/>
            </p:cNvSpPr>
            <p:nvPr/>
          </p:nvSpPr>
          <p:spPr bwMode="auto">
            <a:xfrm>
              <a:off x="3225" y="2541"/>
              <a:ext cx="1" cy="116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0" name="Group 476"/>
          <p:cNvGrpSpPr>
            <a:grpSpLocks/>
          </p:cNvGrpSpPr>
          <p:nvPr/>
        </p:nvGrpSpPr>
        <p:grpSpPr bwMode="auto">
          <a:xfrm>
            <a:off x="6471593" y="3826892"/>
            <a:ext cx="615950" cy="371475"/>
            <a:chOff x="2718" y="2681"/>
            <a:chExt cx="508" cy="287"/>
          </a:xfrm>
        </p:grpSpPr>
        <p:sp>
          <p:nvSpPr>
            <p:cNvPr id="17706" name="Line 477"/>
            <p:cNvSpPr>
              <a:spLocks noChangeShapeType="1"/>
            </p:cNvSpPr>
            <p:nvPr/>
          </p:nvSpPr>
          <p:spPr bwMode="auto">
            <a:xfrm flipV="1">
              <a:off x="2718" y="2681"/>
              <a:ext cx="503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7" name="Line 478"/>
            <p:cNvSpPr>
              <a:spLocks noChangeShapeType="1"/>
            </p:cNvSpPr>
            <p:nvPr/>
          </p:nvSpPr>
          <p:spPr bwMode="auto">
            <a:xfrm flipV="1">
              <a:off x="2718" y="2793"/>
              <a:ext cx="503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8" name="Line 479"/>
            <p:cNvSpPr>
              <a:spLocks noChangeShapeType="1"/>
            </p:cNvSpPr>
            <p:nvPr/>
          </p:nvSpPr>
          <p:spPr bwMode="auto">
            <a:xfrm>
              <a:off x="2721" y="2853"/>
              <a:ext cx="1" cy="11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9" name="Line 480"/>
            <p:cNvSpPr>
              <a:spLocks noChangeShapeType="1"/>
            </p:cNvSpPr>
            <p:nvPr/>
          </p:nvSpPr>
          <p:spPr bwMode="auto">
            <a:xfrm>
              <a:off x="3225" y="2685"/>
              <a:ext cx="1" cy="11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1" name="Group 481"/>
          <p:cNvGrpSpPr>
            <a:grpSpLocks/>
          </p:cNvGrpSpPr>
          <p:nvPr/>
        </p:nvGrpSpPr>
        <p:grpSpPr bwMode="auto">
          <a:xfrm>
            <a:off x="6466830" y="4012629"/>
            <a:ext cx="615950" cy="371475"/>
            <a:chOff x="2714" y="2825"/>
            <a:chExt cx="508" cy="286"/>
          </a:xfrm>
        </p:grpSpPr>
        <p:sp>
          <p:nvSpPr>
            <p:cNvPr id="17702" name="Line 482"/>
            <p:cNvSpPr>
              <a:spLocks noChangeShapeType="1"/>
            </p:cNvSpPr>
            <p:nvPr/>
          </p:nvSpPr>
          <p:spPr bwMode="auto">
            <a:xfrm flipV="1">
              <a:off x="2714" y="2825"/>
              <a:ext cx="504" cy="174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3" name="Line 483"/>
            <p:cNvSpPr>
              <a:spLocks noChangeShapeType="1"/>
            </p:cNvSpPr>
            <p:nvPr/>
          </p:nvSpPr>
          <p:spPr bwMode="auto">
            <a:xfrm flipV="1">
              <a:off x="2714" y="2937"/>
              <a:ext cx="504" cy="174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4" name="Line 484"/>
            <p:cNvSpPr>
              <a:spLocks noChangeShapeType="1"/>
            </p:cNvSpPr>
            <p:nvPr/>
          </p:nvSpPr>
          <p:spPr bwMode="auto">
            <a:xfrm>
              <a:off x="2718" y="2996"/>
              <a:ext cx="1" cy="11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5" name="Line 485"/>
            <p:cNvSpPr>
              <a:spLocks noChangeShapeType="1"/>
            </p:cNvSpPr>
            <p:nvPr/>
          </p:nvSpPr>
          <p:spPr bwMode="auto">
            <a:xfrm>
              <a:off x="3221" y="2828"/>
              <a:ext cx="1" cy="116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2" name="Group 486"/>
          <p:cNvGrpSpPr>
            <a:grpSpLocks/>
          </p:cNvGrpSpPr>
          <p:nvPr/>
        </p:nvGrpSpPr>
        <p:grpSpPr bwMode="auto">
          <a:xfrm>
            <a:off x="6466830" y="4193604"/>
            <a:ext cx="615950" cy="373063"/>
            <a:chOff x="2714" y="2964"/>
            <a:chExt cx="508" cy="287"/>
          </a:xfrm>
        </p:grpSpPr>
        <p:sp>
          <p:nvSpPr>
            <p:cNvPr id="17698" name="Line 487"/>
            <p:cNvSpPr>
              <a:spLocks noChangeShapeType="1"/>
            </p:cNvSpPr>
            <p:nvPr/>
          </p:nvSpPr>
          <p:spPr bwMode="auto">
            <a:xfrm flipV="1">
              <a:off x="2714" y="2964"/>
              <a:ext cx="504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9" name="Line 488"/>
            <p:cNvSpPr>
              <a:spLocks noChangeShapeType="1"/>
            </p:cNvSpPr>
            <p:nvPr/>
          </p:nvSpPr>
          <p:spPr bwMode="auto">
            <a:xfrm flipV="1">
              <a:off x="2714" y="3076"/>
              <a:ext cx="504" cy="17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0" name="Line 489"/>
            <p:cNvSpPr>
              <a:spLocks noChangeShapeType="1"/>
            </p:cNvSpPr>
            <p:nvPr/>
          </p:nvSpPr>
          <p:spPr bwMode="auto">
            <a:xfrm>
              <a:off x="2718" y="3136"/>
              <a:ext cx="1" cy="11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701" name="Line 490"/>
            <p:cNvSpPr>
              <a:spLocks noChangeShapeType="1"/>
            </p:cNvSpPr>
            <p:nvPr/>
          </p:nvSpPr>
          <p:spPr bwMode="auto">
            <a:xfrm>
              <a:off x="3221" y="2968"/>
              <a:ext cx="1" cy="115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3" name="Group 491"/>
          <p:cNvGrpSpPr>
            <a:grpSpLocks/>
          </p:cNvGrpSpPr>
          <p:nvPr/>
        </p:nvGrpSpPr>
        <p:grpSpPr bwMode="auto">
          <a:xfrm>
            <a:off x="6466830" y="4480942"/>
            <a:ext cx="615950" cy="371475"/>
            <a:chOff x="2714" y="3185"/>
            <a:chExt cx="508" cy="287"/>
          </a:xfrm>
        </p:grpSpPr>
        <p:sp>
          <p:nvSpPr>
            <p:cNvPr id="17694" name="Line 492"/>
            <p:cNvSpPr>
              <a:spLocks noChangeShapeType="1"/>
            </p:cNvSpPr>
            <p:nvPr/>
          </p:nvSpPr>
          <p:spPr bwMode="auto">
            <a:xfrm flipV="1">
              <a:off x="2714" y="3185"/>
              <a:ext cx="504" cy="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5" name="Line 493"/>
            <p:cNvSpPr>
              <a:spLocks noChangeShapeType="1"/>
            </p:cNvSpPr>
            <p:nvPr/>
          </p:nvSpPr>
          <p:spPr bwMode="auto">
            <a:xfrm flipV="1">
              <a:off x="2714" y="3297"/>
              <a:ext cx="504" cy="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6" name="Line 494"/>
            <p:cNvSpPr>
              <a:spLocks noChangeShapeType="1"/>
            </p:cNvSpPr>
            <p:nvPr/>
          </p:nvSpPr>
          <p:spPr bwMode="auto">
            <a:xfrm>
              <a:off x="2718" y="3356"/>
              <a:ext cx="1" cy="11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7" name="Line 495"/>
            <p:cNvSpPr>
              <a:spLocks noChangeShapeType="1"/>
            </p:cNvSpPr>
            <p:nvPr/>
          </p:nvSpPr>
          <p:spPr bwMode="auto">
            <a:xfrm>
              <a:off x="3221" y="3188"/>
              <a:ext cx="1" cy="11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4" name="Group 496"/>
          <p:cNvGrpSpPr>
            <a:grpSpLocks/>
          </p:cNvGrpSpPr>
          <p:nvPr/>
        </p:nvGrpSpPr>
        <p:grpSpPr bwMode="auto">
          <a:xfrm>
            <a:off x="6466830" y="4666679"/>
            <a:ext cx="615950" cy="371475"/>
            <a:chOff x="2714" y="3328"/>
            <a:chExt cx="508" cy="287"/>
          </a:xfrm>
        </p:grpSpPr>
        <p:sp>
          <p:nvSpPr>
            <p:cNvPr id="17690" name="Line 497"/>
            <p:cNvSpPr>
              <a:spLocks noChangeShapeType="1"/>
            </p:cNvSpPr>
            <p:nvPr/>
          </p:nvSpPr>
          <p:spPr bwMode="auto">
            <a:xfrm flipV="1">
              <a:off x="2714" y="3328"/>
              <a:ext cx="504" cy="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1" name="Line 498"/>
            <p:cNvSpPr>
              <a:spLocks noChangeShapeType="1"/>
            </p:cNvSpPr>
            <p:nvPr/>
          </p:nvSpPr>
          <p:spPr bwMode="auto">
            <a:xfrm flipV="1">
              <a:off x="2714" y="3440"/>
              <a:ext cx="504" cy="1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2" name="Line 499"/>
            <p:cNvSpPr>
              <a:spLocks noChangeShapeType="1"/>
            </p:cNvSpPr>
            <p:nvPr/>
          </p:nvSpPr>
          <p:spPr bwMode="auto">
            <a:xfrm>
              <a:off x="2718" y="3500"/>
              <a:ext cx="1" cy="1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93" name="Line 500"/>
            <p:cNvSpPr>
              <a:spLocks noChangeShapeType="1"/>
            </p:cNvSpPr>
            <p:nvPr/>
          </p:nvSpPr>
          <p:spPr bwMode="auto">
            <a:xfrm>
              <a:off x="3221" y="3332"/>
              <a:ext cx="1" cy="1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45" name="Line 501"/>
          <p:cNvSpPr>
            <a:spLocks noChangeShapeType="1"/>
          </p:cNvSpPr>
          <p:nvPr/>
        </p:nvSpPr>
        <p:spPr bwMode="auto">
          <a:xfrm flipV="1">
            <a:off x="6449368" y="4861942"/>
            <a:ext cx="661987" cy="2444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46" name="Line 502"/>
          <p:cNvSpPr>
            <a:spLocks noChangeShapeType="1"/>
          </p:cNvSpPr>
          <p:nvPr/>
        </p:nvSpPr>
        <p:spPr bwMode="auto">
          <a:xfrm>
            <a:off x="5622280" y="4838129"/>
            <a:ext cx="835025" cy="268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547" name="Group 503"/>
          <p:cNvGrpSpPr>
            <a:grpSpLocks/>
          </p:cNvGrpSpPr>
          <p:nvPr/>
        </p:nvGrpSpPr>
        <p:grpSpPr bwMode="auto">
          <a:xfrm>
            <a:off x="5622280" y="4580954"/>
            <a:ext cx="665162" cy="254000"/>
            <a:chOff x="2018" y="3262"/>
            <a:chExt cx="549" cy="196"/>
          </a:xfrm>
        </p:grpSpPr>
        <p:sp>
          <p:nvSpPr>
            <p:cNvPr id="17648" name="Freeform 504"/>
            <p:cNvSpPr>
              <a:spLocks/>
            </p:cNvSpPr>
            <p:nvPr/>
          </p:nvSpPr>
          <p:spPr bwMode="auto">
            <a:xfrm>
              <a:off x="2018" y="3451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9" name="Freeform 505"/>
            <p:cNvSpPr>
              <a:spLocks/>
            </p:cNvSpPr>
            <p:nvPr/>
          </p:nvSpPr>
          <p:spPr bwMode="auto">
            <a:xfrm>
              <a:off x="2032" y="3447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0" name="Freeform 506"/>
            <p:cNvSpPr>
              <a:spLocks/>
            </p:cNvSpPr>
            <p:nvPr/>
          </p:nvSpPr>
          <p:spPr bwMode="auto">
            <a:xfrm>
              <a:off x="2046" y="3440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1" name="Freeform 507"/>
            <p:cNvSpPr>
              <a:spLocks/>
            </p:cNvSpPr>
            <p:nvPr/>
          </p:nvSpPr>
          <p:spPr bwMode="auto">
            <a:xfrm>
              <a:off x="2057" y="3437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2" name="Freeform 508"/>
            <p:cNvSpPr>
              <a:spLocks/>
            </p:cNvSpPr>
            <p:nvPr/>
          </p:nvSpPr>
          <p:spPr bwMode="auto">
            <a:xfrm>
              <a:off x="2071" y="3433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3" name="Freeform 509"/>
            <p:cNvSpPr>
              <a:spLocks/>
            </p:cNvSpPr>
            <p:nvPr/>
          </p:nvSpPr>
          <p:spPr bwMode="auto">
            <a:xfrm>
              <a:off x="2085" y="3426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4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4" name="Freeform 510"/>
            <p:cNvSpPr>
              <a:spLocks/>
            </p:cNvSpPr>
            <p:nvPr/>
          </p:nvSpPr>
          <p:spPr bwMode="auto">
            <a:xfrm>
              <a:off x="2099" y="3423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5" name="Freeform 511"/>
            <p:cNvSpPr>
              <a:spLocks/>
            </p:cNvSpPr>
            <p:nvPr/>
          </p:nvSpPr>
          <p:spPr bwMode="auto">
            <a:xfrm>
              <a:off x="2109" y="3419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6" name="Freeform 512"/>
            <p:cNvSpPr>
              <a:spLocks/>
            </p:cNvSpPr>
            <p:nvPr/>
          </p:nvSpPr>
          <p:spPr bwMode="auto">
            <a:xfrm>
              <a:off x="2123" y="3416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7" name="Freeform 513"/>
            <p:cNvSpPr>
              <a:spLocks/>
            </p:cNvSpPr>
            <p:nvPr/>
          </p:nvSpPr>
          <p:spPr bwMode="auto">
            <a:xfrm>
              <a:off x="2137" y="3409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8" name="Freeform 514"/>
            <p:cNvSpPr>
              <a:spLocks/>
            </p:cNvSpPr>
            <p:nvPr/>
          </p:nvSpPr>
          <p:spPr bwMode="auto">
            <a:xfrm>
              <a:off x="2151" y="3405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59" name="Freeform 515"/>
            <p:cNvSpPr>
              <a:spLocks/>
            </p:cNvSpPr>
            <p:nvPr/>
          </p:nvSpPr>
          <p:spPr bwMode="auto">
            <a:xfrm>
              <a:off x="2165" y="3402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0" name="Freeform 516"/>
            <p:cNvSpPr>
              <a:spLocks/>
            </p:cNvSpPr>
            <p:nvPr/>
          </p:nvSpPr>
          <p:spPr bwMode="auto">
            <a:xfrm>
              <a:off x="2176" y="3395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1" name="Freeform 517"/>
            <p:cNvSpPr>
              <a:spLocks/>
            </p:cNvSpPr>
            <p:nvPr/>
          </p:nvSpPr>
          <p:spPr bwMode="auto">
            <a:xfrm>
              <a:off x="2190" y="3391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2" name="Freeform 518"/>
            <p:cNvSpPr>
              <a:spLocks/>
            </p:cNvSpPr>
            <p:nvPr/>
          </p:nvSpPr>
          <p:spPr bwMode="auto">
            <a:xfrm>
              <a:off x="2204" y="3388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3" name="Freeform 519"/>
            <p:cNvSpPr>
              <a:spLocks/>
            </p:cNvSpPr>
            <p:nvPr/>
          </p:nvSpPr>
          <p:spPr bwMode="auto">
            <a:xfrm>
              <a:off x="2218" y="3381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4" name="Freeform 520"/>
            <p:cNvSpPr>
              <a:spLocks/>
            </p:cNvSpPr>
            <p:nvPr/>
          </p:nvSpPr>
          <p:spPr bwMode="auto">
            <a:xfrm>
              <a:off x="2228" y="337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5" name="Freeform 521"/>
            <p:cNvSpPr>
              <a:spLocks/>
            </p:cNvSpPr>
            <p:nvPr/>
          </p:nvSpPr>
          <p:spPr bwMode="auto">
            <a:xfrm>
              <a:off x="2242" y="3374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6" name="Freeform 522"/>
            <p:cNvSpPr>
              <a:spLocks/>
            </p:cNvSpPr>
            <p:nvPr/>
          </p:nvSpPr>
          <p:spPr bwMode="auto">
            <a:xfrm>
              <a:off x="2256" y="336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7" name="Freeform 523"/>
            <p:cNvSpPr>
              <a:spLocks/>
            </p:cNvSpPr>
            <p:nvPr/>
          </p:nvSpPr>
          <p:spPr bwMode="auto">
            <a:xfrm>
              <a:off x="2270" y="3363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8" name="Freeform 524"/>
            <p:cNvSpPr>
              <a:spLocks/>
            </p:cNvSpPr>
            <p:nvPr/>
          </p:nvSpPr>
          <p:spPr bwMode="auto">
            <a:xfrm>
              <a:off x="2284" y="3360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69" name="Freeform 525"/>
            <p:cNvSpPr>
              <a:spLocks/>
            </p:cNvSpPr>
            <p:nvPr/>
          </p:nvSpPr>
          <p:spPr bwMode="auto">
            <a:xfrm>
              <a:off x="2295" y="3356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0" name="Freeform 526"/>
            <p:cNvSpPr>
              <a:spLocks/>
            </p:cNvSpPr>
            <p:nvPr/>
          </p:nvSpPr>
          <p:spPr bwMode="auto">
            <a:xfrm>
              <a:off x="2309" y="3349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1" name="Freeform 527"/>
            <p:cNvSpPr>
              <a:spLocks/>
            </p:cNvSpPr>
            <p:nvPr/>
          </p:nvSpPr>
          <p:spPr bwMode="auto">
            <a:xfrm>
              <a:off x="2323" y="3346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2" name="Freeform 528"/>
            <p:cNvSpPr>
              <a:spLocks/>
            </p:cNvSpPr>
            <p:nvPr/>
          </p:nvSpPr>
          <p:spPr bwMode="auto">
            <a:xfrm>
              <a:off x="2337" y="3342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4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3" name="Freeform 529"/>
            <p:cNvSpPr>
              <a:spLocks/>
            </p:cNvSpPr>
            <p:nvPr/>
          </p:nvSpPr>
          <p:spPr bwMode="auto">
            <a:xfrm>
              <a:off x="2347" y="3335"/>
              <a:ext cx="11" cy="7"/>
            </a:xfrm>
            <a:custGeom>
              <a:avLst/>
              <a:gdLst>
                <a:gd name="T0" fmla="*/ 4 w 11"/>
                <a:gd name="T1" fmla="*/ 0 h 7"/>
                <a:gd name="T2" fmla="*/ 0 w 11"/>
                <a:gd name="T3" fmla="*/ 4 h 7"/>
                <a:gd name="T4" fmla="*/ 4 w 11"/>
                <a:gd name="T5" fmla="*/ 7 h 7"/>
                <a:gd name="T6" fmla="*/ 7 w 11"/>
                <a:gd name="T7" fmla="*/ 7 h 7"/>
                <a:gd name="T8" fmla="*/ 7 w 11"/>
                <a:gd name="T9" fmla="*/ 7 h 7"/>
                <a:gd name="T10" fmla="*/ 11 w 11"/>
                <a:gd name="T11" fmla="*/ 4 h 7"/>
                <a:gd name="T12" fmla="*/ 7 w 11"/>
                <a:gd name="T13" fmla="*/ 0 h 7"/>
                <a:gd name="T14" fmla="*/ 4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4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4" name="Freeform 530"/>
            <p:cNvSpPr>
              <a:spLocks/>
            </p:cNvSpPr>
            <p:nvPr/>
          </p:nvSpPr>
          <p:spPr bwMode="auto">
            <a:xfrm>
              <a:off x="2361" y="3332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5" name="Freeform 531"/>
            <p:cNvSpPr>
              <a:spLocks/>
            </p:cNvSpPr>
            <p:nvPr/>
          </p:nvSpPr>
          <p:spPr bwMode="auto">
            <a:xfrm>
              <a:off x="2375" y="3328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6" name="Freeform 532"/>
            <p:cNvSpPr>
              <a:spLocks/>
            </p:cNvSpPr>
            <p:nvPr/>
          </p:nvSpPr>
          <p:spPr bwMode="auto">
            <a:xfrm>
              <a:off x="2389" y="3321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7" name="Freeform 533"/>
            <p:cNvSpPr>
              <a:spLocks/>
            </p:cNvSpPr>
            <p:nvPr/>
          </p:nvSpPr>
          <p:spPr bwMode="auto">
            <a:xfrm>
              <a:off x="2403" y="3318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8" name="Freeform 534"/>
            <p:cNvSpPr>
              <a:spLocks/>
            </p:cNvSpPr>
            <p:nvPr/>
          </p:nvSpPr>
          <p:spPr bwMode="auto">
            <a:xfrm>
              <a:off x="2414" y="3314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79" name="Freeform 535"/>
            <p:cNvSpPr>
              <a:spLocks/>
            </p:cNvSpPr>
            <p:nvPr/>
          </p:nvSpPr>
          <p:spPr bwMode="auto">
            <a:xfrm>
              <a:off x="2428" y="3307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0" name="Freeform 536"/>
            <p:cNvSpPr>
              <a:spLocks/>
            </p:cNvSpPr>
            <p:nvPr/>
          </p:nvSpPr>
          <p:spPr bwMode="auto">
            <a:xfrm>
              <a:off x="2441" y="3304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1" name="Freeform 537"/>
            <p:cNvSpPr>
              <a:spLocks/>
            </p:cNvSpPr>
            <p:nvPr/>
          </p:nvSpPr>
          <p:spPr bwMode="auto">
            <a:xfrm>
              <a:off x="2455" y="3300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4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4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2" name="Freeform 538"/>
            <p:cNvSpPr>
              <a:spLocks/>
            </p:cNvSpPr>
            <p:nvPr/>
          </p:nvSpPr>
          <p:spPr bwMode="auto">
            <a:xfrm>
              <a:off x="2469" y="3297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3" name="Freeform 539"/>
            <p:cNvSpPr>
              <a:spLocks/>
            </p:cNvSpPr>
            <p:nvPr/>
          </p:nvSpPr>
          <p:spPr bwMode="auto">
            <a:xfrm>
              <a:off x="2480" y="3290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4" name="Freeform 540"/>
            <p:cNvSpPr>
              <a:spLocks/>
            </p:cNvSpPr>
            <p:nvPr/>
          </p:nvSpPr>
          <p:spPr bwMode="auto">
            <a:xfrm>
              <a:off x="2494" y="3286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5" name="Freeform 541"/>
            <p:cNvSpPr>
              <a:spLocks/>
            </p:cNvSpPr>
            <p:nvPr/>
          </p:nvSpPr>
          <p:spPr bwMode="auto">
            <a:xfrm>
              <a:off x="2508" y="3283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6" name="Freeform 542"/>
            <p:cNvSpPr>
              <a:spLocks/>
            </p:cNvSpPr>
            <p:nvPr/>
          </p:nvSpPr>
          <p:spPr bwMode="auto">
            <a:xfrm>
              <a:off x="2522" y="3276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3 h 7"/>
                <a:gd name="T12" fmla="*/ 3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7" name="Freeform 543"/>
            <p:cNvSpPr>
              <a:spLocks/>
            </p:cNvSpPr>
            <p:nvPr/>
          </p:nvSpPr>
          <p:spPr bwMode="auto">
            <a:xfrm>
              <a:off x="2532" y="3272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4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4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8" name="Freeform 544"/>
            <p:cNvSpPr>
              <a:spLocks/>
            </p:cNvSpPr>
            <p:nvPr/>
          </p:nvSpPr>
          <p:spPr bwMode="auto">
            <a:xfrm>
              <a:off x="2546" y="3269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3 h 7"/>
                <a:gd name="T4" fmla="*/ 4 w 7"/>
                <a:gd name="T5" fmla="*/ 7 h 7"/>
                <a:gd name="T6" fmla="*/ 7 w 7"/>
                <a:gd name="T7" fmla="*/ 7 h 7"/>
                <a:gd name="T8" fmla="*/ 7 w 7"/>
                <a:gd name="T9" fmla="*/ 7 h 7"/>
                <a:gd name="T10" fmla="*/ 7 w 7"/>
                <a:gd name="T11" fmla="*/ 3 h 7"/>
                <a:gd name="T12" fmla="*/ 7 w 7"/>
                <a:gd name="T13" fmla="*/ 0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89" name="Freeform 545"/>
            <p:cNvSpPr>
              <a:spLocks/>
            </p:cNvSpPr>
            <p:nvPr/>
          </p:nvSpPr>
          <p:spPr bwMode="auto">
            <a:xfrm>
              <a:off x="2560" y="3262"/>
              <a:ext cx="7" cy="7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3 h 7"/>
                <a:gd name="T4" fmla="*/ 0 w 7"/>
                <a:gd name="T5" fmla="*/ 7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3 h 7"/>
                <a:gd name="T12" fmla="*/ 4 w 7"/>
                <a:gd name="T13" fmla="*/ 0 h 7"/>
                <a:gd name="T14" fmla="*/ 0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0"/>
                  </a:move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48" name="Group 546"/>
          <p:cNvGrpSpPr>
            <a:grpSpLocks/>
          </p:cNvGrpSpPr>
          <p:nvPr/>
        </p:nvGrpSpPr>
        <p:grpSpPr bwMode="auto">
          <a:xfrm>
            <a:off x="6271568" y="4588892"/>
            <a:ext cx="835025" cy="277813"/>
            <a:chOff x="2553" y="3269"/>
            <a:chExt cx="689" cy="213"/>
          </a:xfrm>
        </p:grpSpPr>
        <p:sp>
          <p:nvSpPr>
            <p:cNvPr id="17596" name="Freeform 547"/>
            <p:cNvSpPr>
              <a:spLocks/>
            </p:cNvSpPr>
            <p:nvPr/>
          </p:nvSpPr>
          <p:spPr bwMode="auto">
            <a:xfrm>
              <a:off x="2553" y="3269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7" name="Freeform 548"/>
            <p:cNvSpPr>
              <a:spLocks/>
            </p:cNvSpPr>
            <p:nvPr/>
          </p:nvSpPr>
          <p:spPr bwMode="auto">
            <a:xfrm>
              <a:off x="2567" y="3272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8" name="Freeform 549"/>
            <p:cNvSpPr>
              <a:spLocks/>
            </p:cNvSpPr>
            <p:nvPr/>
          </p:nvSpPr>
          <p:spPr bwMode="auto">
            <a:xfrm>
              <a:off x="2581" y="3276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9" name="Freeform 550"/>
            <p:cNvSpPr>
              <a:spLocks/>
            </p:cNvSpPr>
            <p:nvPr/>
          </p:nvSpPr>
          <p:spPr bwMode="auto">
            <a:xfrm>
              <a:off x="2592" y="3279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0" name="Freeform 551"/>
            <p:cNvSpPr>
              <a:spLocks/>
            </p:cNvSpPr>
            <p:nvPr/>
          </p:nvSpPr>
          <p:spPr bwMode="auto">
            <a:xfrm>
              <a:off x="2606" y="3286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1" name="Freeform 552"/>
            <p:cNvSpPr>
              <a:spLocks/>
            </p:cNvSpPr>
            <p:nvPr/>
          </p:nvSpPr>
          <p:spPr bwMode="auto">
            <a:xfrm>
              <a:off x="2620" y="3290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2" name="Freeform 553"/>
            <p:cNvSpPr>
              <a:spLocks/>
            </p:cNvSpPr>
            <p:nvPr/>
          </p:nvSpPr>
          <p:spPr bwMode="auto">
            <a:xfrm>
              <a:off x="2634" y="3293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3" name="Freeform 554"/>
            <p:cNvSpPr>
              <a:spLocks/>
            </p:cNvSpPr>
            <p:nvPr/>
          </p:nvSpPr>
          <p:spPr bwMode="auto">
            <a:xfrm>
              <a:off x="2648" y="3297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4" name="Freeform 555"/>
            <p:cNvSpPr>
              <a:spLocks/>
            </p:cNvSpPr>
            <p:nvPr/>
          </p:nvSpPr>
          <p:spPr bwMode="auto">
            <a:xfrm>
              <a:off x="2662" y="3300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5" name="Freeform 556"/>
            <p:cNvSpPr>
              <a:spLocks/>
            </p:cNvSpPr>
            <p:nvPr/>
          </p:nvSpPr>
          <p:spPr bwMode="auto">
            <a:xfrm>
              <a:off x="2672" y="3304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6" name="Freeform 557"/>
            <p:cNvSpPr>
              <a:spLocks/>
            </p:cNvSpPr>
            <p:nvPr/>
          </p:nvSpPr>
          <p:spPr bwMode="auto">
            <a:xfrm>
              <a:off x="2686" y="3307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7" name="Freeform 558"/>
            <p:cNvSpPr>
              <a:spLocks/>
            </p:cNvSpPr>
            <p:nvPr/>
          </p:nvSpPr>
          <p:spPr bwMode="auto">
            <a:xfrm>
              <a:off x="2700" y="3314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8" name="Freeform 559"/>
            <p:cNvSpPr>
              <a:spLocks/>
            </p:cNvSpPr>
            <p:nvPr/>
          </p:nvSpPr>
          <p:spPr bwMode="auto">
            <a:xfrm>
              <a:off x="2714" y="3318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09" name="Freeform 560"/>
            <p:cNvSpPr>
              <a:spLocks/>
            </p:cNvSpPr>
            <p:nvPr/>
          </p:nvSpPr>
          <p:spPr bwMode="auto">
            <a:xfrm>
              <a:off x="2728" y="3321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0" name="Freeform 561"/>
            <p:cNvSpPr>
              <a:spLocks/>
            </p:cNvSpPr>
            <p:nvPr/>
          </p:nvSpPr>
          <p:spPr bwMode="auto">
            <a:xfrm>
              <a:off x="2742" y="3325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1" name="Freeform 562"/>
            <p:cNvSpPr>
              <a:spLocks/>
            </p:cNvSpPr>
            <p:nvPr/>
          </p:nvSpPr>
          <p:spPr bwMode="auto">
            <a:xfrm>
              <a:off x="2753" y="3328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2" name="Freeform 563"/>
            <p:cNvSpPr>
              <a:spLocks/>
            </p:cNvSpPr>
            <p:nvPr/>
          </p:nvSpPr>
          <p:spPr bwMode="auto">
            <a:xfrm>
              <a:off x="2767" y="3332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3" name="Freeform 564"/>
            <p:cNvSpPr>
              <a:spLocks/>
            </p:cNvSpPr>
            <p:nvPr/>
          </p:nvSpPr>
          <p:spPr bwMode="auto">
            <a:xfrm>
              <a:off x="2781" y="3339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4" name="Freeform 565"/>
            <p:cNvSpPr>
              <a:spLocks/>
            </p:cNvSpPr>
            <p:nvPr/>
          </p:nvSpPr>
          <p:spPr bwMode="auto">
            <a:xfrm>
              <a:off x="2795" y="3342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5" name="Freeform 566"/>
            <p:cNvSpPr>
              <a:spLocks/>
            </p:cNvSpPr>
            <p:nvPr/>
          </p:nvSpPr>
          <p:spPr bwMode="auto">
            <a:xfrm>
              <a:off x="2809" y="3346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6" name="Freeform 567"/>
            <p:cNvSpPr>
              <a:spLocks/>
            </p:cNvSpPr>
            <p:nvPr/>
          </p:nvSpPr>
          <p:spPr bwMode="auto">
            <a:xfrm>
              <a:off x="2823" y="3349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7" name="Freeform 568"/>
            <p:cNvSpPr>
              <a:spLocks/>
            </p:cNvSpPr>
            <p:nvPr/>
          </p:nvSpPr>
          <p:spPr bwMode="auto">
            <a:xfrm>
              <a:off x="2833" y="3353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8" name="Freeform 569"/>
            <p:cNvSpPr>
              <a:spLocks/>
            </p:cNvSpPr>
            <p:nvPr/>
          </p:nvSpPr>
          <p:spPr bwMode="auto">
            <a:xfrm>
              <a:off x="2847" y="3356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19" name="Freeform 570"/>
            <p:cNvSpPr>
              <a:spLocks/>
            </p:cNvSpPr>
            <p:nvPr/>
          </p:nvSpPr>
          <p:spPr bwMode="auto">
            <a:xfrm>
              <a:off x="2861" y="3360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0" name="Freeform 571"/>
            <p:cNvSpPr>
              <a:spLocks/>
            </p:cNvSpPr>
            <p:nvPr/>
          </p:nvSpPr>
          <p:spPr bwMode="auto">
            <a:xfrm>
              <a:off x="2875" y="3367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1" name="Freeform 572"/>
            <p:cNvSpPr>
              <a:spLocks/>
            </p:cNvSpPr>
            <p:nvPr/>
          </p:nvSpPr>
          <p:spPr bwMode="auto">
            <a:xfrm>
              <a:off x="2889" y="3370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2" name="Freeform 573"/>
            <p:cNvSpPr>
              <a:spLocks/>
            </p:cNvSpPr>
            <p:nvPr/>
          </p:nvSpPr>
          <p:spPr bwMode="auto">
            <a:xfrm>
              <a:off x="2903" y="3374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3" name="Freeform 574"/>
            <p:cNvSpPr>
              <a:spLocks/>
            </p:cNvSpPr>
            <p:nvPr/>
          </p:nvSpPr>
          <p:spPr bwMode="auto">
            <a:xfrm>
              <a:off x="2914" y="3377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4" name="Freeform 575"/>
            <p:cNvSpPr>
              <a:spLocks/>
            </p:cNvSpPr>
            <p:nvPr/>
          </p:nvSpPr>
          <p:spPr bwMode="auto">
            <a:xfrm>
              <a:off x="2928" y="3381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5" name="Freeform 576"/>
            <p:cNvSpPr>
              <a:spLocks/>
            </p:cNvSpPr>
            <p:nvPr/>
          </p:nvSpPr>
          <p:spPr bwMode="auto">
            <a:xfrm>
              <a:off x="2942" y="3384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6" name="Freeform 577"/>
            <p:cNvSpPr>
              <a:spLocks/>
            </p:cNvSpPr>
            <p:nvPr/>
          </p:nvSpPr>
          <p:spPr bwMode="auto">
            <a:xfrm>
              <a:off x="2956" y="338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7" name="Freeform 578"/>
            <p:cNvSpPr>
              <a:spLocks/>
            </p:cNvSpPr>
            <p:nvPr/>
          </p:nvSpPr>
          <p:spPr bwMode="auto">
            <a:xfrm>
              <a:off x="2970" y="3395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8" name="Freeform 579"/>
            <p:cNvSpPr>
              <a:spLocks/>
            </p:cNvSpPr>
            <p:nvPr/>
          </p:nvSpPr>
          <p:spPr bwMode="auto">
            <a:xfrm>
              <a:off x="2984" y="339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29" name="Freeform 580"/>
            <p:cNvSpPr>
              <a:spLocks/>
            </p:cNvSpPr>
            <p:nvPr/>
          </p:nvSpPr>
          <p:spPr bwMode="auto">
            <a:xfrm>
              <a:off x="2994" y="3402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0" name="Freeform 581"/>
            <p:cNvSpPr>
              <a:spLocks/>
            </p:cNvSpPr>
            <p:nvPr/>
          </p:nvSpPr>
          <p:spPr bwMode="auto">
            <a:xfrm>
              <a:off x="3008" y="3405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1" name="Freeform 582"/>
            <p:cNvSpPr>
              <a:spLocks/>
            </p:cNvSpPr>
            <p:nvPr/>
          </p:nvSpPr>
          <p:spPr bwMode="auto">
            <a:xfrm>
              <a:off x="3022" y="3409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3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2" name="Freeform 583"/>
            <p:cNvSpPr>
              <a:spLocks/>
            </p:cNvSpPr>
            <p:nvPr/>
          </p:nvSpPr>
          <p:spPr bwMode="auto">
            <a:xfrm>
              <a:off x="3036" y="3412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4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3" name="Freeform 584"/>
            <p:cNvSpPr>
              <a:spLocks/>
            </p:cNvSpPr>
            <p:nvPr/>
          </p:nvSpPr>
          <p:spPr bwMode="auto">
            <a:xfrm>
              <a:off x="3050" y="3416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4" name="Freeform 585"/>
            <p:cNvSpPr>
              <a:spLocks/>
            </p:cNvSpPr>
            <p:nvPr/>
          </p:nvSpPr>
          <p:spPr bwMode="auto">
            <a:xfrm>
              <a:off x="3064" y="3423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5" name="Freeform 586"/>
            <p:cNvSpPr>
              <a:spLocks/>
            </p:cNvSpPr>
            <p:nvPr/>
          </p:nvSpPr>
          <p:spPr bwMode="auto">
            <a:xfrm>
              <a:off x="3075" y="3426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6" name="Freeform 587"/>
            <p:cNvSpPr>
              <a:spLocks/>
            </p:cNvSpPr>
            <p:nvPr/>
          </p:nvSpPr>
          <p:spPr bwMode="auto">
            <a:xfrm>
              <a:off x="3089" y="3430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7" name="Freeform 588"/>
            <p:cNvSpPr>
              <a:spLocks/>
            </p:cNvSpPr>
            <p:nvPr/>
          </p:nvSpPr>
          <p:spPr bwMode="auto">
            <a:xfrm>
              <a:off x="3103" y="3433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8" name="Freeform 589"/>
            <p:cNvSpPr>
              <a:spLocks/>
            </p:cNvSpPr>
            <p:nvPr/>
          </p:nvSpPr>
          <p:spPr bwMode="auto">
            <a:xfrm>
              <a:off x="3117" y="3437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39" name="Freeform 590"/>
            <p:cNvSpPr>
              <a:spLocks/>
            </p:cNvSpPr>
            <p:nvPr/>
          </p:nvSpPr>
          <p:spPr bwMode="auto">
            <a:xfrm>
              <a:off x="3131" y="3440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0" name="Freeform 591"/>
            <p:cNvSpPr>
              <a:spLocks/>
            </p:cNvSpPr>
            <p:nvPr/>
          </p:nvSpPr>
          <p:spPr bwMode="auto">
            <a:xfrm>
              <a:off x="3144" y="3444"/>
              <a:ext cx="7" cy="7"/>
            </a:xfrm>
            <a:custGeom>
              <a:avLst/>
              <a:gdLst>
                <a:gd name="T0" fmla="*/ 4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4 w 7"/>
                <a:gd name="T11" fmla="*/ 7 h 7"/>
                <a:gd name="T12" fmla="*/ 7 w 7"/>
                <a:gd name="T13" fmla="*/ 3 h 7"/>
                <a:gd name="T14" fmla="*/ 4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1" name="Freeform 592"/>
            <p:cNvSpPr>
              <a:spLocks/>
            </p:cNvSpPr>
            <p:nvPr/>
          </p:nvSpPr>
          <p:spPr bwMode="auto">
            <a:xfrm>
              <a:off x="3155" y="3451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2" name="Freeform 593"/>
            <p:cNvSpPr>
              <a:spLocks/>
            </p:cNvSpPr>
            <p:nvPr/>
          </p:nvSpPr>
          <p:spPr bwMode="auto">
            <a:xfrm>
              <a:off x="3169" y="3454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4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3" name="Freeform 594"/>
            <p:cNvSpPr>
              <a:spLocks/>
            </p:cNvSpPr>
            <p:nvPr/>
          </p:nvSpPr>
          <p:spPr bwMode="auto">
            <a:xfrm>
              <a:off x="3183" y="3458"/>
              <a:ext cx="7" cy="7"/>
            </a:xfrm>
            <a:custGeom>
              <a:avLst/>
              <a:gdLst>
                <a:gd name="T0" fmla="*/ 7 w 7"/>
                <a:gd name="T1" fmla="*/ 0 h 7"/>
                <a:gd name="T2" fmla="*/ 3 w 7"/>
                <a:gd name="T3" fmla="*/ 0 h 7"/>
                <a:gd name="T4" fmla="*/ 0 w 7"/>
                <a:gd name="T5" fmla="*/ 3 h 7"/>
                <a:gd name="T6" fmla="*/ 3 w 7"/>
                <a:gd name="T7" fmla="*/ 7 h 7"/>
                <a:gd name="T8" fmla="*/ 3 w 7"/>
                <a:gd name="T9" fmla="*/ 7 h 7"/>
                <a:gd name="T10" fmla="*/ 7 w 7"/>
                <a:gd name="T11" fmla="*/ 7 h 7"/>
                <a:gd name="T12" fmla="*/ 7 w 7"/>
                <a:gd name="T13" fmla="*/ 3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4" name="Freeform 595"/>
            <p:cNvSpPr>
              <a:spLocks/>
            </p:cNvSpPr>
            <p:nvPr/>
          </p:nvSpPr>
          <p:spPr bwMode="auto">
            <a:xfrm>
              <a:off x="3197" y="3461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5" name="Freeform 596"/>
            <p:cNvSpPr>
              <a:spLocks/>
            </p:cNvSpPr>
            <p:nvPr/>
          </p:nvSpPr>
          <p:spPr bwMode="auto">
            <a:xfrm>
              <a:off x="3211" y="3465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3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3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6" name="Freeform 597"/>
            <p:cNvSpPr>
              <a:spLocks/>
            </p:cNvSpPr>
            <p:nvPr/>
          </p:nvSpPr>
          <p:spPr bwMode="auto">
            <a:xfrm>
              <a:off x="3225" y="3468"/>
              <a:ext cx="7" cy="7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0 h 7"/>
                <a:gd name="T4" fmla="*/ 0 w 7"/>
                <a:gd name="T5" fmla="*/ 4 h 7"/>
                <a:gd name="T6" fmla="*/ 0 w 7"/>
                <a:gd name="T7" fmla="*/ 7 h 7"/>
                <a:gd name="T8" fmla="*/ 0 w 7"/>
                <a:gd name="T9" fmla="*/ 7 h 7"/>
                <a:gd name="T10" fmla="*/ 3 w 7"/>
                <a:gd name="T11" fmla="*/ 7 h 7"/>
                <a:gd name="T12" fmla="*/ 7 w 7"/>
                <a:gd name="T13" fmla="*/ 4 h 7"/>
                <a:gd name="T14" fmla="*/ 3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647" name="Freeform 598"/>
            <p:cNvSpPr>
              <a:spLocks/>
            </p:cNvSpPr>
            <p:nvPr/>
          </p:nvSpPr>
          <p:spPr bwMode="auto">
            <a:xfrm>
              <a:off x="3235" y="3475"/>
              <a:ext cx="7" cy="7"/>
            </a:xfrm>
            <a:custGeom>
              <a:avLst/>
              <a:gdLst>
                <a:gd name="T0" fmla="*/ 7 w 7"/>
                <a:gd name="T1" fmla="*/ 0 h 7"/>
                <a:gd name="T2" fmla="*/ 4 w 7"/>
                <a:gd name="T3" fmla="*/ 0 h 7"/>
                <a:gd name="T4" fmla="*/ 0 w 7"/>
                <a:gd name="T5" fmla="*/ 4 h 7"/>
                <a:gd name="T6" fmla="*/ 4 w 7"/>
                <a:gd name="T7" fmla="*/ 7 h 7"/>
                <a:gd name="T8" fmla="*/ 4 w 7"/>
                <a:gd name="T9" fmla="*/ 7 h 7"/>
                <a:gd name="T10" fmla="*/ 7 w 7"/>
                <a:gd name="T11" fmla="*/ 7 h 7"/>
                <a:gd name="T12" fmla="*/ 7 w 7"/>
                <a:gd name="T13" fmla="*/ 4 h 7"/>
                <a:gd name="T14" fmla="*/ 7 w 7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49" name="Line 599"/>
          <p:cNvSpPr>
            <a:spLocks noChangeShapeType="1"/>
          </p:cNvSpPr>
          <p:nvPr/>
        </p:nvSpPr>
        <p:spPr bwMode="auto">
          <a:xfrm>
            <a:off x="6462068" y="5101654"/>
            <a:ext cx="598487" cy="5826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0" name="Line 600"/>
          <p:cNvSpPr>
            <a:spLocks noChangeShapeType="1"/>
          </p:cNvSpPr>
          <p:nvPr/>
        </p:nvSpPr>
        <p:spPr bwMode="auto">
          <a:xfrm>
            <a:off x="5622280" y="4844479"/>
            <a:ext cx="1362075" cy="8064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1" name="Line 601"/>
          <p:cNvSpPr>
            <a:spLocks noChangeShapeType="1"/>
          </p:cNvSpPr>
          <p:nvPr/>
        </p:nvSpPr>
        <p:spPr bwMode="auto">
          <a:xfrm>
            <a:off x="6971655" y="5642992"/>
            <a:ext cx="84137" cy="349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2" name="Line 602"/>
          <p:cNvSpPr>
            <a:spLocks noChangeShapeType="1"/>
          </p:cNvSpPr>
          <p:nvPr/>
        </p:nvSpPr>
        <p:spPr bwMode="auto">
          <a:xfrm>
            <a:off x="7047855" y="5677917"/>
            <a:ext cx="101600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3" name="Line 603"/>
          <p:cNvSpPr>
            <a:spLocks noChangeShapeType="1"/>
          </p:cNvSpPr>
          <p:nvPr/>
        </p:nvSpPr>
        <p:spPr bwMode="auto">
          <a:xfrm>
            <a:off x="7095480" y="5079429"/>
            <a:ext cx="173037" cy="15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4" name="Line 604"/>
          <p:cNvSpPr>
            <a:spLocks noChangeShapeType="1"/>
          </p:cNvSpPr>
          <p:nvPr/>
        </p:nvSpPr>
        <p:spPr bwMode="auto">
          <a:xfrm>
            <a:off x="7573318" y="4634929"/>
            <a:ext cx="247650" cy="290513"/>
          </a:xfrm>
          <a:prstGeom prst="line">
            <a:avLst/>
          </a:prstGeom>
          <a:noFill/>
          <a:ln w="285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555" name="Line 605"/>
          <p:cNvSpPr>
            <a:spLocks noChangeShapeType="1"/>
          </p:cNvSpPr>
          <p:nvPr/>
        </p:nvSpPr>
        <p:spPr bwMode="auto">
          <a:xfrm flipH="1">
            <a:off x="5427018" y="2682304"/>
            <a:ext cx="525462" cy="2127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7556" name="Group 606"/>
          <p:cNvGrpSpPr>
            <a:grpSpLocks/>
          </p:cNvGrpSpPr>
          <p:nvPr/>
        </p:nvGrpSpPr>
        <p:grpSpPr bwMode="auto">
          <a:xfrm>
            <a:off x="5346055" y="2564829"/>
            <a:ext cx="293687" cy="127000"/>
            <a:chOff x="1791" y="1709"/>
            <a:chExt cx="241" cy="98"/>
          </a:xfrm>
        </p:grpSpPr>
        <p:sp>
          <p:nvSpPr>
            <p:cNvPr id="17577" name="Freeform 607"/>
            <p:cNvSpPr>
              <a:spLocks/>
            </p:cNvSpPr>
            <p:nvPr/>
          </p:nvSpPr>
          <p:spPr bwMode="auto">
            <a:xfrm>
              <a:off x="2025" y="1709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4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7 w 7"/>
                <a:gd name="T17" fmla="*/ 7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7"/>
                <a:gd name="T29" fmla="*/ 7 w 7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8" name="Freeform 608"/>
            <p:cNvSpPr>
              <a:spLocks/>
            </p:cNvSpPr>
            <p:nvPr/>
          </p:nvSpPr>
          <p:spPr bwMode="auto">
            <a:xfrm>
              <a:off x="2011" y="1713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9" name="Freeform 609"/>
            <p:cNvSpPr>
              <a:spLocks/>
            </p:cNvSpPr>
            <p:nvPr/>
          </p:nvSpPr>
          <p:spPr bwMode="auto">
            <a:xfrm>
              <a:off x="2001" y="1720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0" name="Freeform 610"/>
            <p:cNvSpPr>
              <a:spLocks/>
            </p:cNvSpPr>
            <p:nvPr/>
          </p:nvSpPr>
          <p:spPr bwMode="auto">
            <a:xfrm>
              <a:off x="1987" y="1723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4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4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1" name="Freeform 611"/>
            <p:cNvSpPr>
              <a:spLocks/>
            </p:cNvSpPr>
            <p:nvPr/>
          </p:nvSpPr>
          <p:spPr bwMode="auto">
            <a:xfrm>
              <a:off x="1973" y="1730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4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2" name="Freeform 612"/>
            <p:cNvSpPr>
              <a:spLocks/>
            </p:cNvSpPr>
            <p:nvPr/>
          </p:nvSpPr>
          <p:spPr bwMode="auto">
            <a:xfrm>
              <a:off x="1959" y="1734"/>
              <a:ext cx="7" cy="6"/>
            </a:xfrm>
            <a:custGeom>
              <a:avLst/>
              <a:gdLst>
                <a:gd name="T0" fmla="*/ 7 w 7"/>
                <a:gd name="T1" fmla="*/ 6 h 6"/>
                <a:gd name="T2" fmla="*/ 7 w 7"/>
                <a:gd name="T3" fmla="*/ 3 h 6"/>
                <a:gd name="T4" fmla="*/ 7 w 7"/>
                <a:gd name="T5" fmla="*/ 0 h 6"/>
                <a:gd name="T6" fmla="*/ 3 w 7"/>
                <a:gd name="T7" fmla="*/ 0 h 6"/>
                <a:gd name="T8" fmla="*/ 3 w 7"/>
                <a:gd name="T9" fmla="*/ 0 h 6"/>
                <a:gd name="T10" fmla="*/ 0 w 7"/>
                <a:gd name="T11" fmla="*/ 3 h 6"/>
                <a:gd name="T12" fmla="*/ 3 w 7"/>
                <a:gd name="T13" fmla="*/ 6 h 6"/>
                <a:gd name="T14" fmla="*/ 7 w 7"/>
                <a:gd name="T15" fmla="*/ 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6"/>
                <a:gd name="T26" fmla="*/ 7 w 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6">
                  <a:moveTo>
                    <a:pt x="7" y="6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3" name="Freeform 613"/>
            <p:cNvSpPr>
              <a:spLocks/>
            </p:cNvSpPr>
            <p:nvPr/>
          </p:nvSpPr>
          <p:spPr bwMode="auto">
            <a:xfrm>
              <a:off x="1948" y="1740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4" name="Freeform 614"/>
            <p:cNvSpPr>
              <a:spLocks/>
            </p:cNvSpPr>
            <p:nvPr/>
          </p:nvSpPr>
          <p:spPr bwMode="auto">
            <a:xfrm>
              <a:off x="1934" y="1744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5" name="Freeform 615"/>
            <p:cNvSpPr>
              <a:spLocks/>
            </p:cNvSpPr>
            <p:nvPr/>
          </p:nvSpPr>
          <p:spPr bwMode="auto">
            <a:xfrm>
              <a:off x="1920" y="1747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4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6" name="Freeform 616"/>
            <p:cNvSpPr>
              <a:spLocks/>
            </p:cNvSpPr>
            <p:nvPr/>
          </p:nvSpPr>
          <p:spPr bwMode="auto">
            <a:xfrm>
              <a:off x="1906" y="1754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4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7" name="Freeform 617"/>
            <p:cNvSpPr>
              <a:spLocks/>
            </p:cNvSpPr>
            <p:nvPr/>
          </p:nvSpPr>
          <p:spPr bwMode="auto">
            <a:xfrm>
              <a:off x="1896" y="1758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8" name="Freeform 618"/>
            <p:cNvSpPr>
              <a:spLocks/>
            </p:cNvSpPr>
            <p:nvPr/>
          </p:nvSpPr>
          <p:spPr bwMode="auto">
            <a:xfrm>
              <a:off x="1882" y="1765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89" name="Freeform 619"/>
            <p:cNvSpPr>
              <a:spLocks/>
            </p:cNvSpPr>
            <p:nvPr/>
          </p:nvSpPr>
          <p:spPr bwMode="auto">
            <a:xfrm>
              <a:off x="1868" y="1768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4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0" name="Freeform 620"/>
            <p:cNvSpPr>
              <a:spLocks/>
            </p:cNvSpPr>
            <p:nvPr/>
          </p:nvSpPr>
          <p:spPr bwMode="auto">
            <a:xfrm>
              <a:off x="1854" y="1775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3 w 7"/>
                <a:gd name="T7" fmla="*/ 0 h 7"/>
                <a:gd name="T8" fmla="*/ 3 w 7"/>
                <a:gd name="T9" fmla="*/ 0 h 7"/>
                <a:gd name="T10" fmla="*/ 0 w 7"/>
                <a:gd name="T11" fmla="*/ 4 h 7"/>
                <a:gd name="T12" fmla="*/ 3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1" name="Freeform 621"/>
            <p:cNvSpPr>
              <a:spLocks/>
            </p:cNvSpPr>
            <p:nvPr/>
          </p:nvSpPr>
          <p:spPr bwMode="auto">
            <a:xfrm>
              <a:off x="1843" y="1779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3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2" name="Freeform 622"/>
            <p:cNvSpPr>
              <a:spLocks/>
            </p:cNvSpPr>
            <p:nvPr/>
          </p:nvSpPr>
          <p:spPr bwMode="auto">
            <a:xfrm>
              <a:off x="1829" y="1782"/>
              <a:ext cx="7" cy="7"/>
            </a:xfrm>
            <a:custGeom>
              <a:avLst/>
              <a:gdLst>
                <a:gd name="T0" fmla="*/ 4 w 7"/>
                <a:gd name="T1" fmla="*/ 7 h 7"/>
                <a:gd name="T2" fmla="*/ 7 w 7"/>
                <a:gd name="T3" fmla="*/ 4 h 7"/>
                <a:gd name="T4" fmla="*/ 4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4 h 7"/>
                <a:gd name="T12" fmla="*/ 0 w 7"/>
                <a:gd name="T13" fmla="*/ 7 h 7"/>
                <a:gd name="T14" fmla="*/ 4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4" y="7"/>
                  </a:moveTo>
                  <a:lnTo>
                    <a:pt x="7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3" name="Freeform 623"/>
            <p:cNvSpPr>
              <a:spLocks/>
            </p:cNvSpPr>
            <p:nvPr/>
          </p:nvSpPr>
          <p:spPr bwMode="auto">
            <a:xfrm>
              <a:off x="1815" y="1789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4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4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4" name="Freeform 624"/>
            <p:cNvSpPr>
              <a:spLocks/>
            </p:cNvSpPr>
            <p:nvPr/>
          </p:nvSpPr>
          <p:spPr bwMode="auto">
            <a:xfrm>
              <a:off x="1801" y="1793"/>
              <a:ext cx="7" cy="7"/>
            </a:xfrm>
            <a:custGeom>
              <a:avLst/>
              <a:gdLst>
                <a:gd name="T0" fmla="*/ 7 w 7"/>
                <a:gd name="T1" fmla="*/ 7 h 7"/>
                <a:gd name="T2" fmla="*/ 7 w 7"/>
                <a:gd name="T3" fmla="*/ 3 h 7"/>
                <a:gd name="T4" fmla="*/ 7 w 7"/>
                <a:gd name="T5" fmla="*/ 0 h 7"/>
                <a:gd name="T6" fmla="*/ 4 w 7"/>
                <a:gd name="T7" fmla="*/ 0 h 7"/>
                <a:gd name="T8" fmla="*/ 4 w 7"/>
                <a:gd name="T9" fmla="*/ 0 h 7"/>
                <a:gd name="T10" fmla="*/ 0 w 7"/>
                <a:gd name="T11" fmla="*/ 3 h 7"/>
                <a:gd name="T12" fmla="*/ 4 w 7"/>
                <a:gd name="T13" fmla="*/ 7 h 7"/>
                <a:gd name="T14" fmla="*/ 7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7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95" name="Freeform 625"/>
            <p:cNvSpPr>
              <a:spLocks/>
            </p:cNvSpPr>
            <p:nvPr/>
          </p:nvSpPr>
          <p:spPr bwMode="auto">
            <a:xfrm>
              <a:off x="1791" y="1800"/>
              <a:ext cx="7" cy="7"/>
            </a:xfrm>
            <a:custGeom>
              <a:avLst/>
              <a:gdLst>
                <a:gd name="T0" fmla="*/ 3 w 7"/>
                <a:gd name="T1" fmla="*/ 7 h 7"/>
                <a:gd name="T2" fmla="*/ 7 w 7"/>
                <a:gd name="T3" fmla="*/ 3 h 7"/>
                <a:gd name="T4" fmla="*/ 3 w 7"/>
                <a:gd name="T5" fmla="*/ 0 h 7"/>
                <a:gd name="T6" fmla="*/ 0 w 7"/>
                <a:gd name="T7" fmla="*/ 0 h 7"/>
                <a:gd name="T8" fmla="*/ 0 w 7"/>
                <a:gd name="T9" fmla="*/ 0 h 7"/>
                <a:gd name="T10" fmla="*/ 0 w 7"/>
                <a:gd name="T11" fmla="*/ 3 h 7"/>
                <a:gd name="T12" fmla="*/ 0 w 7"/>
                <a:gd name="T13" fmla="*/ 7 h 7"/>
                <a:gd name="T14" fmla="*/ 3 w 7"/>
                <a:gd name="T15" fmla="*/ 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3" y="7"/>
                  </a:moveTo>
                  <a:lnTo>
                    <a:pt x="7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00"/>
            </a:solidFill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57" name="Group 626"/>
          <p:cNvGrpSpPr>
            <a:grpSpLocks/>
          </p:cNvGrpSpPr>
          <p:nvPr/>
        </p:nvGrpSpPr>
        <p:grpSpPr bwMode="auto">
          <a:xfrm>
            <a:off x="6560493" y="3731642"/>
            <a:ext cx="41275" cy="53975"/>
            <a:chOff x="2791" y="2608"/>
            <a:chExt cx="35" cy="42"/>
          </a:xfrm>
        </p:grpSpPr>
        <p:sp>
          <p:nvSpPr>
            <p:cNvPr id="17573" name="Oval 627"/>
            <p:cNvSpPr>
              <a:spLocks noChangeArrowheads="1"/>
            </p:cNvSpPr>
            <p:nvPr/>
          </p:nvSpPr>
          <p:spPr bwMode="auto">
            <a:xfrm>
              <a:off x="2791" y="2608"/>
              <a:ext cx="35" cy="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4" name="Oval 628"/>
            <p:cNvSpPr>
              <a:spLocks noChangeArrowheads="1"/>
            </p:cNvSpPr>
            <p:nvPr/>
          </p:nvSpPr>
          <p:spPr bwMode="auto">
            <a:xfrm>
              <a:off x="2791" y="2608"/>
              <a:ext cx="35" cy="42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5" name="Line 629"/>
            <p:cNvSpPr>
              <a:spLocks noChangeShapeType="1"/>
            </p:cNvSpPr>
            <p:nvPr/>
          </p:nvSpPr>
          <p:spPr bwMode="auto">
            <a:xfrm>
              <a:off x="2795" y="2615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6" name="Line 630"/>
            <p:cNvSpPr>
              <a:spLocks noChangeShapeType="1"/>
            </p:cNvSpPr>
            <p:nvPr/>
          </p:nvSpPr>
          <p:spPr bwMode="auto">
            <a:xfrm flipV="1">
              <a:off x="2795" y="2615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58" name="Group 631"/>
          <p:cNvGrpSpPr>
            <a:grpSpLocks/>
          </p:cNvGrpSpPr>
          <p:nvPr/>
        </p:nvGrpSpPr>
        <p:grpSpPr bwMode="auto">
          <a:xfrm>
            <a:off x="6611293" y="4544442"/>
            <a:ext cx="41275" cy="53975"/>
            <a:chOff x="2833" y="3234"/>
            <a:chExt cx="35" cy="42"/>
          </a:xfrm>
        </p:grpSpPr>
        <p:sp>
          <p:nvSpPr>
            <p:cNvPr id="17569" name="Oval 632"/>
            <p:cNvSpPr>
              <a:spLocks noChangeArrowheads="1"/>
            </p:cNvSpPr>
            <p:nvPr/>
          </p:nvSpPr>
          <p:spPr bwMode="auto">
            <a:xfrm>
              <a:off x="2833" y="3234"/>
              <a:ext cx="35" cy="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0" name="Oval 633"/>
            <p:cNvSpPr>
              <a:spLocks noChangeArrowheads="1"/>
            </p:cNvSpPr>
            <p:nvPr/>
          </p:nvSpPr>
          <p:spPr bwMode="auto">
            <a:xfrm>
              <a:off x="2833" y="3234"/>
              <a:ext cx="35" cy="42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1" name="Line 634"/>
            <p:cNvSpPr>
              <a:spLocks noChangeShapeType="1"/>
            </p:cNvSpPr>
            <p:nvPr/>
          </p:nvSpPr>
          <p:spPr bwMode="auto">
            <a:xfrm>
              <a:off x="2837" y="3241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72" name="Line 635"/>
            <p:cNvSpPr>
              <a:spLocks noChangeShapeType="1"/>
            </p:cNvSpPr>
            <p:nvPr/>
          </p:nvSpPr>
          <p:spPr bwMode="auto">
            <a:xfrm flipV="1">
              <a:off x="2837" y="3241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559" name="Group 636"/>
          <p:cNvGrpSpPr>
            <a:grpSpLocks/>
          </p:cNvGrpSpPr>
          <p:nvPr/>
        </p:nvGrpSpPr>
        <p:grpSpPr bwMode="auto">
          <a:xfrm>
            <a:off x="6801793" y="5074667"/>
            <a:ext cx="42862" cy="55563"/>
            <a:chOff x="2991" y="3643"/>
            <a:chExt cx="35" cy="42"/>
          </a:xfrm>
        </p:grpSpPr>
        <p:sp>
          <p:nvSpPr>
            <p:cNvPr id="17565" name="Oval 637"/>
            <p:cNvSpPr>
              <a:spLocks noChangeArrowheads="1"/>
            </p:cNvSpPr>
            <p:nvPr/>
          </p:nvSpPr>
          <p:spPr bwMode="auto">
            <a:xfrm>
              <a:off x="2991" y="3643"/>
              <a:ext cx="35" cy="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66" name="Oval 638"/>
            <p:cNvSpPr>
              <a:spLocks noChangeArrowheads="1"/>
            </p:cNvSpPr>
            <p:nvPr/>
          </p:nvSpPr>
          <p:spPr bwMode="auto">
            <a:xfrm>
              <a:off x="2991" y="3643"/>
              <a:ext cx="35" cy="42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67" name="Line 639"/>
            <p:cNvSpPr>
              <a:spLocks noChangeShapeType="1"/>
            </p:cNvSpPr>
            <p:nvPr/>
          </p:nvSpPr>
          <p:spPr bwMode="auto">
            <a:xfrm>
              <a:off x="2994" y="3650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568" name="Line 640"/>
            <p:cNvSpPr>
              <a:spLocks noChangeShapeType="1"/>
            </p:cNvSpPr>
            <p:nvPr/>
          </p:nvSpPr>
          <p:spPr bwMode="auto">
            <a:xfrm flipV="1">
              <a:off x="2994" y="3650"/>
              <a:ext cx="28" cy="2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560" name="Text Box 642"/>
          <p:cNvSpPr txBox="1">
            <a:spLocks noChangeArrowheads="1"/>
          </p:cNvSpPr>
          <p:nvPr/>
        </p:nvSpPr>
        <p:spPr bwMode="auto">
          <a:xfrm>
            <a:off x="6734421" y="2780672"/>
            <a:ext cx="2160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dirty="0" err="1">
                <a:solidFill>
                  <a:srgbClr val="FF3300"/>
                </a:solidFill>
              </a:rPr>
              <a:t>Superheater</a:t>
            </a:r>
            <a:endParaRPr lang="en-US" altLang="ko-KR" dirty="0">
              <a:solidFill>
                <a:srgbClr val="FF3300"/>
              </a:solidFill>
            </a:endParaRPr>
          </a:p>
        </p:txBody>
      </p:sp>
      <p:sp>
        <p:nvSpPr>
          <p:cNvPr id="17561" name="Text Box 643"/>
          <p:cNvSpPr txBox="1">
            <a:spLocks noChangeArrowheads="1"/>
          </p:cNvSpPr>
          <p:nvPr/>
        </p:nvSpPr>
        <p:spPr bwMode="auto">
          <a:xfrm>
            <a:off x="7058928" y="3836417"/>
            <a:ext cx="14526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dirty="0">
                <a:solidFill>
                  <a:srgbClr val="9E36BA"/>
                </a:solidFill>
              </a:rPr>
              <a:t>Economizer</a:t>
            </a:r>
          </a:p>
        </p:txBody>
      </p:sp>
      <p:sp>
        <p:nvSpPr>
          <p:cNvPr id="17562" name="Text Box 644"/>
          <p:cNvSpPr txBox="1">
            <a:spLocks noChangeArrowheads="1"/>
          </p:cNvSpPr>
          <p:nvPr/>
        </p:nvSpPr>
        <p:spPr bwMode="auto">
          <a:xfrm>
            <a:off x="7058480" y="4396804"/>
            <a:ext cx="121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dirty="0"/>
              <a:t>Air heater</a:t>
            </a:r>
          </a:p>
        </p:txBody>
      </p:sp>
      <p:sp>
        <p:nvSpPr>
          <p:cNvPr id="17563" name="Text Box 645"/>
          <p:cNvSpPr txBox="1">
            <a:spLocks noChangeArrowheads="1"/>
          </p:cNvSpPr>
          <p:nvPr/>
        </p:nvSpPr>
        <p:spPr bwMode="auto">
          <a:xfrm>
            <a:off x="970905" y="3306192"/>
            <a:ext cx="13573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dirty="0"/>
              <a:t>Combustor</a:t>
            </a:r>
          </a:p>
        </p:txBody>
      </p:sp>
      <p:sp>
        <p:nvSpPr>
          <p:cNvPr id="17564" name="Text Box 646"/>
          <p:cNvSpPr txBox="1">
            <a:spLocks noChangeArrowheads="1"/>
          </p:cNvSpPr>
          <p:nvPr/>
        </p:nvSpPr>
        <p:spPr bwMode="auto">
          <a:xfrm>
            <a:off x="3347393" y="3233167"/>
            <a:ext cx="1166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/>
              <a:t>Cyclones</a:t>
            </a:r>
          </a:p>
        </p:txBody>
      </p:sp>
    </p:spTree>
    <p:extLst>
      <p:ext uri="{BB962C8B-B14F-4D97-AF65-F5344CB8AC3E}">
        <p14:creationId xmlns:p14="http://schemas.microsoft.com/office/powerpoint/2010/main" val="3288589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Combustor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5040560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Combustor sizing</a:t>
            </a:r>
          </a:p>
          <a:p>
            <a:pPr>
              <a:defRPr/>
            </a:pPr>
            <a:r>
              <a:rPr lang="en-US" altLang="ko-KR" dirty="0"/>
              <a:t>Evaporator</a:t>
            </a:r>
            <a:r>
              <a:rPr lang="ko-KR" altLang="en-US" dirty="0"/>
              <a:t> </a:t>
            </a:r>
            <a:r>
              <a:rPr lang="en-US" altLang="ko-KR" dirty="0"/>
              <a:t>lay out(Water wall, Wing wall)</a:t>
            </a:r>
          </a:p>
          <a:p>
            <a:pPr>
              <a:defRPr/>
            </a:pPr>
            <a:r>
              <a:rPr lang="en-US" altLang="ko-KR" dirty="0"/>
              <a:t> 2</a:t>
            </a:r>
            <a:r>
              <a:rPr lang="en-US" altLang="ko-KR" baseline="30000" dirty="0"/>
              <a:t>nd</a:t>
            </a:r>
            <a:r>
              <a:rPr lang="en-US" altLang="ko-KR" dirty="0"/>
              <a:t> Super heater, Re-heater lay out </a:t>
            </a:r>
          </a:p>
          <a:p>
            <a:pPr>
              <a:defRPr/>
            </a:pPr>
            <a:r>
              <a:rPr lang="en-US" altLang="ko-KR" dirty="0"/>
              <a:t>Air feeding(distributor, 2</a:t>
            </a:r>
            <a:r>
              <a:rPr lang="en-US" altLang="ko-KR" baseline="30000" dirty="0"/>
              <a:t>nd</a:t>
            </a:r>
            <a:r>
              <a:rPr lang="en-US" altLang="ko-KR" dirty="0"/>
              <a:t> air, feeding</a:t>
            </a:r>
            <a:r>
              <a:rPr lang="ko-KR" altLang="en-US" dirty="0"/>
              <a:t> </a:t>
            </a:r>
            <a:r>
              <a:rPr lang="en-US" altLang="ko-KR" dirty="0"/>
              <a:t>air hole)</a:t>
            </a:r>
          </a:p>
          <a:p>
            <a:pPr>
              <a:defRPr/>
            </a:pPr>
            <a:r>
              <a:rPr lang="en-US" altLang="ko-KR" dirty="0"/>
              <a:t>Solid</a:t>
            </a:r>
            <a:r>
              <a:rPr lang="ko-KR" altLang="en-US" dirty="0"/>
              <a:t> </a:t>
            </a:r>
            <a:r>
              <a:rPr lang="en-US" altLang="ko-KR" dirty="0"/>
              <a:t>handling hole(Fuel feeder, limestone feeder, sand feeder, Ash cooler and disposal)</a:t>
            </a:r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 2" pitchFamily="18" charset="2"/>
              <a:buNone/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208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Combustor</a:t>
            </a:r>
            <a:r>
              <a:rPr lang="ko-KR" altLang="en-US"/>
              <a:t> </a:t>
            </a:r>
            <a:r>
              <a:rPr lang="en-US" altLang="ko-KR"/>
              <a:t>height</a:t>
            </a:r>
            <a:endParaRPr lang="ko-KR" altLang="en-US"/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>
          <a:xfrm>
            <a:off x="468313" y="1340768"/>
            <a:ext cx="8229600" cy="4525962"/>
          </a:xfrm>
        </p:spPr>
        <p:txBody>
          <a:bodyPr/>
          <a:lstStyle/>
          <a:p>
            <a:r>
              <a:rPr lang="en-US" altLang="ko-KR" sz="2800" dirty="0"/>
              <a:t>Burnout time of fine char particles of 50microns</a:t>
            </a:r>
          </a:p>
          <a:p>
            <a:r>
              <a:rPr lang="en-US" altLang="ko-KR" sz="2800" dirty="0"/>
              <a:t>&gt;&gt; Burnout time of combustible gases</a:t>
            </a:r>
          </a:p>
          <a:p>
            <a:r>
              <a:rPr lang="en-US" altLang="ko-KR" sz="2800" dirty="0"/>
              <a:t>Reaction time for sulfur retention</a:t>
            </a:r>
          </a:p>
          <a:p>
            <a:r>
              <a:rPr lang="en-US" altLang="ko-KR" sz="2800" dirty="0"/>
              <a:t>Heat transfer surface requirement</a:t>
            </a:r>
          </a:p>
          <a:p>
            <a:pPr lvl="1"/>
            <a:r>
              <a:rPr lang="en-US" altLang="ko-KR" sz="2400" dirty="0"/>
              <a:t>(Membrane wall, Wing wall, Super heater, </a:t>
            </a:r>
            <a:r>
              <a:rPr lang="en-US" altLang="ko-KR" sz="2400" dirty="0" err="1"/>
              <a:t>Reheater</a:t>
            </a:r>
            <a:r>
              <a:rPr lang="en-US" altLang="ko-KR" sz="2400" dirty="0"/>
              <a:t>)</a:t>
            </a:r>
          </a:p>
          <a:p>
            <a:r>
              <a:rPr lang="en-US" altLang="ko-KR" sz="2800" dirty="0"/>
              <a:t>Standpipe height to secure </a:t>
            </a:r>
            <a:r>
              <a:rPr lang="el-GR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 against</a:t>
            </a:r>
            <a:r>
              <a:rPr lang="en-US" altLang="ko-KR" sz="2800" dirty="0"/>
              <a:t> solid reverse follow from combustor to loop seal 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558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2438400" y="6019800"/>
            <a:ext cx="489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2400">
                <a:latin typeface="Arial" panose="020B0604020202020204" pitchFamily="34" charset="0"/>
                <a:ea typeface="돋움체" panose="020B0609000101010101" pitchFamily="49" charset="-127"/>
              </a:rPr>
              <a:t>TGA study of the reactivity of coals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1050925" y="208591"/>
            <a:ext cx="7042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ko-KR" altLang="en-US" sz="3600" dirty="0">
                <a:latin typeface="Times New Roman" panose="02020603050405020304" pitchFamily="18" charset="0"/>
              </a:rPr>
              <a:t>연료의 </a:t>
            </a:r>
            <a:r>
              <a:rPr lang="ko-KR" altLang="en-US" sz="3600" dirty="0" err="1">
                <a:latin typeface="Times New Roman" panose="02020603050405020304" pitchFamily="18" charset="0"/>
              </a:rPr>
              <a:t>반응성</a:t>
            </a:r>
            <a:r>
              <a:rPr lang="ko-KR" altLang="en-US" sz="3600" dirty="0">
                <a:latin typeface="Times New Roman" panose="02020603050405020304" pitchFamily="18" charset="0"/>
              </a:rPr>
              <a:t> 차이에 따른 </a:t>
            </a:r>
            <a:r>
              <a:rPr lang="ko-KR" altLang="en-US" sz="3600" dirty="0" err="1">
                <a:latin typeface="Times New Roman" panose="02020603050405020304" pitchFamily="18" charset="0"/>
              </a:rPr>
              <a:t>연소성</a:t>
            </a:r>
            <a:endParaRPr lang="ko-KR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52228" name="Text Box 5"/>
          <p:cNvSpPr txBox="1">
            <a:spLocks noChangeArrowheads="1"/>
          </p:cNvSpPr>
          <p:nvPr/>
        </p:nvSpPr>
        <p:spPr bwMode="auto">
          <a:xfrm>
            <a:off x="1816100" y="1778000"/>
            <a:ext cx="1868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tx2"/>
                </a:solidFill>
              </a:rPr>
              <a:t>Bituminous coal</a:t>
            </a:r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5416550" y="1778000"/>
            <a:ext cx="123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tx2"/>
                </a:solidFill>
              </a:rPr>
              <a:t>Anthracite</a:t>
            </a:r>
          </a:p>
        </p:txBody>
      </p:sp>
      <p:sp>
        <p:nvSpPr>
          <p:cNvPr id="52230" name="AutoShape 7"/>
          <p:cNvSpPr>
            <a:spLocks noChangeArrowheads="1"/>
          </p:cNvSpPr>
          <p:nvPr/>
        </p:nvSpPr>
        <p:spPr bwMode="auto">
          <a:xfrm>
            <a:off x="2195513" y="2133600"/>
            <a:ext cx="1008062" cy="287338"/>
          </a:xfrm>
          <a:prstGeom prst="lef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2231" name="AutoShape 8"/>
          <p:cNvSpPr>
            <a:spLocks noChangeArrowheads="1"/>
          </p:cNvSpPr>
          <p:nvPr/>
        </p:nvSpPr>
        <p:spPr bwMode="auto">
          <a:xfrm rot="10800000">
            <a:off x="5508625" y="2060575"/>
            <a:ext cx="1008063" cy="287338"/>
          </a:xfrm>
          <a:prstGeom prst="leftArrow">
            <a:avLst>
              <a:gd name="adj1" fmla="val 50000"/>
              <a:gd name="adj2" fmla="val 877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5223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35050"/>
            <a:ext cx="87249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2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2"/>
          <p:cNvSpPr>
            <a:spLocks noGrp="1"/>
          </p:cNvSpPr>
          <p:nvPr>
            <p:ph type="title"/>
          </p:nvPr>
        </p:nvSpPr>
        <p:spPr>
          <a:xfrm>
            <a:off x="118617" y="29642"/>
            <a:ext cx="8928992" cy="1143000"/>
          </a:xfrm>
        </p:spPr>
        <p:txBody>
          <a:bodyPr/>
          <a:lstStyle/>
          <a:p>
            <a:r>
              <a:rPr lang="en-US" altLang="ko-KR" dirty="0"/>
              <a:t>Combustor cross</a:t>
            </a:r>
            <a:r>
              <a:rPr lang="ko-KR" altLang="en-US" dirty="0"/>
              <a:t> </a:t>
            </a:r>
            <a:r>
              <a:rPr lang="en-US" altLang="ko-KR" dirty="0"/>
              <a:t>sectional area</a:t>
            </a:r>
            <a:endParaRPr lang="ko-KR" altLang="en-US" dirty="0"/>
          </a:p>
        </p:txBody>
      </p:sp>
      <p:sp>
        <p:nvSpPr>
          <p:cNvPr id="26627" name="내용 개체 틀 3"/>
          <p:cNvSpPr>
            <a:spLocks noGrp="1"/>
          </p:cNvSpPr>
          <p:nvPr>
            <p:ph idx="1"/>
          </p:nvPr>
        </p:nvSpPr>
        <p:spPr>
          <a:xfrm>
            <a:off x="468313" y="1340768"/>
            <a:ext cx="8229600" cy="5112568"/>
          </a:xfrm>
        </p:spPr>
        <p:txBody>
          <a:bodyPr/>
          <a:lstStyle/>
          <a:p>
            <a:r>
              <a:rPr lang="en-US" altLang="ko-KR" sz="2800" dirty="0"/>
              <a:t>V = 5m/s at</a:t>
            </a:r>
            <a:r>
              <a:rPr lang="ko-KR" altLang="en-US" sz="2800" dirty="0"/>
              <a:t> </a:t>
            </a:r>
            <a:r>
              <a:rPr lang="en-US" altLang="ko-KR" sz="2800" dirty="0"/>
              <a:t>free board</a:t>
            </a:r>
          </a:p>
          <a:p>
            <a:r>
              <a:rPr lang="en-US" altLang="ko-KR" sz="2800" dirty="0"/>
              <a:t>850 &lt; T &lt; 900℃</a:t>
            </a:r>
          </a:p>
          <a:p>
            <a:r>
              <a:rPr lang="en-US" altLang="ko-KR" sz="2800" dirty="0"/>
              <a:t>Q = 3MW/m</a:t>
            </a:r>
            <a:r>
              <a:rPr lang="en-US" altLang="ko-KR" sz="2800" baseline="30000" dirty="0"/>
              <a:t>2</a:t>
            </a:r>
            <a:r>
              <a:rPr lang="en-US" altLang="ko-KR" sz="2800" dirty="0"/>
              <a:t> at the bed surface</a:t>
            </a:r>
          </a:p>
          <a:p>
            <a:r>
              <a:rPr lang="en-US" altLang="ko-KR" sz="2800" dirty="0"/>
              <a:t>2</a:t>
            </a:r>
            <a:r>
              <a:rPr lang="en-US" altLang="ko-KR" sz="2800" baseline="30000" dirty="0"/>
              <a:t>nd</a:t>
            </a:r>
            <a:r>
              <a:rPr lang="en-US" altLang="ko-KR" sz="2800" dirty="0"/>
              <a:t> air penetration distance</a:t>
            </a:r>
          </a:p>
          <a:p>
            <a:r>
              <a:rPr lang="en-US" altLang="ko-KR" sz="2800" dirty="0"/>
              <a:t>Fuel and limestone feeding distance</a:t>
            </a:r>
          </a:p>
          <a:p>
            <a:pPr lvl="1"/>
            <a:r>
              <a:rPr lang="en-US" altLang="ko-KR" sz="2400" dirty="0"/>
              <a:t>(Depth &lt; 7.5m)</a:t>
            </a:r>
          </a:p>
          <a:p>
            <a:r>
              <a:rPr lang="en-US" altLang="ko-KR" sz="2800" dirty="0"/>
              <a:t>Recycled particles circulation ~ 1m above distributor plate</a:t>
            </a:r>
          </a:p>
          <a:p>
            <a:r>
              <a:rPr lang="en-US" altLang="ko-KR" sz="2800" dirty="0"/>
              <a:t>Width/depth ratio of 1 ~ 2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823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dirty="0"/>
              <a:t>Heat transfer unit of 10MWe CFBC boiler for RDF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057400"/>
            <a:ext cx="70104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Combustor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-Water wall </a:t>
            </a:r>
            <a:r>
              <a:rPr lang="en-US" altLang="ko-KR" sz="2400" dirty="0">
                <a:latin typeface="Times New Roman" pitchFamily="18" charset="0"/>
              </a:rPr>
              <a:t>–</a:t>
            </a:r>
            <a:r>
              <a:rPr lang="en-US" altLang="ko-KR" sz="2400" dirty="0"/>
              <a:t> 4m x 4m x 24m - 30MWth</a:t>
            </a:r>
            <a:endParaRPr lang="en-US" altLang="ko-KR" sz="2400" baseline="30000" dirty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- Drum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Hot cyclone - ID 4m x 9m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Convection pass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Superheater</a:t>
            </a:r>
            <a:r>
              <a:rPr lang="en-US" altLang="ko-KR" sz="2400" dirty="0"/>
              <a:t> 2 </a:t>
            </a:r>
            <a:r>
              <a:rPr lang="en-US" altLang="ko-KR" sz="2400" dirty="0">
                <a:latin typeface="Times New Roman" pitchFamily="18" charset="0"/>
              </a:rPr>
              <a:t>–</a:t>
            </a:r>
            <a:r>
              <a:rPr lang="en-US" altLang="ko-KR" sz="2400" dirty="0"/>
              <a:t> 5MWth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 err="1"/>
              <a:t>Superheater</a:t>
            </a:r>
            <a:r>
              <a:rPr lang="en-US" altLang="ko-KR" sz="2400" dirty="0"/>
              <a:t> 1 </a:t>
            </a:r>
            <a:r>
              <a:rPr lang="en-US" altLang="ko-KR" sz="2400" dirty="0">
                <a:latin typeface="Times New Roman" pitchFamily="18" charset="0"/>
              </a:rPr>
              <a:t>–</a:t>
            </a:r>
            <a:r>
              <a:rPr lang="en-US" altLang="ko-KR" sz="2400" dirty="0"/>
              <a:t> 5MWth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Economizer </a:t>
            </a:r>
            <a:r>
              <a:rPr lang="en-US" altLang="ko-KR" sz="2400" dirty="0">
                <a:latin typeface="Times New Roman" pitchFamily="18" charset="0"/>
              </a:rPr>
              <a:t>–</a:t>
            </a:r>
            <a:r>
              <a:rPr lang="en-US" altLang="ko-KR" sz="2400" dirty="0"/>
              <a:t> 8MWth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ko-KR" sz="2400" dirty="0"/>
              <a:t>Air heater </a:t>
            </a:r>
            <a:r>
              <a:rPr lang="en-US" altLang="ko-KR" sz="2400" dirty="0">
                <a:latin typeface="Times New Roman" pitchFamily="18" charset="0"/>
              </a:rPr>
              <a:t>–</a:t>
            </a:r>
            <a:r>
              <a:rPr lang="en-US" altLang="ko-KR" sz="2400" dirty="0"/>
              <a:t> 2MWth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dirty="0"/>
              <a:t>Terminal points</a:t>
            </a:r>
            <a:endParaRPr lang="ko-KR" altLang="en-US" sz="4000" dirty="0"/>
          </a:p>
        </p:txBody>
      </p:sp>
      <p:grpSp>
        <p:nvGrpSpPr>
          <p:cNvPr id="162" name="그룹 161"/>
          <p:cNvGrpSpPr/>
          <p:nvPr/>
        </p:nvGrpSpPr>
        <p:grpSpPr>
          <a:xfrm>
            <a:off x="179512" y="1988840"/>
            <a:ext cx="8726488" cy="4381500"/>
            <a:chOff x="323528" y="1957089"/>
            <a:chExt cx="8726488" cy="4381500"/>
          </a:xfrm>
        </p:grpSpPr>
        <p:sp>
          <p:nvSpPr>
            <p:cNvPr id="172" name="Freeform 56"/>
            <p:cNvSpPr>
              <a:spLocks/>
            </p:cNvSpPr>
            <p:nvPr/>
          </p:nvSpPr>
          <p:spPr bwMode="auto">
            <a:xfrm>
              <a:off x="2435127" y="4724102"/>
              <a:ext cx="450850" cy="665163"/>
            </a:xfrm>
            <a:custGeom>
              <a:avLst/>
              <a:gdLst>
                <a:gd name="T0" fmla="*/ 284 w 284"/>
                <a:gd name="T1" fmla="*/ 0 h 419"/>
                <a:gd name="T2" fmla="*/ 142 w 284"/>
                <a:gd name="T3" fmla="*/ 96 h 419"/>
                <a:gd name="T4" fmla="*/ 142 w 284"/>
                <a:gd name="T5" fmla="*/ 64 h 419"/>
                <a:gd name="T6" fmla="*/ 95 w 284"/>
                <a:gd name="T7" fmla="*/ 64 h 419"/>
                <a:gd name="T8" fmla="*/ 95 w 284"/>
                <a:gd name="T9" fmla="*/ 144 h 419"/>
                <a:gd name="T10" fmla="*/ 82 w 284"/>
                <a:gd name="T11" fmla="*/ 162 h 419"/>
                <a:gd name="T12" fmla="*/ 82 w 284"/>
                <a:gd name="T13" fmla="*/ 225 h 419"/>
                <a:gd name="T14" fmla="*/ 12 w 284"/>
                <a:gd name="T15" fmla="*/ 306 h 419"/>
                <a:gd name="T16" fmla="*/ 0 w 284"/>
                <a:gd name="T17" fmla="*/ 419 h 419"/>
                <a:gd name="T18" fmla="*/ 142 w 284"/>
                <a:gd name="T19" fmla="*/ 258 h 419"/>
                <a:gd name="T20" fmla="*/ 142 w 284"/>
                <a:gd name="T21" fmla="*/ 177 h 419"/>
                <a:gd name="T22" fmla="*/ 284 w 284"/>
                <a:gd name="T23" fmla="*/ 81 h 419"/>
                <a:gd name="T24" fmla="*/ 284 w 284"/>
                <a:gd name="T2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19">
                  <a:moveTo>
                    <a:pt x="284" y="0"/>
                  </a:moveTo>
                  <a:lnTo>
                    <a:pt x="142" y="96"/>
                  </a:lnTo>
                  <a:lnTo>
                    <a:pt x="142" y="64"/>
                  </a:lnTo>
                  <a:lnTo>
                    <a:pt x="95" y="64"/>
                  </a:lnTo>
                  <a:lnTo>
                    <a:pt x="95" y="144"/>
                  </a:lnTo>
                  <a:lnTo>
                    <a:pt x="82" y="162"/>
                  </a:lnTo>
                  <a:lnTo>
                    <a:pt x="82" y="225"/>
                  </a:lnTo>
                  <a:lnTo>
                    <a:pt x="12" y="306"/>
                  </a:lnTo>
                  <a:lnTo>
                    <a:pt x="0" y="419"/>
                  </a:lnTo>
                  <a:lnTo>
                    <a:pt x="142" y="258"/>
                  </a:lnTo>
                  <a:lnTo>
                    <a:pt x="142" y="177"/>
                  </a:lnTo>
                  <a:lnTo>
                    <a:pt x="284" y="8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C2C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49"/>
            <p:cNvSpPr>
              <a:spLocks/>
            </p:cNvSpPr>
            <p:nvPr/>
          </p:nvSpPr>
          <p:spPr bwMode="auto">
            <a:xfrm>
              <a:off x="2828728" y="3186608"/>
              <a:ext cx="244475" cy="1922463"/>
            </a:xfrm>
            <a:custGeom>
              <a:avLst/>
              <a:gdLst>
                <a:gd name="T0" fmla="*/ 119 w 154"/>
                <a:gd name="T1" fmla="*/ 0 h 1211"/>
                <a:gd name="T2" fmla="*/ 119 w 154"/>
                <a:gd name="T3" fmla="*/ 936 h 1211"/>
                <a:gd name="T4" fmla="*/ 154 w 154"/>
                <a:gd name="T5" fmla="*/ 969 h 1211"/>
                <a:gd name="T6" fmla="*/ 154 w 154"/>
                <a:gd name="T7" fmla="*/ 1211 h 1211"/>
                <a:gd name="T8" fmla="*/ 0 w 154"/>
                <a:gd name="T9" fmla="*/ 1211 h 1211"/>
                <a:gd name="T10" fmla="*/ 0 w 154"/>
                <a:gd name="T11" fmla="*/ 969 h 1211"/>
                <a:gd name="T12" fmla="*/ 35 w 154"/>
                <a:gd name="T13" fmla="*/ 936 h 1211"/>
                <a:gd name="T14" fmla="*/ 35 w 154"/>
                <a:gd name="T15" fmla="*/ 0 h 1211"/>
                <a:gd name="T16" fmla="*/ 119 w 154"/>
                <a:gd name="T17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11">
                  <a:moveTo>
                    <a:pt x="119" y="0"/>
                  </a:moveTo>
                  <a:lnTo>
                    <a:pt x="119" y="936"/>
                  </a:lnTo>
                  <a:lnTo>
                    <a:pt x="154" y="969"/>
                  </a:lnTo>
                  <a:lnTo>
                    <a:pt x="154" y="1211"/>
                  </a:lnTo>
                  <a:lnTo>
                    <a:pt x="0" y="1211"/>
                  </a:lnTo>
                  <a:lnTo>
                    <a:pt x="0" y="969"/>
                  </a:lnTo>
                  <a:lnTo>
                    <a:pt x="35" y="936"/>
                  </a:lnTo>
                  <a:lnTo>
                    <a:pt x="35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9"/>
            <p:cNvSpPr>
              <a:spLocks/>
            </p:cNvSpPr>
            <p:nvPr/>
          </p:nvSpPr>
          <p:spPr bwMode="auto">
            <a:xfrm>
              <a:off x="2789139" y="2152352"/>
              <a:ext cx="322263" cy="1100138"/>
            </a:xfrm>
            <a:custGeom>
              <a:avLst/>
              <a:gdLst>
                <a:gd name="T0" fmla="*/ 49 w 203"/>
                <a:gd name="T1" fmla="*/ 693 h 693"/>
                <a:gd name="T2" fmla="*/ 0 w 203"/>
                <a:gd name="T3" fmla="*/ 243 h 693"/>
                <a:gd name="T4" fmla="*/ 0 w 203"/>
                <a:gd name="T5" fmla="*/ 0 h 693"/>
                <a:gd name="T6" fmla="*/ 203 w 203"/>
                <a:gd name="T7" fmla="*/ 0 h 693"/>
                <a:gd name="T8" fmla="*/ 203 w 203"/>
                <a:gd name="T9" fmla="*/ 243 h 693"/>
                <a:gd name="T10" fmla="*/ 133 w 203"/>
                <a:gd name="T11" fmla="*/ 693 h 693"/>
                <a:gd name="T12" fmla="*/ 49 w 203"/>
                <a:gd name="T13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693">
                  <a:moveTo>
                    <a:pt x="49" y="69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243"/>
                  </a:lnTo>
                  <a:lnTo>
                    <a:pt x="133" y="693"/>
                  </a:lnTo>
                  <a:lnTo>
                    <a:pt x="49" y="693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323528" y="1957089"/>
              <a:ext cx="8726488" cy="4381500"/>
              <a:chOff x="192" y="1051"/>
              <a:chExt cx="5497" cy="2760"/>
            </a:xfrm>
          </p:grpSpPr>
          <p:sp>
            <p:nvSpPr>
              <p:cNvPr id="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2" y="1051"/>
                <a:ext cx="5424" cy="2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5088" y="3162"/>
                <a:ext cx="132" cy="48"/>
              </a:xfrm>
              <a:prstGeom prst="rect">
                <a:avLst/>
              </a:pr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5081" y="3155"/>
                <a:ext cx="146" cy="62"/>
              </a:xfrm>
              <a:custGeom>
                <a:avLst/>
                <a:gdLst>
                  <a:gd name="T0" fmla="*/ 132 w 146"/>
                  <a:gd name="T1" fmla="*/ 55 h 62"/>
                  <a:gd name="T2" fmla="*/ 139 w 146"/>
                  <a:gd name="T3" fmla="*/ 48 h 62"/>
                  <a:gd name="T4" fmla="*/ 7 w 146"/>
                  <a:gd name="T5" fmla="*/ 48 h 62"/>
                  <a:gd name="T6" fmla="*/ 14 w 146"/>
                  <a:gd name="T7" fmla="*/ 55 h 62"/>
                  <a:gd name="T8" fmla="*/ 14 w 146"/>
                  <a:gd name="T9" fmla="*/ 7 h 62"/>
                  <a:gd name="T10" fmla="*/ 7 w 146"/>
                  <a:gd name="T11" fmla="*/ 14 h 62"/>
                  <a:gd name="T12" fmla="*/ 139 w 146"/>
                  <a:gd name="T13" fmla="*/ 14 h 62"/>
                  <a:gd name="T14" fmla="*/ 132 w 146"/>
                  <a:gd name="T15" fmla="*/ 7 h 62"/>
                  <a:gd name="T16" fmla="*/ 132 w 146"/>
                  <a:gd name="T17" fmla="*/ 55 h 62"/>
                  <a:gd name="T18" fmla="*/ 146 w 146"/>
                  <a:gd name="T19" fmla="*/ 62 h 62"/>
                  <a:gd name="T20" fmla="*/ 146 w 146"/>
                  <a:gd name="T21" fmla="*/ 0 h 62"/>
                  <a:gd name="T22" fmla="*/ 0 w 146"/>
                  <a:gd name="T23" fmla="*/ 0 h 62"/>
                  <a:gd name="T24" fmla="*/ 0 w 146"/>
                  <a:gd name="T25" fmla="*/ 62 h 62"/>
                  <a:gd name="T26" fmla="*/ 146 w 146"/>
                  <a:gd name="T27" fmla="*/ 62 h 62"/>
                  <a:gd name="T28" fmla="*/ 132 w 146"/>
                  <a:gd name="T2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62">
                    <a:moveTo>
                      <a:pt x="132" y="55"/>
                    </a:moveTo>
                    <a:lnTo>
                      <a:pt x="139" y="48"/>
                    </a:lnTo>
                    <a:lnTo>
                      <a:pt x="7" y="48"/>
                    </a:lnTo>
                    <a:lnTo>
                      <a:pt x="14" y="55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139" y="14"/>
                    </a:lnTo>
                    <a:lnTo>
                      <a:pt x="132" y="7"/>
                    </a:lnTo>
                    <a:lnTo>
                      <a:pt x="132" y="55"/>
                    </a:lnTo>
                    <a:lnTo>
                      <a:pt x="146" y="62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146" y="62"/>
                    </a:lnTo>
                    <a:lnTo>
                      <a:pt x="132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1268" y="1236"/>
                <a:ext cx="366" cy="2067"/>
              </a:xfrm>
              <a:custGeom>
                <a:avLst/>
                <a:gdLst>
                  <a:gd name="T0" fmla="*/ 0 w 366"/>
                  <a:gd name="T1" fmla="*/ 0 h 2067"/>
                  <a:gd name="T2" fmla="*/ 366 w 366"/>
                  <a:gd name="T3" fmla="*/ 0 h 2067"/>
                  <a:gd name="T4" fmla="*/ 366 w 366"/>
                  <a:gd name="T5" fmla="*/ 1463 h 2067"/>
                  <a:gd name="T6" fmla="*/ 315 w 366"/>
                  <a:gd name="T7" fmla="*/ 2067 h 2067"/>
                  <a:gd name="T8" fmla="*/ 40 w 366"/>
                  <a:gd name="T9" fmla="*/ 2067 h 2067"/>
                  <a:gd name="T10" fmla="*/ 0 w 366"/>
                  <a:gd name="T11" fmla="*/ 1463 h 2067"/>
                  <a:gd name="T12" fmla="*/ 0 w 366"/>
                  <a:gd name="T13" fmla="*/ 0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2067">
                    <a:moveTo>
                      <a:pt x="0" y="0"/>
                    </a:moveTo>
                    <a:lnTo>
                      <a:pt x="366" y="0"/>
                    </a:lnTo>
                    <a:lnTo>
                      <a:pt x="366" y="1463"/>
                    </a:lnTo>
                    <a:lnTo>
                      <a:pt x="315" y="2067"/>
                    </a:lnTo>
                    <a:lnTo>
                      <a:pt x="40" y="2067"/>
                    </a:lnTo>
                    <a:lnTo>
                      <a:pt x="0" y="14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1261" y="1229"/>
                <a:ext cx="380" cy="2081"/>
              </a:xfrm>
              <a:custGeom>
                <a:avLst/>
                <a:gdLst>
                  <a:gd name="T0" fmla="*/ 14 w 380"/>
                  <a:gd name="T1" fmla="*/ 7 h 2081"/>
                  <a:gd name="T2" fmla="*/ 7 w 380"/>
                  <a:gd name="T3" fmla="*/ 14 h 2081"/>
                  <a:gd name="T4" fmla="*/ 373 w 380"/>
                  <a:gd name="T5" fmla="*/ 14 h 2081"/>
                  <a:gd name="T6" fmla="*/ 366 w 380"/>
                  <a:gd name="T7" fmla="*/ 7 h 2081"/>
                  <a:gd name="T8" fmla="*/ 366 w 380"/>
                  <a:gd name="T9" fmla="*/ 1470 h 2081"/>
                  <a:gd name="T10" fmla="*/ 315 w 380"/>
                  <a:gd name="T11" fmla="*/ 2074 h 2081"/>
                  <a:gd name="T12" fmla="*/ 322 w 380"/>
                  <a:gd name="T13" fmla="*/ 2067 h 2081"/>
                  <a:gd name="T14" fmla="*/ 47 w 380"/>
                  <a:gd name="T15" fmla="*/ 2067 h 2081"/>
                  <a:gd name="T16" fmla="*/ 54 w 380"/>
                  <a:gd name="T17" fmla="*/ 2074 h 2081"/>
                  <a:gd name="T18" fmla="*/ 14 w 380"/>
                  <a:gd name="T19" fmla="*/ 1470 h 2081"/>
                  <a:gd name="T20" fmla="*/ 14 w 380"/>
                  <a:gd name="T21" fmla="*/ 7 h 2081"/>
                  <a:gd name="T22" fmla="*/ 0 w 380"/>
                  <a:gd name="T23" fmla="*/ 0 h 2081"/>
                  <a:gd name="T24" fmla="*/ 0 w 380"/>
                  <a:gd name="T25" fmla="*/ 1470 h 2081"/>
                  <a:gd name="T26" fmla="*/ 42 w 380"/>
                  <a:gd name="T27" fmla="*/ 2081 h 2081"/>
                  <a:gd name="T28" fmla="*/ 328 w 380"/>
                  <a:gd name="T29" fmla="*/ 2081 h 2081"/>
                  <a:gd name="T30" fmla="*/ 380 w 380"/>
                  <a:gd name="T31" fmla="*/ 1470 h 2081"/>
                  <a:gd name="T32" fmla="*/ 380 w 380"/>
                  <a:gd name="T33" fmla="*/ 0 h 2081"/>
                  <a:gd name="T34" fmla="*/ 0 w 380"/>
                  <a:gd name="T35" fmla="*/ 0 h 2081"/>
                  <a:gd name="T36" fmla="*/ 14 w 380"/>
                  <a:gd name="T37" fmla="*/ 7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0" h="2081">
                    <a:moveTo>
                      <a:pt x="14" y="7"/>
                    </a:moveTo>
                    <a:lnTo>
                      <a:pt x="7" y="14"/>
                    </a:lnTo>
                    <a:lnTo>
                      <a:pt x="373" y="14"/>
                    </a:lnTo>
                    <a:lnTo>
                      <a:pt x="366" y="7"/>
                    </a:lnTo>
                    <a:lnTo>
                      <a:pt x="366" y="1470"/>
                    </a:lnTo>
                    <a:lnTo>
                      <a:pt x="315" y="2074"/>
                    </a:lnTo>
                    <a:lnTo>
                      <a:pt x="322" y="2067"/>
                    </a:lnTo>
                    <a:lnTo>
                      <a:pt x="47" y="2067"/>
                    </a:lnTo>
                    <a:lnTo>
                      <a:pt x="54" y="2074"/>
                    </a:lnTo>
                    <a:lnTo>
                      <a:pt x="14" y="1470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0" y="1470"/>
                    </a:lnTo>
                    <a:lnTo>
                      <a:pt x="42" y="2081"/>
                    </a:lnTo>
                    <a:lnTo>
                      <a:pt x="328" y="2081"/>
                    </a:lnTo>
                    <a:lnTo>
                      <a:pt x="380" y="1470"/>
                    </a:lnTo>
                    <a:lnTo>
                      <a:pt x="380" y="0"/>
                    </a:lnTo>
                    <a:lnTo>
                      <a:pt x="0" y="0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1857" y="1178"/>
                <a:ext cx="203" cy="693"/>
              </a:xfrm>
              <a:custGeom>
                <a:avLst/>
                <a:gdLst>
                  <a:gd name="T0" fmla="*/ 49 w 203"/>
                  <a:gd name="T1" fmla="*/ 693 h 693"/>
                  <a:gd name="T2" fmla="*/ 0 w 203"/>
                  <a:gd name="T3" fmla="*/ 243 h 693"/>
                  <a:gd name="T4" fmla="*/ 0 w 203"/>
                  <a:gd name="T5" fmla="*/ 0 h 693"/>
                  <a:gd name="T6" fmla="*/ 203 w 203"/>
                  <a:gd name="T7" fmla="*/ 0 h 693"/>
                  <a:gd name="T8" fmla="*/ 203 w 203"/>
                  <a:gd name="T9" fmla="*/ 243 h 693"/>
                  <a:gd name="T10" fmla="*/ 133 w 203"/>
                  <a:gd name="T11" fmla="*/ 693 h 693"/>
                  <a:gd name="T12" fmla="*/ 49 w 203"/>
                  <a:gd name="T13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3" h="693">
                    <a:moveTo>
                      <a:pt x="49" y="693"/>
                    </a:moveTo>
                    <a:lnTo>
                      <a:pt x="0" y="243"/>
                    </a:lnTo>
                    <a:lnTo>
                      <a:pt x="0" y="0"/>
                    </a:lnTo>
                    <a:lnTo>
                      <a:pt x="203" y="0"/>
                    </a:lnTo>
                    <a:lnTo>
                      <a:pt x="203" y="243"/>
                    </a:lnTo>
                    <a:lnTo>
                      <a:pt x="133" y="693"/>
                    </a:lnTo>
                    <a:lnTo>
                      <a:pt x="49" y="693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1850" y="1171"/>
                <a:ext cx="217" cy="707"/>
              </a:xfrm>
              <a:custGeom>
                <a:avLst/>
                <a:gdLst>
                  <a:gd name="T0" fmla="*/ 56 w 217"/>
                  <a:gd name="T1" fmla="*/ 693 h 707"/>
                  <a:gd name="T2" fmla="*/ 63 w 217"/>
                  <a:gd name="T3" fmla="*/ 700 h 707"/>
                  <a:gd name="T4" fmla="*/ 14 w 217"/>
                  <a:gd name="T5" fmla="*/ 250 h 707"/>
                  <a:gd name="T6" fmla="*/ 14 w 217"/>
                  <a:gd name="T7" fmla="*/ 7 h 707"/>
                  <a:gd name="T8" fmla="*/ 7 w 217"/>
                  <a:gd name="T9" fmla="*/ 14 h 707"/>
                  <a:gd name="T10" fmla="*/ 210 w 217"/>
                  <a:gd name="T11" fmla="*/ 14 h 707"/>
                  <a:gd name="T12" fmla="*/ 203 w 217"/>
                  <a:gd name="T13" fmla="*/ 7 h 707"/>
                  <a:gd name="T14" fmla="*/ 203 w 217"/>
                  <a:gd name="T15" fmla="*/ 250 h 707"/>
                  <a:gd name="T16" fmla="*/ 203 w 217"/>
                  <a:gd name="T17" fmla="*/ 249 h 707"/>
                  <a:gd name="T18" fmla="*/ 133 w 217"/>
                  <a:gd name="T19" fmla="*/ 698 h 707"/>
                  <a:gd name="T20" fmla="*/ 140 w 217"/>
                  <a:gd name="T21" fmla="*/ 693 h 707"/>
                  <a:gd name="T22" fmla="*/ 56 w 217"/>
                  <a:gd name="T23" fmla="*/ 693 h 707"/>
                  <a:gd name="T24" fmla="*/ 51 w 217"/>
                  <a:gd name="T25" fmla="*/ 707 h 707"/>
                  <a:gd name="T26" fmla="*/ 145 w 217"/>
                  <a:gd name="T27" fmla="*/ 707 h 707"/>
                  <a:gd name="T28" fmla="*/ 217 w 217"/>
                  <a:gd name="T29" fmla="*/ 252 h 707"/>
                  <a:gd name="T30" fmla="*/ 217 w 217"/>
                  <a:gd name="T31" fmla="*/ 250 h 707"/>
                  <a:gd name="T32" fmla="*/ 217 w 217"/>
                  <a:gd name="T33" fmla="*/ 0 h 707"/>
                  <a:gd name="T34" fmla="*/ 0 w 217"/>
                  <a:gd name="T35" fmla="*/ 0 h 707"/>
                  <a:gd name="T36" fmla="*/ 0 w 217"/>
                  <a:gd name="T37" fmla="*/ 250 h 707"/>
                  <a:gd name="T38" fmla="*/ 51 w 217"/>
                  <a:gd name="T39" fmla="*/ 707 h 707"/>
                  <a:gd name="T40" fmla="*/ 56 w 217"/>
                  <a:gd name="T41" fmla="*/ 693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7" h="707">
                    <a:moveTo>
                      <a:pt x="56" y="693"/>
                    </a:moveTo>
                    <a:lnTo>
                      <a:pt x="63" y="700"/>
                    </a:lnTo>
                    <a:lnTo>
                      <a:pt x="14" y="25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210" y="14"/>
                    </a:lnTo>
                    <a:lnTo>
                      <a:pt x="203" y="7"/>
                    </a:lnTo>
                    <a:lnTo>
                      <a:pt x="203" y="250"/>
                    </a:lnTo>
                    <a:lnTo>
                      <a:pt x="203" y="249"/>
                    </a:lnTo>
                    <a:lnTo>
                      <a:pt x="133" y="698"/>
                    </a:lnTo>
                    <a:lnTo>
                      <a:pt x="140" y="693"/>
                    </a:lnTo>
                    <a:lnTo>
                      <a:pt x="56" y="693"/>
                    </a:lnTo>
                    <a:lnTo>
                      <a:pt x="51" y="707"/>
                    </a:lnTo>
                    <a:lnTo>
                      <a:pt x="145" y="707"/>
                    </a:lnTo>
                    <a:lnTo>
                      <a:pt x="217" y="252"/>
                    </a:lnTo>
                    <a:lnTo>
                      <a:pt x="217" y="250"/>
                    </a:lnTo>
                    <a:lnTo>
                      <a:pt x="217" y="0"/>
                    </a:lnTo>
                    <a:lnTo>
                      <a:pt x="0" y="0"/>
                    </a:lnTo>
                    <a:lnTo>
                      <a:pt x="0" y="250"/>
                    </a:lnTo>
                    <a:lnTo>
                      <a:pt x="51" y="707"/>
                    </a:lnTo>
                    <a:lnTo>
                      <a:pt x="56" y="6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1634" y="1212"/>
                <a:ext cx="219" cy="79"/>
              </a:xfrm>
              <a:prstGeom prst="rect">
                <a:avLst/>
              </a:pr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1627" y="1205"/>
                <a:ext cx="237" cy="98"/>
              </a:xfrm>
              <a:custGeom>
                <a:avLst/>
                <a:gdLst>
                  <a:gd name="T0" fmla="*/ 0 w 237"/>
                  <a:gd name="T1" fmla="*/ 0 h 98"/>
                  <a:gd name="T2" fmla="*/ 0 w 237"/>
                  <a:gd name="T3" fmla="*/ 98 h 98"/>
                  <a:gd name="T4" fmla="*/ 237 w 237"/>
                  <a:gd name="T5" fmla="*/ 98 h 98"/>
                  <a:gd name="T6" fmla="*/ 237 w 237"/>
                  <a:gd name="T7" fmla="*/ 0 h 98"/>
                  <a:gd name="T8" fmla="*/ 0 w 237"/>
                  <a:gd name="T9" fmla="*/ 0 h 98"/>
                  <a:gd name="T10" fmla="*/ 7 w 237"/>
                  <a:gd name="T11" fmla="*/ 14 h 98"/>
                  <a:gd name="T12" fmla="*/ 230 w 237"/>
                  <a:gd name="T13" fmla="*/ 14 h 98"/>
                  <a:gd name="T14" fmla="*/ 223 w 237"/>
                  <a:gd name="T15" fmla="*/ 7 h 98"/>
                  <a:gd name="T16" fmla="*/ 223 w 237"/>
                  <a:gd name="T17" fmla="*/ 91 h 98"/>
                  <a:gd name="T18" fmla="*/ 230 w 237"/>
                  <a:gd name="T19" fmla="*/ 84 h 98"/>
                  <a:gd name="T20" fmla="*/ 7 w 237"/>
                  <a:gd name="T21" fmla="*/ 84 h 98"/>
                  <a:gd name="T22" fmla="*/ 14 w 237"/>
                  <a:gd name="T23" fmla="*/ 91 h 98"/>
                  <a:gd name="T24" fmla="*/ 14 w 237"/>
                  <a:gd name="T25" fmla="*/ 7 h 98"/>
                  <a:gd name="T26" fmla="*/ 7 w 237"/>
                  <a:gd name="T27" fmla="*/ 14 h 98"/>
                  <a:gd name="T28" fmla="*/ 0 w 237"/>
                  <a:gd name="T2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7" h="98">
                    <a:moveTo>
                      <a:pt x="0" y="0"/>
                    </a:moveTo>
                    <a:lnTo>
                      <a:pt x="0" y="98"/>
                    </a:lnTo>
                    <a:lnTo>
                      <a:pt x="237" y="98"/>
                    </a:lnTo>
                    <a:lnTo>
                      <a:pt x="237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230" y="14"/>
                    </a:lnTo>
                    <a:lnTo>
                      <a:pt x="223" y="7"/>
                    </a:lnTo>
                    <a:lnTo>
                      <a:pt x="223" y="91"/>
                    </a:lnTo>
                    <a:lnTo>
                      <a:pt x="230" y="84"/>
                    </a:lnTo>
                    <a:lnTo>
                      <a:pt x="7" y="84"/>
                    </a:lnTo>
                    <a:lnTo>
                      <a:pt x="14" y="91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2286" y="1123"/>
                <a:ext cx="521" cy="1808"/>
              </a:xfrm>
              <a:custGeom>
                <a:avLst/>
                <a:gdLst>
                  <a:gd name="T0" fmla="*/ 0 w 521"/>
                  <a:gd name="T1" fmla="*/ 0 h 1808"/>
                  <a:gd name="T2" fmla="*/ 340 w 521"/>
                  <a:gd name="T3" fmla="*/ 63 h 1808"/>
                  <a:gd name="T4" fmla="*/ 340 w 521"/>
                  <a:gd name="T5" fmla="*/ 1599 h 1808"/>
                  <a:gd name="T6" fmla="*/ 459 w 521"/>
                  <a:gd name="T7" fmla="*/ 1535 h 1808"/>
                  <a:gd name="T8" fmla="*/ 521 w 521"/>
                  <a:gd name="T9" fmla="*/ 1724 h 1808"/>
                  <a:gd name="T10" fmla="*/ 340 w 521"/>
                  <a:gd name="T11" fmla="*/ 1808 h 1808"/>
                  <a:gd name="T12" fmla="*/ 100 w 521"/>
                  <a:gd name="T13" fmla="*/ 1808 h 1808"/>
                  <a:gd name="T14" fmla="*/ 0 w 521"/>
                  <a:gd name="T15" fmla="*/ 1514 h 1808"/>
                  <a:gd name="T16" fmla="*/ 0 w 521"/>
                  <a:gd name="T17" fmla="*/ 0 h 1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1" h="1808">
                    <a:moveTo>
                      <a:pt x="0" y="0"/>
                    </a:moveTo>
                    <a:lnTo>
                      <a:pt x="340" y="63"/>
                    </a:lnTo>
                    <a:lnTo>
                      <a:pt x="340" y="1599"/>
                    </a:lnTo>
                    <a:lnTo>
                      <a:pt x="459" y="1535"/>
                    </a:lnTo>
                    <a:lnTo>
                      <a:pt x="521" y="1724"/>
                    </a:lnTo>
                    <a:lnTo>
                      <a:pt x="340" y="1808"/>
                    </a:lnTo>
                    <a:lnTo>
                      <a:pt x="100" y="1808"/>
                    </a:lnTo>
                    <a:lnTo>
                      <a:pt x="0" y="15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2279" y="1114"/>
                <a:ext cx="536" cy="1824"/>
              </a:xfrm>
              <a:custGeom>
                <a:avLst/>
                <a:gdLst>
                  <a:gd name="T0" fmla="*/ 14 w 536"/>
                  <a:gd name="T1" fmla="*/ 9 h 1824"/>
                  <a:gd name="T2" fmla="*/ 5 w 536"/>
                  <a:gd name="T3" fmla="*/ 16 h 1824"/>
                  <a:gd name="T4" fmla="*/ 345 w 536"/>
                  <a:gd name="T5" fmla="*/ 79 h 1824"/>
                  <a:gd name="T6" fmla="*/ 340 w 536"/>
                  <a:gd name="T7" fmla="*/ 72 h 1824"/>
                  <a:gd name="T8" fmla="*/ 340 w 536"/>
                  <a:gd name="T9" fmla="*/ 1618 h 1824"/>
                  <a:gd name="T10" fmla="*/ 470 w 536"/>
                  <a:gd name="T11" fmla="*/ 1551 h 1824"/>
                  <a:gd name="T12" fmla="*/ 459 w 536"/>
                  <a:gd name="T13" fmla="*/ 1546 h 1824"/>
                  <a:gd name="T14" fmla="*/ 521 w 536"/>
                  <a:gd name="T15" fmla="*/ 1734 h 1824"/>
                  <a:gd name="T16" fmla="*/ 524 w 536"/>
                  <a:gd name="T17" fmla="*/ 1726 h 1824"/>
                  <a:gd name="T18" fmla="*/ 344 w 536"/>
                  <a:gd name="T19" fmla="*/ 1810 h 1824"/>
                  <a:gd name="T20" fmla="*/ 347 w 536"/>
                  <a:gd name="T21" fmla="*/ 1810 h 1824"/>
                  <a:gd name="T22" fmla="*/ 107 w 536"/>
                  <a:gd name="T23" fmla="*/ 1810 h 1824"/>
                  <a:gd name="T24" fmla="*/ 114 w 536"/>
                  <a:gd name="T25" fmla="*/ 1815 h 1824"/>
                  <a:gd name="T26" fmla="*/ 14 w 536"/>
                  <a:gd name="T27" fmla="*/ 1522 h 1824"/>
                  <a:gd name="T28" fmla="*/ 14 w 536"/>
                  <a:gd name="T29" fmla="*/ 1523 h 1824"/>
                  <a:gd name="T30" fmla="*/ 14 w 536"/>
                  <a:gd name="T31" fmla="*/ 9 h 1824"/>
                  <a:gd name="T32" fmla="*/ 0 w 536"/>
                  <a:gd name="T33" fmla="*/ 0 h 1824"/>
                  <a:gd name="T34" fmla="*/ 0 w 536"/>
                  <a:gd name="T35" fmla="*/ 1525 h 1824"/>
                  <a:gd name="T36" fmla="*/ 103 w 536"/>
                  <a:gd name="T37" fmla="*/ 1822 h 1824"/>
                  <a:gd name="T38" fmla="*/ 349 w 536"/>
                  <a:gd name="T39" fmla="*/ 1824 h 1824"/>
                  <a:gd name="T40" fmla="*/ 536 w 536"/>
                  <a:gd name="T41" fmla="*/ 1736 h 1824"/>
                  <a:gd name="T42" fmla="*/ 470 w 536"/>
                  <a:gd name="T43" fmla="*/ 1534 h 1824"/>
                  <a:gd name="T44" fmla="*/ 344 w 536"/>
                  <a:gd name="T45" fmla="*/ 1601 h 1824"/>
                  <a:gd name="T46" fmla="*/ 354 w 536"/>
                  <a:gd name="T47" fmla="*/ 1608 h 1824"/>
                  <a:gd name="T48" fmla="*/ 354 w 536"/>
                  <a:gd name="T49" fmla="*/ 67 h 1824"/>
                  <a:gd name="T50" fmla="*/ 0 w 536"/>
                  <a:gd name="T51" fmla="*/ 0 h 1824"/>
                  <a:gd name="T52" fmla="*/ 14 w 536"/>
                  <a:gd name="T53" fmla="*/ 9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6" h="1824">
                    <a:moveTo>
                      <a:pt x="14" y="9"/>
                    </a:moveTo>
                    <a:lnTo>
                      <a:pt x="5" y="16"/>
                    </a:lnTo>
                    <a:lnTo>
                      <a:pt x="345" y="79"/>
                    </a:lnTo>
                    <a:lnTo>
                      <a:pt x="340" y="72"/>
                    </a:lnTo>
                    <a:lnTo>
                      <a:pt x="340" y="1618"/>
                    </a:lnTo>
                    <a:lnTo>
                      <a:pt x="470" y="1551"/>
                    </a:lnTo>
                    <a:lnTo>
                      <a:pt x="459" y="1546"/>
                    </a:lnTo>
                    <a:lnTo>
                      <a:pt x="521" y="1734"/>
                    </a:lnTo>
                    <a:lnTo>
                      <a:pt x="524" y="1726"/>
                    </a:lnTo>
                    <a:lnTo>
                      <a:pt x="344" y="1810"/>
                    </a:lnTo>
                    <a:lnTo>
                      <a:pt x="347" y="1810"/>
                    </a:lnTo>
                    <a:lnTo>
                      <a:pt x="107" y="1810"/>
                    </a:lnTo>
                    <a:lnTo>
                      <a:pt x="114" y="1815"/>
                    </a:lnTo>
                    <a:lnTo>
                      <a:pt x="14" y="1522"/>
                    </a:lnTo>
                    <a:lnTo>
                      <a:pt x="14" y="1523"/>
                    </a:lnTo>
                    <a:lnTo>
                      <a:pt x="14" y="9"/>
                    </a:lnTo>
                    <a:lnTo>
                      <a:pt x="0" y="0"/>
                    </a:lnTo>
                    <a:lnTo>
                      <a:pt x="0" y="1525"/>
                    </a:lnTo>
                    <a:lnTo>
                      <a:pt x="103" y="1822"/>
                    </a:lnTo>
                    <a:lnTo>
                      <a:pt x="349" y="1824"/>
                    </a:lnTo>
                    <a:lnTo>
                      <a:pt x="536" y="1736"/>
                    </a:lnTo>
                    <a:lnTo>
                      <a:pt x="470" y="1534"/>
                    </a:lnTo>
                    <a:lnTo>
                      <a:pt x="344" y="1601"/>
                    </a:lnTo>
                    <a:lnTo>
                      <a:pt x="354" y="1608"/>
                    </a:lnTo>
                    <a:lnTo>
                      <a:pt x="354" y="67"/>
                    </a:lnTo>
                    <a:lnTo>
                      <a:pt x="0" y="0"/>
                    </a:ln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3688" y="1809"/>
                <a:ext cx="536" cy="46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681" y="1802"/>
                <a:ext cx="554" cy="482"/>
              </a:xfrm>
              <a:custGeom>
                <a:avLst/>
                <a:gdLst>
                  <a:gd name="T0" fmla="*/ 0 w 554"/>
                  <a:gd name="T1" fmla="*/ 0 h 482"/>
                  <a:gd name="T2" fmla="*/ 0 w 554"/>
                  <a:gd name="T3" fmla="*/ 482 h 482"/>
                  <a:gd name="T4" fmla="*/ 554 w 554"/>
                  <a:gd name="T5" fmla="*/ 482 h 482"/>
                  <a:gd name="T6" fmla="*/ 554 w 554"/>
                  <a:gd name="T7" fmla="*/ 0 h 482"/>
                  <a:gd name="T8" fmla="*/ 0 w 554"/>
                  <a:gd name="T9" fmla="*/ 0 h 482"/>
                  <a:gd name="T10" fmla="*/ 7 w 554"/>
                  <a:gd name="T11" fmla="*/ 14 h 482"/>
                  <a:gd name="T12" fmla="*/ 547 w 554"/>
                  <a:gd name="T13" fmla="*/ 14 h 482"/>
                  <a:gd name="T14" fmla="*/ 540 w 554"/>
                  <a:gd name="T15" fmla="*/ 7 h 482"/>
                  <a:gd name="T16" fmla="*/ 540 w 554"/>
                  <a:gd name="T17" fmla="*/ 475 h 482"/>
                  <a:gd name="T18" fmla="*/ 547 w 554"/>
                  <a:gd name="T19" fmla="*/ 468 h 482"/>
                  <a:gd name="T20" fmla="*/ 7 w 554"/>
                  <a:gd name="T21" fmla="*/ 468 h 482"/>
                  <a:gd name="T22" fmla="*/ 14 w 554"/>
                  <a:gd name="T23" fmla="*/ 475 h 482"/>
                  <a:gd name="T24" fmla="*/ 14 w 554"/>
                  <a:gd name="T25" fmla="*/ 7 h 482"/>
                  <a:gd name="T26" fmla="*/ 7 w 554"/>
                  <a:gd name="T27" fmla="*/ 14 h 482"/>
                  <a:gd name="T28" fmla="*/ 0 w 554"/>
                  <a:gd name="T29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4" h="482">
                    <a:moveTo>
                      <a:pt x="0" y="0"/>
                    </a:moveTo>
                    <a:lnTo>
                      <a:pt x="0" y="482"/>
                    </a:lnTo>
                    <a:lnTo>
                      <a:pt x="554" y="482"/>
                    </a:lnTo>
                    <a:lnTo>
                      <a:pt x="554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547" y="14"/>
                    </a:lnTo>
                    <a:lnTo>
                      <a:pt x="540" y="7"/>
                    </a:lnTo>
                    <a:lnTo>
                      <a:pt x="540" y="475"/>
                    </a:lnTo>
                    <a:lnTo>
                      <a:pt x="547" y="468"/>
                    </a:lnTo>
                    <a:lnTo>
                      <a:pt x="7" y="468"/>
                    </a:lnTo>
                    <a:lnTo>
                      <a:pt x="14" y="475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3634" y="1905"/>
                <a:ext cx="51" cy="206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3627" y="1898"/>
                <a:ext cx="68" cy="225"/>
              </a:xfrm>
              <a:custGeom>
                <a:avLst/>
                <a:gdLst>
                  <a:gd name="T0" fmla="*/ 0 w 68"/>
                  <a:gd name="T1" fmla="*/ 0 h 225"/>
                  <a:gd name="T2" fmla="*/ 0 w 68"/>
                  <a:gd name="T3" fmla="*/ 225 h 225"/>
                  <a:gd name="T4" fmla="*/ 68 w 68"/>
                  <a:gd name="T5" fmla="*/ 225 h 225"/>
                  <a:gd name="T6" fmla="*/ 68 w 68"/>
                  <a:gd name="T7" fmla="*/ 0 h 225"/>
                  <a:gd name="T8" fmla="*/ 0 w 68"/>
                  <a:gd name="T9" fmla="*/ 0 h 225"/>
                  <a:gd name="T10" fmla="*/ 7 w 68"/>
                  <a:gd name="T11" fmla="*/ 14 h 225"/>
                  <a:gd name="T12" fmla="*/ 61 w 68"/>
                  <a:gd name="T13" fmla="*/ 14 h 225"/>
                  <a:gd name="T14" fmla="*/ 54 w 68"/>
                  <a:gd name="T15" fmla="*/ 7 h 225"/>
                  <a:gd name="T16" fmla="*/ 54 w 68"/>
                  <a:gd name="T17" fmla="*/ 218 h 225"/>
                  <a:gd name="T18" fmla="*/ 61 w 68"/>
                  <a:gd name="T19" fmla="*/ 211 h 225"/>
                  <a:gd name="T20" fmla="*/ 7 w 68"/>
                  <a:gd name="T21" fmla="*/ 211 h 225"/>
                  <a:gd name="T22" fmla="*/ 14 w 68"/>
                  <a:gd name="T23" fmla="*/ 218 h 225"/>
                  <a:gd name="T24" fmla="*/ 14 w 68"/>
                  <a:gd name="T25" fmla="*/ 7 h 225"/>
                  <a:gd name="T26" fmla="*/ 7 w 68"/>
                  <a:gd name="T27" fmla="*/ 14 h 225"/>
                  <a:gd name="T28" fmla="*/ 0 w 68"/>
                  <a:gd name="T2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25">
                    <a:moveTo>
                      <a:pt x="0" y="0"/>
                    </a:moveTo>
                    <a:lnTo>
                      <a:pt x="0" y="225"/>
                    </a:lnTo>
                    <a:lnTo>
                      <a:pt x="68" y="225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61" y="14"/>
                    </a:lnTo>
                    <a:lnTo>
                      <a:pt x="54" y="7"/>
                    </a:lnTo>
                    <a:lnTo>
                      <a:pt x="54" y="218"/>
                    </a:lnTo>
                    <a:lnTo>
                      <a:pt x="61" y="211"/>
                    </a:lnTo>
                    <a:lnTo>
                      <a:pt x="7" y="211"/>
                    </a:lnTo>
                    <a:lnTo>
                      <a:pt x="14" y="218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4228" y="1895"/>
                <a:ext cx="56" cy="20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221" y="1888"/>
                <a:ext cx="73" cy="223"/>
              </a:xfrm>
              <a:custGeom>
                <a:avLst/>
                <a:gdLst>
                  <a:gd name="T0" fmla="*/ 0 w 73"/>
                  <a:gd name="T1" fmla="*/ 0 h 223"/>
                  <a:gd name="T2" fmla="*/ 0 w 73"/>
                  <a:gd name="T3" fmla="*/ 223 h 223"/>
                  <a:gd name="T4" fmla="*/ 73 w 73"/>
                  <a:gd name="T5" fmla="*/ 223 h 223"/>
                  <a:gd name="T6" fmla="*/ 73 w 73"/>
                  <a:gd name="T7" fmla="*/ 0 h 223"/>
                  <a:gd name="T8" fmla="*/ 0 w 73"/>
                  <a:gd name="T9" fmla="*/ 0 h 223"/>
                  <a:gd name="T10" fmla="*/ 7 w 73"/>
                  <a:gd name="T11" fmla="*/ 14 h 223"/>
                  <a:gd name="T12" fmla="*/ 66 w 73"/>
                  <a:gd name="T13" fmla="*/ 14 h 223"/>
                  <a:gd name="T14" fmla="*/ 59 w 73"/>
                  <a:gd name="T15" fmla="*/ 7 h 223"/>
                  <a:gd name="T16" fmla="*/ 59 w 73"/>
                  <a:gd name="T17" fmla="*/ 216 h 223"/>
                  <a:gd name="T18" fmla="*/ 66 w 73"/>
                  <a:gd name="T19" fmla="*/ 209 h 223"/>
                  <a:gd name="T20" fmla="*/ 7 w 73"/>
                  <a:gd name="T21" fmla="*/ 209 h 223"/>
                  <a:gd name="T22" fmla="*/ 14 w 73"/>
                  <a:gd name="T23" fmla="*/ 216 h 223"/>
                  <a:gd name="T24" fmla="*/ 14 w 73"/>
                  <a:gd name="T25" fmla="*/ 7 h 223"/>
                  <a:gd name="T26" fmla="*/ 7 w 73"/>
                  <a:gd name="T27" fmla="*/ 14 h 223"/>
                  <a:gd name="T28" fmla="*/ 0 w 73"/>
                  <a:gd name="T2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3" h="223">
                    <a:moveTo>
                      <a:pt x="0" y="0"/>
                    </a:moveTo>
                    <a:lnTo>
                      <a:pt x="0" y="223"/>
                    </a:lnTo>
                    <a:lnTo>
                      <a:pt x="73" y="22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66" y="14"/>
                    </a:lnTo>
                    <a:lnTo>
                      <a:pt x="59" y="7"/>
                    </a:lnTo>
                    <a:lnTo>
                      <a:pt x="59" y="216"/>
                    </a:lnTo>
                    <a:lnTo>
                      <a:pt x="66" y="209"/>
                    </a:lnTo>
                    <a:lnTo>
                      <a:pt x="7" y="209"/>
                    </a:lnTo>
                    <a:lnTo>
                      <a:pt x="14" y="216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3812" y="2277"/>
                <a:ext cx="97" cy="227"/>
              </a:xfrm>
              <a:custGeom>
                <a:avLst/>
                <a:gdLst>
                  <a:gd name="T0" fmla="*/ 0 w 97"/>
                  <a:gd name="T1" fmla="*/ 0 h 227"/>
                  <a:gd name="T2" fmla="*/ 28 w 97"/>
                  <a:gd name="T3" fmla="*/ 227 h 227"/>
                  <a:gd name="T4" fmla="*/ 71 w 97"/>
                  <a:gd name="T5" fmla="*/ 227 h 227"/>
                  <a:gd name="T6" fmla="*/ 97 w 97"/>
                  <a:gd name="T7" fmla="*/ 0 h 227"/>
                  <a:gd name="T8" fmla="*/ 0 w 97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71" y="22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805" y="2270"/>
                <a:ext cx="111" cy="241"/>
              </a:xfrm>
              <a:custGeom>
                <a:avLst/>
                <a:gdLst>
                  <a:gd name="T0" fmla="*/ 0 w 111"/>
                  <a:gd name="T1" fmla="*/ 0 h 241"/>
                  <a:gd name="T2" fmla="*/ 30 w 111"/>
                  <a:gd name="T3" fmla="*/ 241 h 241"/>
                  <a:gd name="T4" fmla="*/ 83 w 111"/>
                  <a:gd name="T5" fmla="*/ 241 h 241"/>
                  <a:gd name="T6" fmla="*/ 111 w 111"/>
                  <a:gd name="T7" fmla="*/ 0 h 241"/>
                  <a:gd name="T8" fmla="*/ 0 w 111"/>
                  <a:gd name="T9" fmla="*/ 0 h 241"/>
                  <a:gd name="T10" fmla="*/ 7 w 111"/>
                  <a:gd name="T11" fmla="*/ 14 h 241"/>
                  <a:gd name="T12" fmla="*/ 104 w 111"/>
                  <a:gd name="T13" fmla="*/ 14 h 241"/>
                  <a:gd name="T14" fmla="*/ 97 w 111"/>
                  <a:gd name="T15" fmla="*/ 7 h 241"/>
                  <a:gd name="T16" fmla="*/ 71 w 111"/>
                  <a:gd name="T17" fmla="*/ 234 h 241"/>
                  <a:gd name="T18" fmla="*/ 78 w 111"/>
                  <a:gd name="T19" fmla="*/ 227 h 241"/>
                  <a:gd name="T20" fmla="*/ 35 w 111"/>
                  <a:gd name="T21" fmla="*/ 227 h 241"/>
                  <a:gd name="T22" fmla="*/ 42 w 111"/>
                  <a:gd name="T23" fmla="*/ 234 h 241"/>
                  <a:gd name="T24" fmla="*/ 14 w 111"/>
                  <a:gd name="T25" fmla="*/ 7 h 241"/>
                  <a:gd name="T26" fmla="*/ 7 w 111"/>
                  <a:gd name="T27" fmla="*/ 14 h 241"/>
                  <a:gd name="T28" fmla="*/ 0 w 111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3" y="241"/>
                    </a:lnTo>
                    <a:lnTo>
                      <a:pt x="111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4" y="14"/>
                    </a:lnTo>
                    <a:lnTo>
                      <a:pt x="97" y="7"/>
                    </a:lnTo>
                    <a:lnTo>
                      <a:pt x="71" y="234"/>
                    </a:lnTo>
                    <a:lnTo>
                      <a:pt x="78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909" y="2277"/>
                <a:ext cx="98" cy="227"/>
              </a:xfrm>
              <a:custGeom>
                <a:avLst/>
                <a:gdLst>
                  <a:gd name="T0" fmla="*/ 0 w 98"/>
                  <a:gd name="T1" fmla="*/ 0 h 227"/>
                  <a:gd name="T2" fmla="*/ 28 w 98"/>
                  <a:gd name="T3" fmla="*/ 227 h 227"/>
                  <a:gd name="T4" fmla="*/ 70 w 98"/>
                  <a:gd name="T5" fmla="*/ 227 h 227"/>
                  <a:gd name="T6" fmla="*/ 98 w 98"/>
                  <a:gd name="T7" fmla="*/ 0 h 227"/>
                  <a:gd name="T8" fmla="*/ 0 w 98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70" y="227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3902" y="2270"/>
                <a:ext cx="112" cy="241"/>
              </a:xfrm>
              <a:custGeom>
                <a:avLst/>
                <a:gdLst>
                  <a:gd name="T0" fmla="*/ 0 w 112"/>
                  <a:gd name="T1" fmla="*/ 0 h 241"/>
                  <a:gd name="T2" fmla="*/ 30 w 112"/>
                  <a:gd name="T3" fmla="*/ 241 h 241"/>
                  <a:gd name="T4" fmla="*/ 82 w 112"/>
                  <a:gd name="T5" fmla="*/ 241 h 241"/>
                  <a:gd name="T6" fmla="*/ 112 w 112"/>
                  <a:gd name="T7" fmla="*/ 0 h 241"/>
                  <a:gd name="T8" fmla="*/ 0 w 112"/>
                  <a:gd name="T9" fmla="*/ 0 h 241"/>
                  <a:gd name="T10" fmla="*/ 7 w 112"/>
                  <a:gd name="T11" fmla="*/ 14 h 241"/>
                  <a:gd name="T12" fmla="*/ 105 w 112"/>
                  <a:gd name="T13" fmla="*/ 14 h 241"/>
                  <a:gd name="T14" fmla="*/ 98 w 112"/>
                  <a:gd name="T15" fmla="*/ 7 h 241"/>
                  <a:gd name="T16" fmla="*/ 70 w 112"/>
                  <a:gd name="T17" fmla="*/ 234 h 241"/>
                  <a:gd name="T18" fmla="*/ 77 w 112"/>
                  <a:gd name="T19" fmla="*/ 227 h 241"/>
                  <a:gd name="T20" fmla="*/ 35 w 112"/>
                  <a:gd name="T21" fmla="*/ 227 h 241"/>
                  <a:gd name="T22" fmla="*/ 42 w 112"/>
                  <a:gd name="T23" fmla="*/ 234 h 241"/>
                  <a:gd name="T24" fmla="*/ 14 w 112"/>
                  <a:gd name="T25" fmla="*/ 7 h 241"/>
                  <a:gd name="T26" fmla="*/ 7 w 112"/>
                  <a:gd name="T27" fmla="*/ 14 h 241"/>
                  <a:gd name="T28" fmla="*/ 0 w 112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2" y="241"/>
                    </a:lnTo>
                    <a:lnTo>
                      <a:pt x="112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5" y="14"/>
                    </a:lnTo>
                    <a:lnTo>
                      <a:pt x="98" y="7"/>
                    </a:lnTo>
                    <a:lnTo>
                      <a:pt x="70" y="234"/>
                    </a:lnTo>
                    <a:lnTo>
                      <a:pt x="77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4007" y="2277"/>
                <a:ext cx="96" cy="227"/>
              </a:xfrm>
              <a:custGeom>
                <a:avLst/>
                <a:gdLst>
                  <a:gd name="T0" fmla="*/ 0 w 96"/>
                  <a:gd name="T1" fmla="*/ 0 h 227"/>
                  <a:gd name="T2" fmla="*/ 26 w 96"/>
                  <a:gd name="T3" fmla="*/ 227 h 227"/>
                  <a:gd name="T4" fmla="*/ 68 w 96"/>
                  <a:gd name="T5" fmla="*/ 227 h 227"/>
                  <a:gd name="T6" fmla="*/ 96 w 96"/>
                  <a:gd name="T7" fmla="*/ 0 h 227"/>
                  <a:gd name="T8" fmla="*/ 0 w 96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27">
                    <a:moveTo>
                      <a:pt x="0" y="0"/>
                    </a:moveTo>
                    <a:lnTo>
                      <a:pt x="26" y="227"/>
                    </a:lnTo>
                    <a:lnTo>
                      <a:pt x="68" y="22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4000" y="2270"/>
                <a:ext cx="110" cy="241"/>
              </a:xfrm>
              <a:custGeom>
                <a:avLst/>
                <a:gdLst>
                  <a:gd name="T0" fmla="*/ 0 w 110"/>
                  <a:gd name="T1" fmla="*/ 0 h 241"/>
                  <a:gd name="T2" fmla="*/ 28 w 110"/>
                  <a:gd name="T3" fmla="*/ 241 h 241"/>
                  <a:gd name="T4" fmla="*/ 81 w 110"/>
                  <a:gd name="T5" fmla="*/ 241 h 241"/>
                  <a:gd name="T6" fmla="*/ 110 w 110"/>
                  <a:gd name="T7" fmla="*/ 0 h 241"/>
                  <a:gd name="T8" fmla="*/ 0 w 110"/>
                  <a:gd name="T9" fmla="*/ 0 h 241"/>
                  <a:gd name="T10" fmla="*/ 7 w 110"/>
                  <a:gd name="T11" fmla="*/ 14 h 241"/>
                  <a:gd name="T12" fmla="*/ 103 w 110"/>
                  <a:gd name="T13" fmla="*/ 14 h 241"/>
                  <a:gd name="T14" fmla="*/ 96 w 110"/>
                  <a:gd name="T15" fmla="*/ 7 h 241"/>
                  <a:gd name="T16" fmla="*/ 68 w 110"/>
                  <a:gd name="T17" fmla="*/ 234 h 241"/>
                  <a:gd name="T18" fmla="*/ 75 w 110"/>
                  <a:gd name="T19" fmla="*/ 227 h 241"/>
                  <a:gd name="T20" fmla="*/ 33 w 110"/>
                  <a:gd name="T21" fmla="*/ 227 h 241"/>
                  <a:gd name="T22" fmla="*/ 40 w 110"/>
                  <a:gd name="T23" fmla="*/ 234 h 241"/>
                  <a:gd name="T24" fmla="*/ 14 w 110"/>
                  <a:gd name="T25" fmla="*/ 7 h 241"/>
                  <a:gd name="T26" fmla="*/ 7 w 110"/>
                  <a:gd name="T27" fmla="*/ 14 h 241"/>
                  <a:gd name="T28" fmla="*/ 0 w 110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" h="241">
                    <a:moveTo>
                      <a:pt x="0" y="0"/>
                    </a:moveTo>
                    <a:lnTo>
                      <a:pt x="28" y="241"/>
                    </a:lnTo>
                    <a:lnTo>
                      <a:pt x="81" y="241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3" y="14"/>
                    </a:lnTo>
                    <a:lnTo>
                      <a:pt x="96" y="7"/>
                    </a:lnTo>
                    <a:lnTo>
                      <a:pt x="68" y="234"/>
                    </a:lnTo>
                    <a:lnTo>
                      <a:pt x="75" y="227"/>
                    </a:lnTo>
                    <a:lnTo>
                      <a:pt x="33" y="227"/>
                    </a:lnTo>
                    <a:lnTo>
                      <a:pt x="40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3716" y="2277"/>
                <a:ext cx="96" cy="227"/>
              </a:xfrm>
              <a:custGeom>
                <a:avLst/>
                <a:gdLst>
                  <a:gd name="T0" fmla="*/ 0 w 96"/>
                  <a:gd name="T1" fmla="*/ 0 h 227"/>
                  <a:gd name="T2" fmla="*/ 28 w 96"/>
                  <a:gd name="T3" fmla="*/ 227 h 227"/>
                  <a:gd name="T4" fmla="*/ 68 w 96"/>
                  <a:gd name="T5" fmla="*/ 227 h 227"/>
                  <a:gd name="T6" fmla="*/ 96 w 96"/>
                  <a:gd name="T7" fmla="*/ 0 h 227"/>
                  <a:gd name="T8" fmla="*/ 0 w 96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68" y="22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3709" y="2270"/>
                <a:ext cx="110" cy="241"/>
              </a:xfrm>
              <a:custGeom>
                <a:avLst/>
                <a:gdLst>
                  <a:gd name="T0" fmla="*/ 0 w 110"/>
                  <a:gd name="T1" fmla="*/ 0 h 241"/>
                  <a:gd name="T2" fmla="*/ 30 w 110"/>
                  <a:gd name="T3" fmla="*/ 241 h 241"/>
                  <a:gd name="T4" fmla="*/ 81 w 110"/>
                  <a:gd name="T5" fmla="*/ 241 h 241"/>
                  <a:gd name="T6" fmla="*/ 110 w 110"/>
                  <a:gd name="T7" fmla="*/ 0 h 241"/>
                  <a:gd name="T8" fmla="*/ 0 w 110"/>
                  <a:gd name="T9" fmla="*/ 0 h 241"/>
                  <a:gd name="T10" fmla="*/ 7 w 110"/>
                  <a:gd name="T11" fmla="*/ 14 h 241"/>
                  <a:gd name="T12" fmla="*/ 103 w 110"/>
                  <a:gd name="T13" fmla="*/ 14 h 241"/>
                  <a:gd name="T14" fmla="*/ 96 w 110"/>
                  <a:gd name="T15" fmla="*/ 7 h 241"/>
                  <a:gd name="T16" fmla="*/ 68 w 110"/>
                  <a:gd name="T17" fmla="*/ 234 h 241"/>
                  <a:gd name="T18" fmla="*/ 75 w 110"/>
                  <a:gd name="T19" fmla="*/ 227 h 241"/>
                  <a:gd name="T20" fmla="*/ 35 w 110"/>
                  <a:gd name="T21" fmla="*/ 227 h 241"/>
                  <a:gd name="T22" fmla="*/ 42 w 110"/>
                  <a:gd name="T23" fmla="*/ 234 h 241"/>
                  <a:gd name="T24" fmla="*/ 14 w 110"/>
                  <a:gd name="T25" fmla="*/ 7 h 241"/>
                  <a:gd name="T26" fmla="*/ 7 w 110"/>
                  <a:gd name="T27" fmla="*/ 14 h 241"/>
                  <a:gd name="T28" fmla="*/ 0 w 110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1" y="241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3" y="14"/>
                    </a:lnTo>
                    <a:lnTo>
                      <a:pt x="96" y="7"/>
                    </a:lnTo>
                    <a:lnTo>
                      <a:pt x="68" y="234"/>
                    </a:lnTo>
                    <a:lnTo>
                      <a:pt x="75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4103" y="2277"/>
                <a:ext cx="97" cy="227"/>
              </a:xfrm>
              <a:custGeom>
                <a:avLst/>
                <a:gdLst>
                  <a:gd name="T0" fmla="*/ 0 w 97"/>
                  <a:gd name="T1" fmla="*/ 0 h 227"/>
                  <a:gd name="T2" fmla="*/ 28 w 97"/>
                  <a:gd name="T3" fmla="*/ 227 h 227"/>
                  <a:gd name="T4" fmla="*/ 69 w 97"/>
                  <a:gd name="T5" fmla="*/ 227 h 227"/>
                  <a:gd name="T6" fmla="*/ 97 w 97"/>
                  <a:gd name="T7" fmla="*/ 0 h 227"/>
                  <a:gd name="T8" fmla="*/ 0 w 97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69" y="22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4096" y="2270"/>
                <a:ext cx="111" cy="241"/>
              </a:xfrm>
              <a:custGeom>
                <a:avLst/>
                <a:gdLst>
                  <a:gd name="T0" fmla="*/ 0 w 111"/>
                  <a:gd name="T1" fmla="*/ 0 h 241"/>
                  <a:gd name="T2" fmla="*/ 30 w 111"/>
                  <a:gd name="T3" fmla="*/ 241 h 241"/>
                  <a:gd name="T4" fmla="*/ 81 w 111"/>
                  <a:gd name="T5" fmla="*/ 241 h 241"/>
                  <a:gd name="T6" fmla="*/ 111 w 111"/>
                  <a:gd name="T7" fmla="*/ 0 h 241"/>
                  <a:gd name="T8" fmla="*/ 0 w 111"/>
                  <a:gd name="T9" fmla="*/ 0 h 241"/>
                  <a:gd name="T10" fmla="*/ 7 w 111"/>
                  <a:gd name="T11" fmla="*/ 14 h 241"/>
                  <a:gd name="T12" fmla="*/ 104 w 111"/>
                  <a:gd name="T13" fmla="*/ 14 h 241"/>
                  <a:gd name="T14" fmla="*/ 97 w 111"/>
                  <a:gd name="T15" fmla="*/ 7 h 241"/>
                  <a:gd name="T16" fmla="*/ 69 w 111"/>
                  <a:gd name="T17" fmla="*/ 234 h 241"/>
                  <a:gd name="T18" fmla="*/ 76 w 111"/>
                  <a:gd name="T19" fmla="*/ 227 h 241"/>
                  <a:gd name="T20" fmla="*/ 35 w 111"/>
                  <a:gd name="T21" fmla="*/ 227 h 241"/>
                  <a:gd name="T22" fmla="*/ 42 w 111"/>
                  <a:gd name="T23" fmla="*/ 234 h 241"/>
                  <a:gd name="T24" fmla="*/ 14 w 111"/>
                  <a:gd name="T25" fmla="*/ 7 h 241"/>
                  <a:gd name="T26" fmla="*/ 7 w 111"/>
                  <a:gd name="T27" fmla="*/ 14 h 241"/>
                  <a:gd name="T28" fmla="*/ 0 w 111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1" y="241"/>
                    </a:lnTo>
                    <a:lnTo>
                      <a:pt x="111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4" y="14"/>
                    </a:lnTo>
                    <a:lnTo>
                      <a:pt x="97" y="7"/>
                    </a:lnTo>
                    <a:lnTo>
                      <a:pt x="69" y="234"/>
                    </a:lnTo>
                    <a:lnTo>
                      <a:pt x="76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5018" y="3152"/>
                <a:ext cx="168" cy="197"/>
              </a:xfrm>
              <a:custGeom>
                <a:avLst/>
                <a:gdLst>
                  <a:gd name="T0" fmla="*/ 84 w 168"/>
                  <a:gd name="T1" fmla="*/ 197 h 197"/>
                  <a:gd name="T2" fmla="*/ 67 w 168"/>
                  <a:gd name="T3" fmla="*/ 196 h 197"/>
                  <a:gd name="T4" fmla="*/ 53 w 168"/>
                  <a:gd name="T5" fmla="*/ 190 h 197"/>
                  <a:gd name="T6" fmla="*/ 37 w 168"/>
                  <a:gd name="T7" fmla="*/ 180 h 197"/>
                  <a:gd name="T8" fmla="*/ 25 w 168"/>
                  <a:gd name="T9" fmla="*/ 170 h 197"/>
                  <a:gd name="T10" fmla="*/ 14 w 168"/>
                  <a:gd name="T11" fmla="*/ 154 h 197"/>
                  <a:gd name="T12" fmla="*/ 7 w 168"/>
                  <a:gd name="T13" fmla="*/ 137 h 197"/>
                  <a:gd name="T14" fmla="*/ 2 w 168"/>
                  <a:gd name="T15" fmla="*/ 120 h 197"/>
                  <a:gd name="T16" fmla="*/ 0 w 168"/>
                  <a:gd name="T17" fmla="*/ 99 h 197"/>
                  <a:gd name="T18" fmla="*/ 2 w 168"/>
                  <a:gd name="T19" fmla="*/ 79 h 197"/>
                  <a:gd name="T20" fmla="*/ 7 w 168"/>
                  <a:gd name="T21" fmla="*/ 60 h 197"/>
                  <a:gd name="T22" fmla="*/ 14 w 168"/>
                  <a:gd name="T23" fmla="*/ 45 h 197"/>
                  <a:gd name="T24" fmla="*/ 25 w 168"/>
                  <a:gd name="T25" fmla="*/ 29 h 197"/>
                  <a:gd name="T26" fmla="*/ 37 w 168"/>
                  <a:gd name="T27" fmla="*/ 17 h 197"/>
                  <a:gd name="T28" fmla="*/ 53 w 168"/>
                  <a:gd name="T29" fmla="*/ 9 h 197"/>
                  <a:gd name="T30" fmla="*/ 67 w 168"/>
                  <a:gd name="T31" fmla="*/ 2 h 197"/>
                  <a:gd name="T32" fmla="*/ 84 w 168"/>
                  <a:gd name="T33" fmla="*/ 0 h 197"/>
                  <a:gd name="T34" fmla="*/ 102 w 168"/>
                  <a:gd name="T35" fmla="*/ 2 h 197"/>
                  <a:gd name="T36" fmla="*/ 117 w 168"/>
                  <a:gd name="T37" fmla="*/ 9 h 197"/>
                  <a:gd name="T38" fmla="*/ 131 w 168"/>
                  <a:gd name="T39" fmla="*/ 17 h 197"/>
                  <a:gd name="T40" fmla="*/ 144 w 168"/>
                  <a:gd name="T41" fmla="*/ 29 h 197"/>
                  <a:gd name="T42" fmla="*/ 154 w 168"/>
                  <a:gd name="T43" fmla="*/ 45 h 197"/>
                  <a:gd name="T44" fmla="*/ 161 w 168"/>
                  <a:gd name="T45" fmla="*/ 60 h 197"/>
                  <a:gd name="T46" fmla="*/ 167 w 168"/>
                  <a:gd name="T47" fmla="*/ 79 h 197"/>
                  <a:gd name="T48" fmla="*/ 168 w 168"/>
                  <a:gd name="T49" fmla="*/ 99 h 197"/>
                  <a:gd name="T50" fmla="*/ 167 w 168"/>
                  <a:gd name="T51" fmla="*/ 120 h 197"/>
                  <a:gd name="T52" fmla="*/ 161 w 168"/>
                  <a:gd name="T53" fmla="*/ 137 h 197"/>
                  <a:gd name="T54" fmla="*/ 154 w 168"/>
                  <a:gd name="T55" fmla="*/ 154 h 197"/>
                  <a:gd name="T56" fmla="*/ 144 w 168"/>
                  <a:gd name="T57" fmla="*/ 170 h 197"/>
                  <a:gd name="T58" fmla="*/ 131 w 168"/>
                  <a:gd name="T59" fmla="*/ 180 h 197"/>
                  <a:gd name="T60" fmla="*/ 117 w 168"/>
                  <a:gd name="T61" fmla="*/ 190 h 197"/>
                  <a:gd name="T62" fmla="*/ 102 w 168"/>
                  <a:gd name="T63" fmla="*/ 196 h 197"/>
                  <a:gd name="T64" fmla="*/ 84 w 168"/>
                  <a:gd name="T6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8" h="197">
                    <a:moveTo>
                      <a:pt x="84" y="197"/>
                    </a:moveTo>
                    <a:lnTo>
                      <a:pt x="67" y="196"/>
                    </a:lnTo>
                    <a:lnTo>
                      <a:pt x="53" y="190"/>
                    </a:lnTo>
                    <a:lnTo>
                      <a:pt x="37" y="180"/>
                    </a:lnTo>
                    <a:lnTo>
                      <a:pt x="25" y="170"/>
                    </a:lnTo>
                    <a:lnTo>
                      <a:pt x="14" y="154"/>
                    </a:lnTo>
                    <a:lnTo>
                      <a:pt x="7" y="137"/>
                    </a:lnTo>
                    <a:lnTo>
                      <a:pt x="2" y="120"/>
                    </a:lnTo>
                    <a:lnTo>
                      <a:pt x="0" y="99"/>
                    </a:lnTo>
                    <a:lnTo>
                      <a:pt x="2" y="79"/>
                    </a:lnTo>
                    <a:lnTo>
                      <a:pt x="7" y="60"/>
                    </a:lnTo>
                    <a:lnTo>
                      <a:pt x="14" y="45"/>
                    </a:lnTo>
                    <a:lnTo>
                      <a:pt x="25" y="29"/>
                    </a:lnTo>
                    <a:lnTo>
                      <a:pt x="37" y="17"/>
                    </a:lnTo>
                    <a:lnTo>
                      <a:pt x="53" y="9"/>
                    </a:lnTo>
                    <a:lnTo>
                      <a:pt x="67" y="2"/>
                    </a:lnTo>
                    <a:lnTo>
                      <a:pt x="84" y="0"/>
                    </a:lnTo>
                    <a:lnTo>
                      <a:pt x="102" y="2"/>
                    </a:lnTo>
                    <a:lnTo>
                      <a:pt x="117" y="9"/>
                    </a:lnTo>
                    <a:lnTo>
                      <a:pt x="131" y="17"/>
                    </a:lnTo>
                    <a:lnTo>
                      <a:pt x="144" y="29"/>
                    </a:lnTo>
                    <a:lnTo>
                      <a:pt x="154" y="45"/>
                    </a:lnTo>
                    <a:lnTo>
                      <a:pt x="161" y="60"/>
                    </a:lnTo>
                    <a:lnTo>
                      <a:pt x="167" y="79"/>
                    </a:lnTo>
                    <a:lnTo>
                      <a:pt x="168" y="99"/>
                    </a:lnTo>
                    <a:lnTo>
                      <a:pt x="167" y="120"/>
                    </a:lnTo>
                    <a:lnTo>
                      <a:pt x="161" y="137"/>
                    </a:lnTo>
                    <a:lnTo>
                      <a:pt x="154" y="154"/>
                    </a:lnTo>
                    <a:lnTo>
                      <a:pt x="144" y="170"/>
                    </a:lnTo>
                    <a:lnTo>
                      <a:pt x="131" y="180"/>
                    </a:lnTo>
                    <a:lnTo>
                      <a:pt x="117" y="190"/>
                    </a:lnTo>
                    <a:lnTo>
                      <a:pt x="102" y="196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5011" y="3145"/>
                <a:ext cx="182" cy="211"/>
              </a:xfrm>
              <a:custGeom>
                <a:avLst/>
                <a:gdLst>
                  <a:gd name="T0" fmla="*/ 79 w 182"/>
                  <a:gd name="T1" fmla="*/ 196 h 211"/>
                  <a:gd name="T2" fmla="*/ 68 w 182"/>
                  <a:gd name="T3" fmla="*/ 192 h 211"/>
                  <a:gd name="T4" fmla="*/ 47 w 182"/>
                  <a:gd name="T5" fmla="*/ 182 h 211"/>
                  <a:gd name="T6" fmla="*/ 39 w 182"/>
                  <a:gd name="T7" fmla="*/ 175 h 211"/>
                  <a:gd name="T8" fmla="*/ 32 w 182"/>
                  <a:gd name="T9" fmla="*/ 165 h 211"/>
                  <a:gd name="T10" fmla="*/ 25 w 182"/>
                  <a:gd name="T11" fmla="*/ 153 h 211"/>
                  <a:gd name="T12" fmla="*/ 18 w 182"/>
                  <a:gd name="T13" fmla="*/ 137 h 211"/>
                  <a:gd name="T14" fmla="*/ 14 w 182"/>
                  <a:gd name="T15" fmla="*/ 88 h 211"/>
                  <a:gd name="T16" fmla="*/ 21 w 182"/>
                  <a:gd name="T17" fmla="*/ 65 h 211"/>
                  <a:gd name="T18" fmla="*/ 28 w 182"/>
                  <a:gd name="T19" fmla="*/ 50 h 211"/>
                  <a:gd name="T20" fmla="*/ 37 w 182"/>
                  <a:gd name="T21" fmla="*/ 40 h 211"/>
                  <a:gd name="T22" fmla="*/ 54 w 182"/>
                  <a:gd name="T23" fmla="*/ 24 h 211"/>
                  <a:gd name="T24" fmla="*/ 72 w 182"/>
                  <a:gd name="T25" fmla="*/ 16 h 211"/>
                  <a:gd name="T26" fmla="*/ 102 w 182"/>
                  <a:gd name="T27" fmla="*/ 14 h 211"/>
                  <a:gd name="T28" fmla="*/ 119 w 182"/>
                  <a:gd name="T29" fmla="*/ 21 h 211"/>
                  <a:gd name="T30" fmla="*/ 133 w 182"/>
                  <a:gd name="T31" fmla="*/ 28 h 211"/>
                  <a:gd name="T32" fmla="*/ 147 w 182"/>
                  <a:gd name="T33" fmla="*/ 43 h 211"/>
                  <a:gd name="T34" fmla="*/ 158 w 182"/>
                  <a:gd name="T35" fmla="*/ 57 h 211"/>
                  <a:gd name="T36" fmla="*/ 163 w 182"/>
                  <a:gd name="T37" fmla="*/ 74 h 211"/>
                  <a:gd name="T38" fmla="*/ 167 w 182"/>
                  <a:gd name="T39" fmla="*/ 103 h 211"/>
                  <a:gd name="T40" fmla="*/ 167 w 182"/>
                  <a:gd name="T41" fmla="*/ 108 h 211"/>
                  <a:gd name="T42" fmla="*/ 163 w 182"/>
                  <a:gd name="T43" fmla="*/ 137 h 211"/>
                  <a:gd name="T44" fmla="*/ 158 w 182"/>
                  <a:gd name="T45" fmla="*/ 153 h 211"/>
                  <a:gd name="T46" fmla="*/ 147 w 182"/>
                  <a:gd name="T47" fmla="*/ 168 h 211"/>
                  <a:gd name="T48" fmla="*/ 135 w 182"/>
                  <a:gd name="T49" fmla="*/ 179 h 211"/>
                  <a:gd name="T50" fmla="*/ 128 w 182"/>
                  <a:gd name="T51" fmla="*/ 187 h 211"/>
                  <a:gd name="T52" fmla="*/ 110 w 182"/>
                  <a:gd name="T53" fmla="*/ 194 h 211"/>
                  <a:gd name="T54" fmla="*/ 93 w 182"/>
                  <a:gd name="T55" fmla="*/ 196 h 211"/>
                  <a:gd name="T56" fmla="*/ 89 w 182"/>
                  <a:gd name="T57" fmla="*/ 211 h 211"/>
                  <a:gd name="T58" fmla="*/ 105 w 182"/>
                  <a:gd name="T59" fmla="*/ 209 h 211"/>
                  <a:gd name="T60" fmla="*/ 126 w 182"/>
                  <a:gd name="T61" fmla="*/ 203 h 211"/>
                  <a:gd name="T62" fmla="*/ 138 w 182"/>
                  <a:gd name="T63" fmla="*/ 194 h 211"/>
                  <a:gd name="T64" fmla="*/ 147 w 182"/>
                  <a:gd name="T65" fmla="*/ 187 h 211"/>
                  <a:gd name="T66" fmla="*/ 161 w 182"/>
                  <a:gd name="T67" fmla="*/ 172 h 211"/>
                  <a:gd name="T68" fmla="*/ 172 w 182"/>
                  <a:gd name="T69" fmla="*/ 156 h 211"/>
                  <a:gd name="T70" fmla="*/ 177 w 182"/>
                  <a:gd name="T71" fmla="*/ 141 h 211"/>
                  <a:gd name="T72" fmla="*/ 181 w 182"/>
                  <a:gd name="T73" fmla="*/ 112 h 211"/>
                  <a:gd name="T74" fmla="*/ 181 w 182"/>
                  <a:gd name="T75" fmla="*/ 100 h 211"/>
                  <a:gd name="T76" fmla="*/ 177 w 182"/>
                  <a:gd name="T77" fmla="*/ 70 h 211"/>
                  <a:gd name="T78" fmla="*/ 168 w 182"/>
                  <a:gd name="T79" fmla="*/ 50 h 211"/>
                  <a:gd name="T80" fmla="*/ 158 w 182"/>
                  <a:gd name="T81" fmla="*/ 36 h 211"/>
                  <a:gd name="T82" fmla="*/ 144 w 182"/>
                  <a:gd name="T83" fmla="*/ 17 h 211"/>
                  <a:gd name="T84" fmla="*/ 126 w 182"/>
                  <a:gd name="T85" fmla="*/ 7 h 211"/>
                  <a:gd name="T86" fmla="*/ 105 w 182"/>
                  <a:gd name="T87" fmla="*/ 0 h 211"/>
                  <a:gd name="T88" fmla="*/ 72 w 182"/>
                  <a:gd name="T89" fmla="*/ 2 h 211"/>
                  <a:gd name="T90" fmla="*/ 51 w 182"/>
                  <a:gd name="T91" fmla="*/ 10 h 211"/>
                  <a:gd name="T92" fmla="*/ 28 w 182"/>
                  <a:gd name="T93" fmla="*/ 29 h 211"/>
                  <a:gd name="T94" fmla="*/ 21 w 182"/>
                  <a:gd name="T95" fmla="*/ 40 h 211"/>
                  <a:gd name="T96" fmla="*/ 11 w 182"/>
                  <a:gd name="T97" fmla="*/ 55 h 211"/>
                  <a:gd name="T98" fmla="*/ 4 w 182"/>
                  <a:gd name="T99" fmla="*/ 74 h 211"/>
                  <a:gd name="T100" fmla="*/ 0 w 182"/>
                  <a:gd name="T101" fmla="*/ 127 h 211"/>
                  <a:gd name="T102" fmla="*/ 5 w 182"/>
                  <a:gd name="T103" fmla="*/ 148 h 211"/>
                  <a:gd name="T104" fmla="*/ 14 w 182"/>
                  <a:gd name="T105" fmla="*/ 160 h 211"/>
                  <a:gd name="T106" fmla="*/ 21 w 182"/>
                  <a:gd name="T107" fmla="*/ 172 h 211"/>
                  <a:gd name="T108" fmla="*/ 28 w 182"/>
                  <a:gd name="T109" fmla="*/ 182 h 211"/>
                  <a:gd name="T110" fmla="*/ 40 w 182"/>
                  <a:gd name="T111" fmla="*/ 192 h 211"/>
                  <a:gd name="T112" fmla="*/ 61 w 182"/>
                  <a:gd name="T113" fmla="*/ 206 h 211"/>
                  <a:gd name="T114" fmla="*/ 75 w 182"/>
                  <a:gd name="T115" fmla="*/ 209 h 211"/>
                  <a:gd name="T116" fmla="*/ 93 w 182"/>
                  <a:gd name="T117" fmla="*/ 197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2" h="211">
                    <a:moveTo>
                      <a:pt x="93" y="197"/>
                    </a:moveTo>
                    <a:lnTo>
                      <a:pt x="88" y="196"/>
                    </a:lnTo>
                    <a:lnTo>
                      <a:pt x="79" y="196"/>
                    </a:lnTo>
                    <a:lnTo>
                      <a:pt x="75" y="194"/>
                    </a:lnTo>
                    <a:lnTo>
                      <a:pt x="72" y="194"/>
                    </a:lnTo>
                    <a:lnTo>
                      <a:pt x="68" y="192"/>
                    </a:lnTo>
                    <a:lnTo>
                      <a:pt x="54" y="187"/>
                    </a:lnTo>
                    <a:lnTo>
                      <a:pt x="51" y="184"/>
                    </a:lnTo>
                    <a:lnTo>
                      <a:pt x="47" y="182"/>
                    </a:lnTo>
                    <a:lnTo>
                      <a:pt x="44" y="179"/>
                    </a:lnTo>
                    <a:lnTo>
                      <a:pt x="40" y="177"/>
                    </a:lnTo>
                    <a:lnTo>
                      <a:pt x="39" y="175"/>
                    </a:lnTo>
                    <a:lnTo>
                      <a:pt x="37" y="172"/>
                    </a:lnTo>
                    <a:lnTo>
                      <a:pt x="33" y="168"/>
                    </a:lnTo>
                    <a:lnTo>
                      <a:pt x="32" y="165"/>
                    </a:lnTo>
                    <a:lnTo>
                      <a:pt x="28" y="161"/>
                    </a:lnTo>
                    <a:lnTo>
                      <a:pt x="28" y="158"/>
                    </a:lnTo>
                    <a:lnTo>
                      <a:pt x="25" y="153"/>
                    </a:lnTo>
                    <a:lnTo>
                      <a:pt x="21" y="149"/>
                    </a:lnTo>
                    <a:lnTo>
                      <a:pt x="21" y="144"/>
                    </a:lnTo>
                    <a:lnTo>
                      <a:pt x="18" y="137"/>
                    </a:lnTo>
                    <a:lnTo>
                      <a:pt x="18" y="134"/>
                    </a:lnTo>
                    <a:lnTo>
                      <a:pt x="14" y="124"/>
                    </a:lnTo>
                    <a:lnTo>
                      <a:pt x="14" y="88"/>
                    </a:lnTo>
                    <a:lnTo>
                      <a:pt x="18" y="77"/>
                    </a:lnTo>
                    <a:lnTo>
                      <a:pt x="18" y="74"/>
                    </a:lnTo>
                    <a:lnTo>
                      <a:pt x="21" y="65"/>
                    </a:lnTo>
                    <a:lnTo>
                      <a:pt x="21" y="62"/>
                    </a:lnTo>
                    <a:lnTo>
                      <a:pt x="25" y="57"/>
                    </a:lnTo>
                    <a:lnTo>
                      <a:pt x="28" y="50"/>
                    </a:lnTo>
                    <a:lnTo>
                      <a:pt x="32" y="46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9" y="36"/>
                    </a:lnTo>
                    <a:lnTo>
                      <a:pt x="47" y="28"/>
                    </a:lnTo>
                    <a:lnTo>
                      <a:pt x="54" y="24"/>
                    </a:lnTo>
                    <a:lnTo>
                      <a:pt x="58" y="21"/>
                    </a:lnTo>
                    <a:lnTo>
                      <a:pt x="68" y="17"/>
                    </a:lnTo>
                    <a:lnTo>
                      <a:pt x="72" y="16"/>
                    </a:lnTo>
                    <a:lnTo>
                      <a:pt x="75" y="16"/>
                    </a:lnTo>
                    <a:lnTo>
                      <a:pt x="79" y="14"/>
                    </a:lnTo>
                    <a:lnTo>
                      <a:pt x="102" y="14"/>
                    </a:lnTo>
                    <a:lnTo>
                      <a:pt x="105" y="16"/>
                    </a:lnTo>
                    <a:lnTo>
                      <a:pt x="110" y="16"/>
                    </a:lnTo>
                    <a:lnTo>
                      <a:pt x="119" y="21"/>
                    </a:lnTo>
                    <a:lnTo>
                      <a:pt x="124" y="21"/>
                    </a:lnTo>
                    <a:lnTo>
                      <a:pt x="128" y="24"/>
                    </a:lnTo>
                    <a:lnTo>
                      <a:pt x="133" y="28"/>
                    </a:lnTo>
                    <a:lnTo>
                      <a:pt x="135" y="29"/>
                    </a:lnTo>
                    <a:lnTo>
                      <a:pt x="146" y="40"/>
                    </a:lnTo>
                    <a:lnTo>
                      <a:pt x="147" y="43"/>
                    </a:lnTo>
                    <a:lnTo>
                      <a:pt x="151" y="46"/>
                    </a:lnTo>
                    <a:lnTo>
                      <a:pt x="154" y="53"/>
                    </a:lnTo>
                    <a:lnTo>
                      <a:pt x="158" y="57"/>
                    </a:lnTo>
                    <a:lnTo>
                      <a:pt x="158" y="62"/>
                    </a:lnTo>
                    <a:lnTo>
                      <a:pt x="160" y="65"/>
                    </a:lnTo>
                    <a:lnTo>
                      <a:pt x="163" y="74"/>
                    </a:lnTo>
                    <a:lnTo>
                      <a:pt x="163" y="77"/>
                    </a:lnTo>
                    <a:lnTo>
                      <a:pt x="167" y="88"/>
                    </a:lnTo>
                    <a:lnTo>
                      <a:pt x="167" y="103"/>
                    </a:lnTo>
                    <a:lnTo>
                      <a:pt x="168" y="108"/>
                    </a:lnTo>
                    <a:lnTo>
                      <a:pt x="168" y="103"/>
                    </a:lnTo>
                    <a:lnTo>
                      <a:pt x="167" y="108"/>
                    </a:lnTo>
                    <a:lnTo>
                      <a:pt x="167" y="124"/>
                    </a:lnTo>
                    <a:lnTo>
                      <a:pt x="163" y="134"/>
                    </a:lnTo>
                    <a:lnTo>
                      <a:pt x="163" y="137"/>
                    </a:lnTo>
                    <a:lnTo>
                      <a:pt x="160" y="144"/>
                    </a:lnTo>
                    <a:lnTo>
                      <a:pt x="158" y="149"/>
                    </a:lnTo>
                    <a:lnTo>
                      <a:pt x="158" y="153"/>
                    </a:lnTo>
                    <a:lnTo>
                      <a:pt x="154" y="158"/>
                    </a:lnTo>
                    <a:lnTo>
                      <a:pt x="151" y="165"/>
                    </a:lnTo>
                    <a:lnTo>
                      <a:pt x="147" y="168"/>
                    </a:lnTo>
                    <a:lnTo>
                      <a:pt x="146" y="172"/>
                    </a:lnTo>
                    <a:lnTo>
                      <a:pt x="140" y="177"/>
                    </a:lnTo>
                    <a:lnTo>
                      <a:pt x="135" y="179"/>
                    </a:lnTo>
                    <a:lnTo>
                      <a:pt x="133" y="182"/>
                    </a:lnTo>
                    <a:lnTo>
                      <a:pt x="131" y="184"/>
                    </a:lnTo>
                    <a:lnTo>
                      <a:pt x="128" y="187"/>
                    </a:lnTo>
                    <a:lnTo>
                      <a:pt x="124" y="187"/>
                    </a:lnTo>
                    <a:lnTo>
                      <a:pt x="119" y="189"/>
                    </a:lnTo>
                    <a:lnTo>
                      <a:pt x="110" y="194"/>
                    </a:lnTo>
                    <a:lnTo>
                      <a:pt x="105" y="194"/>
                    </a:lnTo>
                    <a:lnTo>
                      <a:pt x="102" y="196"/>
                    </a:lnTo>
                    <a:lnTo>
                      <a:pt x="93" y="196"/>
                    </a:lnTo>
                    <a:lnTo>
                      <a:pt x="88" y="197"/>
                    </a:lnTo>
                    <a:lnTo>
                      <a:pt x="93" y="197"/>
                    </a:lnTo>
                    <a:lnTo>
                      <a:pt x="89" y="211"/>
                    </a:lnTo>
                    <a:lnTo>
                      <a:pt x="95" y="211"/>
                    </a:lnTo>
                    <a:lnTo>
                      <a:pt x="96" y="209"/>
                    </a:lnTo>
                    <a:lnTo>
                      <a:pt x="105" y="209"/>
                    </a:lnTo>
                    <a:lnTo>
                      <a:pt x="109" y="208"/>
                    </a:lnTo>
                    <a:lnTo>
                      <a:pt x="114" y="208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35" y="197"/>
                    </a:lnTo>
                    <a:lnTo>
                      <a:pt x="138" y="194"/>
                    </a:lnTo>
                    <a:lnTo>
                      <a:pt x="144" y="192"/>
                    </a:lnTo>
                    <a:lnTo>
                      <a:pt x="146" y="189"/>
                    </a:lnTo>
                    <a:lnTo>
                      <a:pt x="147" y="187"/>
                    </a:lnTo>
                    <a:lnTo>
                      <a:pt x="156" y="179"/>
                    </a:lnTo>
                    <a:lnTo>
                      <a:pt x="158" y="175"/>
                    </a:lnTo>
                    <a:lnTo>
                      <a:pt x="161" y="172"/>
                    </a:lnTo>
                    <a:lnTo>
                      <a:pt x="165" y="165"/>
                    </a:lnTo>
                    <a:lnTo>
                      <a:pt x="168" y="160"/>
                    </a:lnTo>
                    <a:lnTo>
                      <a:pt x="172" y="156"/>
                    </a:lnTo>
                    <a:lnTo>
                      <a:pt x="174" y="151"/>
                    </a:lnTo>
                    <a:lnTo>
                      <a:pt x="175" y="148"/>
                    </a:lnTo>
                    <a:lnTo>
                      <a:pt x="177" y="141"/>
                    </a:lnTo>
                    <a:lnTo>
                      <a:pt x="177" y="137"/>
                    </a:lnTo>
                    <a:lnTo>
                      <a:pt x="181" y="127"/>
                    </a:lnTo>
                    <a:lnTo>
                      <a:pt x="181" y="112"/>
                    </a:lnTo>
                    <a:lnTo>
                      <a:pt x="182" y="110"/>
                    </a:lnTo>
                    <a:lnTo>
                      <a:pt x="182" y="105"/>
                    </a:lnTo>
                    <a:lnTo>
                      <a:pt x="181" y="100"/>
                    </a:lnTo>
                    <a:lnTo>
                      <a:pt x="181" y="84"/>
                    </a:lnTo>
                    <a:lnTo>
                      <a:pt x="177" y="74"/>
                    </a:lnTo>
                    <a:lnTo>
                      <a:pt x="177" y="70"/>
                    </a:lnTo>
                    <a:lnTo>
                      <a:pt x="174" y="58"/>
                    </a:lnTo>
                    <a:lnTo>
                      <a:pt x="172" y="55"/>
                    </a:lnTo>
                    <a:lnTo>
                      <a:pt x="168" y="50"/>
                    </a:lnTo>
                    <a:lnTo>
                      <a:pt x="165" y="46"/>
                    </a:lnTo>
                    <a:lnTo>
                      <a:pt x="161" y="40"/>
                    </a:lnTo>
                    <a:lnTo>
                      <a:pt x="158" y="36"/>
                    </a:lnTo>
                    <a:lnTo>
                      <a:pt x="156" y="33"/>
                    </a:lnTo>
                    <a:lnTo>
                      <a:pt x="146" y="22"/>
                    </a:lnTo>
                    <a:lnTo>
                      <a:pt x="144" y="17"/>
                    </a:lnTo>
                    <a:lnTo>
                      <a:pt x="135" y="14"/>
                    </a:lnTo>
                    <a:lnTo>
                      <a:pt x="131" y="10"/>
                    </a:lnTo>
                    <a:lnTo>
                      <a:pt x="126" y="7"/>
                    </a:lnTo>
                    <a:lnTo>
                      <a:pt x="114" y="2"/>
                    </a:lnTo>
                    <a:lnTo>
                      <a:pt x="109" y="2"/>
                    </a:lnTo>
                    <a:lnTo>
                      <a:pt x="105" y="0"/>
                    </a:lnTo>
                    <a:lnTo>
                      <a:pt x="91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68" y="2"/>
                    </a:lnTo>
                    <a:lnTo>
                      <a:pt x="61" y="4"/>
                    </a:lnTo>
                    <a:lnTo>
                      <a:pt x="51" y="10"/>
                    </a:lnTo>
                    <a:lnTo>
                      <a:pt x="47" y="14"/>
                    </a:lnTo>
                    <a:lnTo>
                      <a:pt x="40" y="17"/>
                    </a:lnTo>
                    <a:lnTo>
                      <a:pt x="28" y="29"/>
                    </a:lnTo>
                    <a:lnTo>
                      <a:pt x="26" y="33"/>
                    </a:lnTo>
                    <a:lnTo>
                      <a:pt x="23" y="36"/>
                    </a:lnTo>
                    <a:lnTo>
                      <a:pt x="21" y="40"/>
                    </a:lnTo>
                    <a:lnTo>
                      <a:pt x="18" y="43"/>
                    </a:lnTo>
                    <a:lnTo>
                      <a:pt x="14" y="50"/>
                    </a:lnTo>
                    <a:lnTo>
                      <a:pt x="11" y="55"/>
                    </a:lnTo>
                    <a:lnTo>
                      <a:pt x="7" y="58"/>
                    </a:lnTo>
                    <a:lnTo>
                      <a:pt x="4" y="70"/>
                    </a:lnTo>
                    <a:lnTo>
                      <a:pt x="4" y="74"/>
                    </a:lnTo>
                    <a:lnTo>
                      <a:pt x="0" y="84"/>
                    </a:lnTo>
                    <a:lnTo>
                      <a:pt x="0" y="106"/>
                    </a:lnTo>
                    <a:lnTo>
                      <a:pt x="0" y="127"/>
                    </a:lnTo>
                    <a:lnTo>
                      <a:pt x="4" y="137"/>
                    </a:lnTo>
                    <a:lnTo>
                      <a:pt x="4" y="141"/>
                    </a:lnTo>
                    <a:lnTo>
                      <a:pt x="5" y="148"/>
                    </a:lnTo>
                    <a:lnTo>
                      <a:pt x="7" y="151"/>
                    </a:lnTo>
                    <a:lnTo>
                      <a:pt x="11" y="156"/>
                    </a:lnTo>
                    <a:lnTo>
                      <a:pt x="14" y="160"/>
                    </a:lnTo>
                    <a:lnTo>
                      <a:pt x="14" y="165"/>
                    </a:lnTo>
                    <a:lnTo>
                      <a:pt x="18" y="168"/>
                    </a:lnTo>
                    <a:lnTo>
                      <a:pt x="21" y="172"/>
                    </a:lnTo>
                    <a:lnTo>
                      <a:pt x="23" y="175"/>
                    </a:lnTo>
                    <a:lnTo>
                      <a:pt x="26" y="179"/>
                    </a:lnTo>
                    <a:lnTo>
                      <a:pt x="28" y="182"/>
                    </a:lnTo>
                    <a:lnTo>
                      <a:pt x="33" y="187"/>
                    </a:lnTo>
                    <a:lnTo>
                      <a:pt x="37" y="189"/>
                    </a:lnTo>
                    <a:lnTo>
                      <a:pt x="40" y="192"/>
                    </a:lnTo>
                    <a:lnTo>
                      <a:pt x="44" y="194"/>
                    </a:lnTo>
                    <a:lnTo>
                      <a:pt x="47" y="197"/>
                    </a:lnTo>
                    <a:lnTo>
                      <a:pt x="61" y="206"/>
                    </a:lnTo>
                    <a:lnTo>
                      <a:pt x="68" y="208"/>
                    </a:lnTo>
                    <a:lnTo>
                      <a:pt x="72" y="208"/>
                    </a:lnTo>
                    <a:lnTo>
                      <a:pt x="75" y="209"/>
                    </a:lnTo>
                    <a:lnTo>
                      <a:pt x="84" y="209"/>
                    </a:lnTo>
                    <a:lnTo>
                      <a:pt x="89" y="211"/>
                    </a:lnTo>
                    <a:lnTo>
                      <a:pt x="93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4" name="Freeform 33"/>
              <p:cNvSpPr>
                <a:spLocks/>
              </p:cNvSpPr>
              <p:nvPr/>
            </p:nvSpPr>
            <p:spPr bwMode="auto">
              <a:xfrm>
                <a:off x="5025" y="3330"/>
                <a:ext cx="153" cy="66"/>
              </a:xfrm>
              <a:custGeom>
                <a:avLst/>
                <a:gdLst>
                  <a:gd name="T0" fmla="*/ 28 w 153"/>
                  <a:gd name="T1" fmla="*/ 0 h 66"/>
                  <a:gd name="T2" fmla="*/ 0 w 153"/>
                  <a:gd name="T3" fmla="*/ 66 h 66"/>
                  <a:gd name="T4" fmla="*/ 153 w 153"/>
                  <a:gd name="T5" fmla="*/ 66 h 66"/>
                  <a:gd name="T6" fmla="*/ 124 w 153"/>
                  <a:gd name="T7" fmla="*/ 0 h 66"/>
                  <a:gd name="T8" fmla="*/ 28 w 15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66">
                    <a:moveTo>
                      <a:pt x="28" y="0"/>
                    </a:moveTo>
                    <a:lnTo>
                      <a:pt x="0" y="66"/>
                    </a:lnTo>
                    <a:lnTo>
                      <a:pt x="153" y="66"/>
                    </a:lnTo>
                    <a:lnTo>
                      <a:pt x="124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5" name="Freeform 34"/>
              <p:cNvSpPr>
                <a:spLocks/>
              </p:cNvSpPr>
              <p:nvPr/>
            </p:nvSpPr>
            <p:spPr bwMode="auto">
              <a:xfrm>
                <a:off x="5015" y="3325"/>
                <a:ext cx="173" cy="77"/>
              </a:xfrm>
              <a:custGeom>
                <a:avLst/>
                <a:gdLst>
                  <a:gd name="T0" fmla="*/ 35 w 173"/>
                  <a:gd name="T1" fmla="*/ 0 h 77"/>
                  <a:gd name="T2" fmla="*/ 0 w 173"/>
                  <a:gd name="T3" fmla="*/ 77 h 77"/>
                  <a:gd name="T4" fmla="*/ 173 w 173"/>
                  <a:gd name="T5" fmla="*/ 77 h 77"/>
                  <a:gd name="T6" fmla="*/ 138 w 173"/>
                  <a:gd name="T7" fmla="*/ 0 h 77"/>
                  <a:gd name="T8" fmla="*/ 35 w 173"/>
                  <a:gd name="T9" fmla="*/ 0 h 77"/>
                  <a:gd name="T10" fmla="*/ 38 w 173"/>
                  <a:gd name="T11" fmla="*/ 12 h 77"/>
                  <a:gd name="T12" fmla="*/ 134 w 173"/>
                  <a:gd name="T13" fmla="*/ 12 h 77"/>
                  <a:gd name="T14" fmla="*/ 127 w 173"/>
                  <a:gd name="T15" fmla="*/ 9 h 77"/>
                  <a:gd name="T16" fmla="*/ 156 w 173"/>
                  <a:gd name="T17" fmla="*/ 74 h 77"/>
                  <a:gd name="T18" fmla="*/ 163 w 173"/>
                  <a:gd name="T19" fmla="*/ 64 h 77"/>
                  <a:gd name="T20" fmla="*/ 10 w 173"/>
                  <a:gd name="T21" fmla="*/ 64 h 77"/>
                  <a:gd name="T22" fmla="*/ 17 w 173"/>
                  <a:gd name="T23" fmla="*/ 74 h 77"/>
                  <a:gd name="T24" fmla="*/ 45 w 173"/>
                  <a:gd name="T25" fmla="*/ 9 h 77"/>
                  <a:gd name="T26" fmla="*/ 38 w 173"/>
                  <a:gd name="T27" fmla="*/ 12 h 77"/>
                  <a:gd name="T28" fmla="*/ 35 w 173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3" h="77">
                    <a:moveTo>
                      <a:pt x="35" y="0"/>
                    </a:moveTo>
                    <a:lnTo>
                      <a:pt x="0" y="77"/>
                    </a:lnTo>
                    <a:lnTo>
                      <a:pt x="173" y="77"/>
                    </a:lnTo>
                    <a:lnTo>
                      <a:pt x="138" y="0"/>
                    </a:lnTo>
                    <a:lnTo>
                      <a:pt x="35" y="0"/>
                    </a:lnTo>
                    <a:lnTo>
                      <a:pt x="38" y="12"/>
                    </a:lnTo>
                    <a:lnTo>
                      <a:pt x="134" y="12"/>
                    </a:lnTo>
                    <a:lnTo>
                      <a:pt x="127" y="9"/>
                    </a:lnTo>
                    <a:lnTo>
                      <a:pt x="156" y="74"/>
                    </a:lnTo>
                    <a:lnTo>
                      <a:pt x="163" y="64"/>
                    </a:lnTo>
                    <a:lnTo>
                      <a:pt x="10" y="64"/>
                    </a:lnTo>
                    <a:lnTo>
                      <a:pt x="17" y="74"/>
                    </a:lnTo>
                    <a:lnTo>
                      <a:pt x="45" y="9"/>
                    </a:lnTo>
                    <a:lnTo>
                      <a:pt x="38" y="1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8" name="Rectangle 35"/>
              <p:cNvSpPr>
                <a:spLocks noChangeArrowheads="1"/>
              </p:cNvSpPr>
              <p:nvPr/>
            </p:nvSpPr>
            <p:spPr bwMode="auto">
              <a:xfrm>
                <a:off x="2782" y="3385"/>
                <a:ext cx="258" cy="7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9" name="Freeform 36"/>
              <p:cNvSpPr>
                <a:spLocks/>
              </p:cNvSpPr>
              <p:nvPr/>
            </p:nvSpPr>
            <p:spPr bwMode="auto">
              <a:xfrm>
                <a:off x="2775" y="3378"/>
                <a:ext cx="272" cy="93"/>
              </a:xfrm>
              <a:custGeom>
                <a:avLst/>
                <a:gdLst>
                  <a:gd name="T0" fmla="*/ 0 w 272"/>
                  <a:gd name="T1" fmla="*/ 93 h 93"/>
                  <a:gd name="T2" fmla="*/ 272 w 272"/>
                  <a:gd name="T3" fmla="*/ 93 h 93"/>
                  <a:gd name="T4" fmla="*/ 272 w 272"/>
                  <a:gd name="T5" fmla="*/ 0 h 93"/>
                  <a:gd name="T6" fmla="*/ 0 w 272"/>
                  <a:gd name="T7" fmla="*/ 0 h 93"/>
                  <a:gd name="T8" fmla="*/ 0 w 272"/>
                  <a:gd name="T9" fmla="*/ 93 h 93"/>
                  <a:gd name="T10" fmla="*/ 14 w 272"/>
                  <a:gd name="T11" fmla="*/ 86 h 93"/>
                  <a:gd name="T12" fmla="*/ 14 w 272"/>
                  <a:gd name="T13" fmla="*/ 7 h 93"/>
                  <a:gd name="T14" fmla="*/ 7 w 272"/>
                  <a:gd name="T15" fmla="*/ 14 h 93"/>
                  <a:gd name="T16" fmla="*/ 265 w 272"/>
                  <a:gd name="T17" fmla="*/ 14 h 93"/>
                  <a:gd name="T18" fmla="*/ 258 w 272"/>
                  <a:gd name="T19" fmla="*/ 7 h 93"/>
                  <a:gd name="T20" fmla="*/ 258 w 272"/>
                  <a:gd name="T21" fmla="*/ 86 h 93"/>
                  <a:gd name="T22" fmla="*/ 265 w 272"/>
                  <a:gd name="T23" fmla="*/ 79 h 93"/>
                  <a:gd name="T24" fmla="*/ 7 w 272"/>
                  <a:gd name="T25" fmla="*/ 79 h 93"/>
                  <a:gd name="T26" fmla="*/ 14 w 272"/>
                  <a:gd name="T27" fmla="*/ 86 h 93"/>
                  <a:gd name="T28" fmla="*/ 0 w 272"/>
                  <a:gd name="T2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93">
                    <a:moveTo>
                      <a:pt x="0" y="93"/>
                    </a:moveTo>
                    <a:lnTo>
                      <a:pt x="272" y="93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93"/>
                    </a:lnTo>
                    <a:lnTo>
                      <a:pt x="14" y="86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265" y="14"/>
                    </a:lnTo>
                    <a:lnTo>
                      <a:pt x="258" y="7"/>
                    </a:lnTo>
                    <a:lnTo>
                      <a:pt x="258" y="86"/>
                    </a:lnTo>
                    <a:lnTo>
                      <a:pt x="265" y="79"/>
                    </a:lnTo>
                    <a:lnTo>
                      <a:pt x="7" y="79"/>
                    </a:lnTo>
                    <a:lnTo>
                      <a:pt x="14" y="8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0" name="Freeform 37"/>
              <p:cNvSpPr>
                <a:spLocks/>
              </p:cNvSpPr>
              <p:nvPr/>
            </p:nvSpPr>
            <p:spPr bwMode="auto">
              <a:xfrm>
                <a:off x="2901" y="3380"/>
                <a:ext cx="289" cy="252"/>
              </a:xfrm>
              <a:custGeom>
                <a:avLst/>
                <a:gdLst>
                  <a:gd name="T0" fmla="*/ 144 w 289"/>
                  <a:gd name="T1" fmla="*/ 252 h 252"/>
                  <a:gd name="T2" fmla="*/ 174 w 289"/>
                  <a:gd name="T3" fmla="*/ 251 h 252"/>
                  <a:gd name="T4" fmla="*/ 200 w 289"/>
                  <a:gd name="T5" fmla="*/ 242 h 252"/>
                  <a:gd name="T6" fmla="*/ 224 w 289"/>
                  <a:gd name="T7" fmla="*/ 230 h 252"/>
                  <a:gd name="T8" fmla="*/ 247 w 289"/>
                  <a:gd name="T9" fmla="*/ 216 h 252"/>
                  <a:gd name="T10" fmla="*/ 265 w 289"/>
                  <a:gd name="T11" fmla="*/ 197 h 252"/>
                  <a:gd name="T12" fmla="*/ 279 w 289"/>
                  <a:gd name="T13" fmla="*/ 175 h 252"/>
                  <a:gd name="T14" fmla="*/ 286 w 289"/>
                  <a:gd name="T15" fmla="*/ 153 h 252"/>
                  <a:gd name="T16" fmla="*/ 289 w 289"/>
                  <a:gd name="T17" fmla="*/ 127 h 252"/>
                  <a:gd name="T18" fmla="*/ 286 w 289"/>
                  <a:gd name="T19" fmla="*/ 101 h 252"/>
                  <a:gd name="T20" fmla="*/ 279 w 289"/>
                  <a:gd name="T21" fmla="*/ 77 h 252"/>
                  <a:gd name="T22" fmla="*/ 265 w 289"/>
                  <a:gd name="T23" fmla="*/ 57 h 252"/>
                  <a:gd name="T24" fmla="*/ 247 w 289"/>
                  <a:gd name="T25" fmla="*/ 38 h 252"/>
                  <a:gd name="T26" fmla="*/ 224 w 289"/>
                  <a:gd name="T27" fmla="*/ 22 h 252"/>
                  <a:gd name="T28" fmla="*/ 200 w 289"/>
                  <a:gd name="T29" fmla="*/ 10 h 252"/>
                  <a:gd name="T30" fmla="*/ 174 w 289"/>
                  <a:gd name="T31" fmla="*/ 2 h 252"/>
                  <a:gd name="T32" fmla="*/ 144 w 289"/>
                  <a:gd name="T33" fmla="*/ 0 h 252"/>
                  <a:gd name="T34" fmla="*/ 116 w 289"/>
                  <a:gd name="T35" fmla="*/ 2 h 252"/>
                  <a:gd name="T36" fmla="*/ 88 w 289"/>
                  <a:gd name="T37" fmla="*/ 10 h 252"/>
                  <a:gd name="T38" fmla="*/ 63 w 289"/>
                  <a:gd name="T39" fmla="*/ 22 h 252"/>
                  <a:gd name="T40" fmla="*/ 42 w 289"/>
                  <a:gd name="T41" fmla="*/ 38 h 252"/>
                  <a:gd name="T42" fmla="*/ 25 w 289"/>
                  <a:gd name="T43" fmla="*/ 57 h 252"/>
                  <a:gd name="T44" fmla="*/ 11 w 289"/>
                  <a:gd name="T45" fmla="*/ 77 h 252"/>
                  <a:gd name="T46" fmla="*/ 4 w 289"/>
                  <a:gd name="T47" fmla="*/ 101 h 252"/>
                  <a:gd name="T48" fmla="*/ 0 w 289"/>
                  <a:gd name="T49" fmla="*/ 127 h 252"/>
                  <a:gd name="T50" fmla="*/ 4 w 289"/>
                  <a:gd name="T51" fmla="*/ 153 h 252"/>
                  <a:gd name="T52" fmla="*/ 11 w 289"/>
                  <a:gd name="T53" fmla="*/ 175 h 252"/>
                  <a:gd name="T54" fmla="*/ 25 w 289"/>
                  <a:gd name="T55" fmla="*/ 197 h 252"/>
                  <a:gd name="T56" fmla="*/ 42 w 289"/>
                  <a:gd name="T57" fmla="*/ 216 h 252"/>
                  <a:gd name="T58" fmla="*/ 63 w 289"/>
                  <a:gd name="T59" fmla="*/ 230 h 252"/>
                  <a:gd name="T60" fmla="*/ 88 w 289"/>
                  <a:gd name="T61" fmla="*/ 242 h 252"/>
                  <a:gd name="T62" fmla="*/ 116 w 289"/>
                  <a:gd name="T63" fmla="*/ 251 h 252"/>
                  <a:gd name="T64" fmla="*/ 144 w 289"/>
                  <a:gd name="T65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9" h="252">
                    <a:moveTo>
                      <a:pt x="144" y="252"/>
                    </a:moveTo>
                    <a:lnTo>
                      <a:pt x="174" y="251"/>
                    </a:lnTo>
                    <a:lnTo>
                      <a:pt x="200" y="242"/>
                    </a:lnTo>
                    <a:lnTo>
                      <a:pt x="224" y="230"/>
                    </a:lnTo>
                    <a:lnTo>
                      <a:pt x="247" y="216"/>
                    </a:lnTo>
                    <a:lnTo>
                      <a:pt x="265" y="197"/>
                    </a:lnTo>
                    <a:lnTo>
                      <a:pt x="279" y="175"/>
                    </a:lnTo>
                    <a:lnTo>
                      <a:pt x="286" y="153"/>
                    </a:lnTo>
                    <a:lnTo>
                      <a:pt x="289" y="127"/>
                    </a:lnTo>
                    <a:lnTo>
                      <a:pt x="286" y="101"/>
                    </a:lnTo>
                    <a:lnTo>
                      <a:pt x="279" y="77"/>
                    </a:lnTo>
                    <a:lnTo>
                      <a:pt x="265" y="57"/>
                    </a:lnTo>
                    <a:lnTo>
                      <a:pt x="247" y="38"/>
                    </a:lnTo>
                    <a:lnTo>
                      <a:pt x="224" y="22"/>
                    </a:lnTo>
                    <a:lnTo>
                      <a:pt x="200" y="10"/>
                    </a:lnTo>
                    <a:lnTo>
                      <a:pt x="174" y="2"/>
                    </a:lnTo>
                    <a:lnTo>
                      <a:pt x="144" y="0"/>
                    </a:lnTo>
                    <a:lnTo>
                      <a:pt x="116" y="2"/>
                    </a:lnTo>
                    <a:lnTo>
                      <a:pt x="88" y="10"/>
                    </a:lnTo>
                    <a:lnTo>
                      <a:pt x="63" y="22"/>
                    </a:lnTo>
                    <a:lnTo>
                      <a:pt x="42" y="38"/>
                    </a:lnTo>
                    <a:lnTo>
                      <a:pt x="25" y="57"/>
                    </a:lnTo>
                    <a:lnTo>
                      <a:pt x="11" y="77"/>
                    </a:lnTo>
                    <a:lnTo>
                      <a:pt x="4" y="101"/>
                    </a:lnTo>
                    <a:lnTo>
                      <a:pt x="0" y="127"/>
                    </a:lnTo>
                    <a:lnTo>
                      <a:pt x="4" y="153"/>
                    </a:lnTo>
                    <a:lnTo>
                      <a:pt x="11" y="175"/>
                    </a:lnTo>
                    <a:lnTo>
                      <a:pt x="25" y="197"/>
                    </a:lnTo>
                    <a:lnTo>
                      <a:pt x="42" y="216"/>
                    </a:lnTo>
                    <a:lnTo>
                      <a:pt x="63" y="230"/>
                    </a:lnTo>
                    <a:lnTo>
                      <a:pt x="88" y="242"/>
                    </a:lnTo>
                    <a:lnTo>
                      <a:pt x="116" y="251"/>
                    </a:lnTo>
                    <a:lnTo>
                      <a:pt x="144" y="25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1" name="Freeform 38"/>
              <p:cNvSpPr>
                <a:spLocks/>
              </p:cNvSpPr>
              <p:nvPr/>
            </p:nvSpPr>
            <p:spPr bwMode="auto">
              <a:xfrm>
                <a:off x="2894" y="3373"/>
                <a:ext cx="303" cy="266"/>
              </a:xfrm>
              <a:custGeom>
                <a:avLst/>
                <a:gdLst>
                  <a:gd name="T0" fmla="*/ 172 w 303"/>
                  <a:gd name="T1" fmla="*/ 264 h 266"/>
                  <a:gd name="T2" fmla="*/ 223 w 303"/>
                  <a:gd name="T3" fmla="*/ 251 h 266"/>
                  <a:gd name="T4" fmla="*/ 253 w 303"/>
                  <a:gd name="T5" fmla="*/ 230 h 266"/>
                  <a:gd name="T6" fmla="*/ 268 w 303"/>
                  <a:gd name="T7" fmla="*/ 218 h 266"/>
                  <a:gd name="T8" fmla="*/ 286 w 303"/>
                  <a:gd name="T9" fmla="*/ 196 h 266"/>
                  <a:gd name="T10" fmla="*/ 293 w 303"/>
                  <a:gd name="T11" fmla="*/ 179 h 266"/>
                  <a:gd name="T12" fmla="*/ 302 w 303"/>
                  <a:gd name="T13" fmla="*/ 155 h 266"/>
                  <a:gd name="T14" fmla="*/ 303 w 303"/>
                  <a:gd name="T15" fmla="*/ 132 h 266"/>
                  <a:gd name="T16" fmla="*/ 300 w 303"/>
                  <a:gd name="T17" fmla="*/ 107 h 266"/>
                  <a:gd name="T18" fmla="*/ 291 w 303"/>
                  <a:gd name="T19" fmla="*/ 81 h 266"/>
                  <a:gd name="T20" fmla="*/ 281 w 303"/>
                  <a:gd name="T21" fmla="*/ 62 h 266"/>
                  <a:gd name="T22" fmla="*/ 263 w 303"/>
                  <a:gd name="T23" fmla="*/ 43 h 266"/>
                  <a:gd name="T24" fmla="*/ 247 w 303"/>
                  <a:gd name="T25" fmla="*/ 29 h 266"/>
                  <a:gd name="T26" fmla="*/ 217 w 303"/>
                  <a:gd name="T27" fmla="*/ 12 h 266"/>
                  <a:gd name="T28" fmla="*/ 128 w 303"/>
                  <a:gd name="T29" fmla="*/ 0 h 266"/>
                  <a:gd name="T30" fmla="*/ 84 w 303"/>
                  <a:gd name="T31" fmla="*/ 12 h 266"/>
                  <a:gd name="T32" fmla="*/ 62 w 303"/>
                  <a:gd name="T33" fmla="*/ 26 h 266"/>
                  <a:gd name="T34" fmla="*/ 33 w 303"/>
                  <a:gd name="T35" fmla="*/ 47 h 266"/>
                  <a:gd name="T36" fmla="*/ 16 w 303"/>
                  <a:gd name="T37" fmla="*/ 69 h 266"/>
                  <a:gd name="T38" fmla="*/ 9 w 303"/>
                  <a:gd name="T39" fmla="*/ 86 h 266"/>
                  <a:gd name="T40" fmla="*/ 0 w 303"/>
                  <a:gd name="T41" fmla="*/ 112 h 266"/>
                  <a:gd name="T42" fmla="*/ 5 w 303"/>
                  <a:gd name="T43" fmla="*/ 173 h 266"/>
                  <a:gd name="T44" fmla="*/ 14 w 303"/>
                  <a:gd name="T45" fmla="*/ 191 h 266"/>
                  <a:gd name="T46" fmla="*/ 26 w 303"/>
                  <a:gd name="T47" fmla="*/ 208 h 266"/>
                  <a:gd name="T48" fmla="*/ 55 w 303"/>
                  <a:gd name="T49" fmla="*/ 235 h 266"/>
                  <a:gd name="T50" fmla="*/ 79 w 303"/>
                  <a:gd name="T51" fmla="*/ 251 h 266"/>
                  <a:gd name="T52" fmla="*/ 98 w 303"/>
                  <a:gd name="T53" fmla="*/ 258 h 266"/>
                  <a:gd name="T54" fmla="*/ 149 w 303"/>
                  <a:gd name="T55" fmla="*/ 266 h 266"/>
                  <a:gd name="T56" fmla="*/ 153 w 303"/>
                  <a:gd name="T57" fmla="*/ 252 h 266"/>
                  <a:gd name="T58" fmla="*/ 102 w 303"/>
                  <a:gd name="T59" fmla="*/ 244 h 266"/>
                  <a:gd name="T60" fmla="*/ 86 w 303"/>
                  <a:gd name="T61" fmla="*/ 237 h 266"/>
                  <a:gd name="T62" fmla="*/ 62 w 303"/>
                  <a:gd name="T63" fmla="*/ 225 h 266"/>
                  <a:gd name="T64" fmla="*/ 37 w 303"/>
                  <a:gd name="T65" fmla="*/ 198 h 266"/>
                  <a:gd name="T66" fmla="*/ 28 w 303"/>
                  <a:gd name="T67" fmla="*/ 184 h 266"/>
                  <a:gd name="T68" fmla="*/ 19 w 303"/>
                  <a:gd name="T69" fmla="*/ 167 h 266"/>
                  <a:gd name="T70" fmla="*/ 14 w 303"/>
                  <a:gd name="T71" fmla="*/ 151 h 266"/>
                  <a:gd name="T72" fmla="*/ 16 w 303"/>
                  <a:gd name="T73" fmla="*/ 110 h 266"/>
                  <a:gd name="T74" fmla="*/ 25 w 303"/>
                  <a:gd name="T75" fmla="*/ 88 h 266"/>
                  <a:gd name="T76" fmla="*/ 32 w 303"/>
                  <a:gd name="T77" fmla="*/ 72 h 266"/>
                  <a:gd name="T78" fmla="*/ 49 w 303"/>
                  <a:gd name="T79" fmla="*/ 53 h 266"/>
                  <a:gd name="T80" fmla="*/ 79 w 303"/>
                  <a:gd name="T81" fmla="*/ 29 h 266"/>
                  <a:gd name="T82" fmla="*/ 98 w 303"/>
                  <a:gd name="T83" fmla="*/ 23 h 266"/>
                  <a:gd name="T84" fmla="*/ 151 w 303"/>
                  <a:gd name="T85" fmla="*/ 14 h 266"/>
                  <a:gd name="T86" fmla="*/ 210 w 303"/>
                  <a:gd name="T87" fmla="*/ 26 h 266"/>
                  <a:gd name="T88" fmla="*/ 237 w 303"/>
                  <a:gd name="T89" fmla="*/ 40 h 266"/>
                  <a:gd name="T90" fmla="*/ 253 w 303"/>
                  <a:gd name="T91" fmla="*/ 53 h 266"/>
                  <a:gd name="T92" fmla="*/ 270 w 303"/>
                  <a:gd name="T93" fmla="*/ 72 h 266"/>
                  <a:gd name="T94" fmla="*/ 277 w 303"/>
                  <a:gd name="T95" fmla="*/ 88 h 266"/>
                  <a:gd name="T96" fmla="*/ 286 w 303"/>
                  <a:gd name="T97" fmla="*/ 110 h 266"/>
                  <a:gd name="T98" fmla="*/ 289 w 303"/>
                  <a:gd name="T99" fmla="*/ 136 h 266"/>
                  <a:gd name="T100" fmla="*/ 288 w 303"/>
                  <a:gd name="T101" fmla="*/ 151 h 266"/>
                  <a:gd name="T102" fmla="*/ 282 w 303"/>
                  <a:gd name="T103" fmla="*/ 167 h 266"/>
                  <a:gd name="T104" fmla="*/ 274 w 303"/>
                  <a:gd name="T105" fmla="*/ 184 h 266"/>
                  <a:gd name="T106" fmla="*/ 265 w 303"/>
                  <a:gd name="T107" fmla="*/ 198 h 266"/>
                  <a:gd name="T108" fmla="*/ 247 w 303"/>
                  <a:gd name="T109" fmla="*/ 216 h 266"/>
                  <a:gd name="T110" fmla="*/ 223 w 303"/>
                  <a:gd name="T111" fmla="*/ 235 h 266"/>
                  <a:gd name="T112" fmla="*/ 205 w 303"/>
                  <a:gd name="T113" fmla="*/ 242 h 266"/>
                  <a:gd name="T114" fmla="*/ 149 w 303"/>
                  <a:gd name="T115" fmla="*/ 25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3" h="266">
                    <a:moveTo>
                      <a:pt x="153" y="266"/>
                    </a:moveTo>
                    <a:lnTo>
                      <a:pt x="158" y="264"/>
                    </a:lnTo>
                    <a:lnTo>
                      <a:pt x="172" y="264"/>
                    </a:lnTo>
                    <a:lnTo>
                      <a:pt x="209" y="256"/>
                    </a:lnTo>
                    <a:lnTo>
                      <a:pt x="217" y="252"/>
                    </a:lnTo>
                    <a:lnTo>
                      <a:pt x="223" y="251"/>
                    </a:lnTo>
                    <a:lnTo>
                      <a:pt x="230" y="246"/>
                    </a:lnTo>
                    <a:lnTo>
                      <a:pt x="247" y="235"/>
                    </a:lnTo>
                    <a:lnTo>
                      <a:pt x="253" y="230"/>
                    </a:lnTo>
                    <a:lnTo>
                      <a:pt x="258" y="227"/>
                    </a:lnTo>
                    <a:lnTo>
                      <a:pt x="263" y="222"/>
                    </a:lnTo>
                    <a:lnTo>
                      <a:pt x="268" y="218"/>
                    </a:lnTo>
                    <a:lnTo>
                      <a:pt x="275" y="208"/>
                    </a:lnTo>
                    <a:lnTo>
                      <a:pt x="281" y="203"/>
                    </a:lnTo>
                    <a:lnTo>
                      <a:pt x="286" y="196"/>
                    </a:lnTo>
                    <a:lnTo>
                      <a:pt x="288" y="191"/>
                    </a:lnTo>
                    <a:lnTo>
                      <a:pt x="291" y="186"/>
                    </a:lnTo>
                    <a:lnTo>
                      <a:pt x="293" y="179"/>
                    </a:lnTo>
                    <a:lnTo>
                      <a:pt x="296" y="173"/>
                    </a:lnTo>
                    <a:lnTo>
                      <a:pt x="300" y="160"/>
                    </a:lnTo>
                    <a:lnTo>
                      <a:pt x="302" y="155"/>
                    </a:lnTo>
                    <a:lnTo>
                      <a:pt x="302" y="141"/>
                    </a:lnTo>
                    <a:lnTo>
                      <a:pt x="303" y="136"/>
                    </a:lnTo>
                    <a:lnTo>
                      <a:pt x="303" y="132"/>
                    </a:lnTo>
                    <a:lnTo>
                      <a:pt x="302" y="127"/>
                    </a:lnTo>
                    <a:lnTo>
                      <a:pt x="302" y="112"/>
                    </a:lnTo>
                    <a:lnTo>
                      <a:pt x="300" y="107"/>
                    </a:lnTo>
                    <a:lnTo>
                      <a:pt x="296" y="91"/>
                    </a:lnTo>
                    <a:lnTo>
                      <a:pt x="293" y="86"/>
                    </a:lnTo>
                    <a:lnTo>
                      <a:pt x="291" y="81"/>
                    </a:lnTo>
                    <a:lnTo>
                      <a:pt x="288" y="74"/>
                    </a:lnTo>
                    <a:lnTo>
                      <a:pt x="286" y="69"/>
                    </a:lnTo>
                    <a:lnTo>
                      <a:pt x="281" y="62"/>
                    </a:lnTo>
                    <a:lnTo>
                      <a:pt x="275" y="57"/>
                    </a:lnTo>
                    <a:lnTo>
                      <a:pt x="268" y="47"/>
                    </a:lnTo>
                    <a:lnTo>
                      <a:pt x="263" y="43"/>
                    </a:lnTo>
                    <a:lnTo>
                      <a:pt x="258" y="38"/>
                    </a:lnTo>
                    <a:lnTo>
                      <a:pt x="253" y="35"/>
                    </a:lnTo>
                    <a:lnTo>
                      <a:pt x="247" y="29"/>
                    </a:lnTo>
                    <a:lnTo>
                      <a:pt x="230" y="19"/>
                    </a:lnTo>
                    <a:lnTo>
                      <a:pt x="223" y="14"/>
                    </a:lnTo>
                    <a:lnTo>
                      <a:pt x="217" y="12"/>
                    </a:lnTo>
                    <a:lnTo>
                      <a:pt x="209" y="9"/>
                    </a:lnTo>
                    <a:lnTo>
                      <a:pt x="172" y="0"/>
                    </a:lnTo>
                    <a:lnTo>
                      <a:pt x="128" y="0"/>
                    </a:lnTo>
                    <a:lnTo>
                      <a:pt x="98" y="7"/>
                    </a:lnTo>
                    <a:lnTo>
                      <a:pt x="91" y="9"/>
                    </a:lnTo>
                    <a:lnTo>
                      <a:pt x="84" y="12"/>
                    </a:lnTo>
                    <a:lnTo>
                      <a:pt x="79" y="14"/>
                    </a:lnTo>
                    <a:lnTo>
                      <a:pt x="72" y="19"/>
                    </a:lnTo>
                    <a:lnTo>
                      <a:pt x="62" y="26"/>
                    </a:lnTo>
                    <a:lnTo>
                      <a:pt x="55" y="29"/>
                    </a:lnTo>
                    <a:lnTo>
                      <a:pt x="39" y="43"/>
                    </a:lnTo>
                    <a:lnTo>
                      <a:pt x="33" y="47"/>
                    </a:lnTo>
                    <a:lnTo>
                      <a:pt x="26" y="57"/>
                    </a:lnTo>
                    <a:lnTo>
                      <a:pt x="21" y="62"/>
                    </a:lnTo>
                    <a:lnTo>
                      <a:pt x="16" y="69"/>
                    </a:lnTo>
                    <a:lnTo>
                      <a:pt x="14" y="74"/>
                    </a:lnTo>
                    <a:lnTo>
                      <a:pt x="11" y="81"/>
                    </a:lnTo>
                    <a:lnTo>
                      <a:pt x="9" y="86"/>
                    </a:lnTo>
                    <a:lnTo>
                      <a:pt x="5" y="91"/>
                    </a:lnTo>
                    <a:lnTo>
                      <a:pt x="2" y="107"/>
                    </a:lnTo>
                    <a:lnTo>
                      <a:pt x="0" y="112"/>
                    </a:lnTo>
                    <a:lnTo>
                      <a:pt x="0" y="155"/>
                    </a:lnTo>
                    <a:lnTo>
                      <a:pt x="2" y="160"/>
                    </a:lnTo>
                    <a:lnTo>
                      <a:pt x="5" y="173"/>
                    </a:lnTo>
                    <a:lnTo>
                      <a:pt x="9" y="179"/>
                    </a:lnTo>
                    <a:lnTo>
                      <a:pt x="11" y="186"/>
                    </a:lnTo>
                    <a:lnTo>
                      <a:pt x="14" y="191"/>
                    </a:lnTo>
                    <a:lnTo>
                      <a:pt x="16" y="196"/>
                    </a:lnTo>
                    <a:lnTo>
                      <a:pt x="21" y="203"/>
                    </a:lnTo>
                    <a:lnTo>
                      <a:pt x="26" y="208"/>
                    </a:lnTo>
                    <a:lnTo>
                      <a:pt x="33" y="218"/>
                    </a:lnTo>
                    <a:lnTo>
                      <a:pt x="39" y="222"/>
                    </a:lnTo>
                    <a:lnTo>
                      <a:pt x="55" y="235"/>
                    </a:lnTo>
                    <a:lnTo>
                      <a:pt x="62" y="239"/>
                    </a:lnTo>
                    <a:lnTo>
                      <a:pt x="72" y="246"/>
                    </a:lnTo>
                    <a:lnTo>
                      <a:pt x="79" y="251"/>
                    </a:lnTo>
                    <a:lnTo>
                      <a:pt x="84" y="252"/>
                    </a:lnTo>
                    <a:lnTo>
                      <a:pt x="91" y="256"/>
                    </a:lnTo>
                    <a:lnTo>
                      <a:pt x="98" y="258"/>
                    </a:lnTo>
                    <a:lnTo>
                      <a:pt x="128" y="264"/>
                    </a:lnTo>
                    <a:lnTo>
                      <a:pt x="142" y="264"/>
                    </a:lnTo>
                    <a:lnTo>
                      <a:pt x="149" y="266"/>
                    </a:lnTo>
                    <a:lnTo>
                      <a:pt x="153" y="266"/>
                    </a:lnTo>
                    <a:lnTo>
                      <a:pt x="149" y="252"/>
                    </a:lnTo>
                    <a:lnTo>
                      <a:pt x="153" y="252"/>
                    </a:lnTo>
                    <a:lnTo>
                      <a:pt x="142" y="251"/>
                    </a:lnTo>
                    <a:lnTo>
                      <a:pt x="128" y="251"/>
                    </a:lnTo>
                    <a:lnTo>
                      <a:pt x="102" y="244"/>
                    </a:lnTo>
                    <a:lnTo>
                      <a:pt x="98" y="242"/>
                    </a:lnTo>
                    <a:lnTo>
                      <a:pt x="91" y="239"/>
                    </a:lnTo>
                    <a:lnTo>
                      <a:pt x="86" y="237"/>
                    </a:lnTo>
                    <a:lnTo>
                      <a:pt x="79" y="235"/>
                    </a:lnTo>
                    <a:lnTo>
                      <a:pt x="69" y="228"/>
                    </a:lnTo>
                    <a:lnTo>
                      <a:pt x="62" y="225"/>
                    </a:lnTo>
                    <a:lnTo>
                      <a:pt x="49" y="211"/>
                    </a:lnTo>
                    <a:lnTo>
                      <a:pt x="44" y="208"/>
                    </a:lnTo>
                    <a:lnTo>
                      <a:pt x="37" y="198"/>
                    </a:lnTo>
                    <a:lnTo>
                      <a:pt x="32" y="192"/>
                    </a:lnTo>
                    <a:lnTo>
                      <a:pt x="30" y="189"/>
                    </a:lnTo>
                    <a:lnTo>
                      <a:pt x="28" y="184"/>
                    </a:lnTo>
                    <a:lnTo>
                      <a:pt x="25" y="179"/>
                    </a:lnTo>
                    <a:lnTo>
                      <a:pt x="23" y="172"/>
                    </a:lnTo>
                    <a:lnTo>
                      <a:pt x="19" y="167"/>
                    </a:lnTo>
                    <a:lnTo>
                      <a:pt x="18" y="163"/>
                    </a:lnTo>
                    <a:lnTo>
                      <a:pt x="16" y="156"/>
                    </a:lnTo>
                    <a:lnTo>
                      <a:pt x="14" y="151"/>
                    </a:lnTo>
                    <a:lnTo>
                      <a:pt x="14" y="134"/>
                    </a:lnTo>
                    <a:lnTo>
                      <a:pt x="14" y="115"/>
                    </a:lnTo>
                    <a:lnTo>
                      <a:pt x="16" y="110"/>
                    </a:lnTo>
                    <a:lnTo>
                      <a:pt x="19" y="98"/>
                    </a:lnTo>
                    <a:lnTo>
                      <a:pt x="23" y="93"/>
                    </a:lnTo>
                    <a:lnTo>
                      <a:pt x="25" y="88"/>
                    </a:lnTo>
                    <a:lnTo>
                      <a:pt x="28" y="81"/>
                    </a:lnTo>
                    <a:lnTo>
                      <a:pt x="30" y="76"/>
                    </a:lnTo>
                    <a:lnTo>
                      <a:pt x="32" y="72"/>
                    </a:lnTo>
                    <a:lnTo>
                      <a:pt x="37" y="67"/>
                    </a:lnTo>
                    <a:lnTo>
                      <a:pt x="44" y="57"/>
                    </a:lnTo>
                    <a:lnTo>
                      <a:pt x="49" y="53"/>
                    </a:lnTo>
                    <a:lnTo>
                      <a:pt x="62" y="40"/>
                    </a:lnTo>
                    <a:lnTo>
                      <a:pt x="69" y="36"/>
                    </a:lnTo>
                    <a:lnTo>
                      <a:pt x="79" y="29"/>
                    </a:lnTo>
                    <a:lnTo>
                      <a:pt x="86" y="28"/>
                    </a:lnTo>
                    <a:lnTo>
                      <a:pt x="91" y="26"/>
                    </a:lnTo>
                    <a:lnTo>
                      <a:pt x="98" y="23"/>
                    </a:lnTo>
                    <a:lnTo>
                      <a:pt x="102" y="21"/>
                    </a:lnTo>
                    <a:lnTo>
                      <a:pt x="128" y="14"/>
                    </a:lnTo>
                    <a:lnTo>
                      <a:pt x="151" y="14"/>
                    </a:lnTo>
                    <a:lnTo>
                      <a:pt x="172" y="14"/>
                    </a:lnTo>
                    <a:lnTo>
                      <a:pt x="205" y="23"/>
                    </a:lnTo>
                    <a:lnTo>
                      <a:pt x="210" y="26"/>
                    </a:lnTo>
                    <a:lnTo>
                      <a:pt x="216" y="28"/>
                    </a:lnTo>
                    <a:lnTo>
                      <a:pt x="223" y="29"/>
                    </a:lnTo>
                    <a:lnTo>
                      <a:pt x="237" y="40"/>
                    </a:lnTo>
                    <a:lnTo>
                      <a:pt x="242" y="45"/>
                    </a:lnTo>
                    <a:lnTo>
                      <a:pt x="247" y="48"/>
                    </a:lnTo>
                    <a:lnTo>
                      <a:pt x="253" y="53"/>
                    </a:lnTo>
                    <a:lnTo>
                      <a:pt x="258" y="57"/>
                    </a:lnTo>
                    <a:lnTo>
                      <a:pt x="265" y="67"/>
                    </a:lnTo>
                    <a:lnTo>
                      <a:pt x="270" y="72"/>
                    </a:lnTo>
                    <a:lnTo>
                      <a:pt x="272" y="76"/>
                    </a:lnTo>
                    <a:lnTo>
                      <a:pt x="274" y="81"/>
                    </a:lnTo>
                    <a:lnTo>
                      <a:pt x="277" y="88"/>
                    </a:lnTo>
                    <a:lnTo>
                      <a:pt x="279" y="93"/>
                    </a:lnTo>
                    <a:lnTo>
                      <a:pt x="282" y="98"/>
                    </a:lnTo>
                    <a:lnTo>
                      <a:pt x="286" y="110"/>
                    </a:lnTo>
                    <a:lnTo>
                      <a:pt x="288" y="115"/>
                    </a:lnTo>
                    <a:lnTo>
                      <a:pt x="288" y="127"/>
                    </a:lnTo>
                    <a:lnTo>
                      <a:pt x="289" y="136"/>
                    </a:lnTo>
                    <a:lnTo>
                      <a:pt x="289" y="132"/>
                    </a:lnTo>
                    <a:lnTo>
                      <a:pt x="288" y="137"/>
                    </a:lnTo>
                    <a:lnTo>
                      <a:pt x="288" y="151"/>
                    </a:lnTo>
                    <a:lnTo>
                      <a:pt x="286" y="156"/>
                    </a:lnTo>
                    <a:lnTo>
                      <a:pt x="284" y="163"/>
                    </a:lnTo>
                    <a:lnTo>
                      <a:pt x="282" y="167"/>
                    </a:lnTo>
                    <a:lnTo>
                      <a:pt x="279" y="172"/>
                    </a:lnTo>
                    <a:lnTo>
                      <a:pt x="277" y="179"/>
                    </a:lnTo>
                    <a:lnTo>
                      <a:pt x="274" y="184"/>
                    </a:lnTo>
                    <a:lnTo>
                      <a:pt x="272" y="189"/>
                    </a:lnTo>
                    <a:lnTo>
                      <a:pt x="270" y="192"/>
                    </a:lnTo>
                    <a:lnTo>
                      <a:pt x="265" y="198"/>
                    </a:lnTo>
                    <a:lnTo>
                      <a:pt x="258" y="208"/>
                    </a:lnTo>
                    <a:lnTo>
                      <a:pt x="253" y="211"/>
                    </a:lnTo>
                    <a:lnTo>
                      <a:pt x="247" y="216"/>
                    </a:lnTo>
                    <a:lnTo>
                      <a:pt x="242" y="220"/>
                    </a:lnTo>
                    <a:lnTo>
                      <a:pt x="237" y="225"/>
                    </a:lnTo>
                    <a:lnTo>
                      <a:pt x="223" y="235"/>
                    </a:lnTo>
                    <a:lnTo>
                      <a:pt x="216" y="237"/>
                    </a:lnTo>
                    <a:lnTo>
                      <a:pt x="210" y="239"/>
                    </a:lnTo>
                    <a:lnTo>
                      <a:pt x="205" y="242"/>
                    </a:lnTo>
                    <a:lnTo>
                      <a:pt x="172" y="251"/>
                    </a:lnTo>
                    <a:lnTo>
                      <a:pt x="158" y="251"/>
                    </a:lnTo>
                    <a:lnTo>
                      <a:pt x="149" y="252"/>
                    </a:lnTo>
                    <a:lnTo>
                      <a:pt x="153" y="2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2" name="Freeform 39"/>
              <p:cNvSpPr>
                <a:spLocks/>
              </p:cNvSpPr>
              <p:nvPr/>
            </p:nvSpPr>
            <p:spPr bwMode="auto">
              <a:xfrm>
                <a:off x="2917" y="3608"/>
                <a:ext cx="259" cy="84"/>
              </a:xfrm>
              <a:custGeom>
                <a:avLst/>
                <a:gdLst>
                  <a:gd name="T0" fmla="*/ 212 w 259"/>
                  <a:gd name="T1" fmla="*/ 0 h 84"/>
                  <a:gd name="T2" fmla="*/ 259 w 259"/>
                  <a:gd name="T3" fmla="*/ 84 h 84"/>
                  <a:gd name="T4" fmla="*/ 0 w 259"/>
                  <a:gd name="T5" fmla="*/ 84 h 84"/>
                  <a:gd name="T6" fmla="*/ 47 w 259"/>
                  <a:gd name="T7" fmla="*/ 0 h 84"/>
                  <a:gd name="T8" fmla="*/ 212 w 259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84">
                    <a:moveTo>
                      <a:pt x="212" y="0"/>
                    </a:moveTo>
                    <a:lnTo>
                      <a:pt x="259" y="84"/>
                    </a:lnTo>
                    <a:lnTo>
                      <a:pt x="0" y="84"/>
                    </a:lnTo>
                    <a:lnTo>
                      <a:pt x="47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3" name="Freeform 40"/>
              <p:cNvSpPr>
                <a:spLocks/>
              </p:cNvSpPr>
              <p:nvPr/>
            </p:nvSpPr>
            <p:spPr bwMode="auto">
              <a:xfrm>
                <a:off x="2906" y="3603"/>
                <a:ext cx="281" cy="96"/>
              </a:xfrm>
              <a:custGeom>
                <a:avLst/>
                <a:gdLst>
                  <a:gd name="T0" fmla="*/ 223 w 281"/>
                  <a:gd name="T1" fmla="*/ 12 h 96"/>
                  <a:gd name="T2" fmla="*/ 216 w 281"/>
                  <a:gd name="T3" fmla="*/ 9 h 96"/>
                  <a:gd name="T4" fmla="*/ 263 w 281"/>
                  <a:gd name="T5" fmla="*/ 93 h 96"/>
                  <a:gd name="T6" fmla="*/ 270 w 281"/>
                  <a:gd name="T7" fmla="*/ 82 h 96"/>
                  <a:gd name="T8" fmla="*/ 11 w 281"/>
                  <a:gd name="T9" fmla="*/ 82 h 96"/>
                  <a:gd name="T10" fmla="*/ 18 w 281"/>
                  <a:gd name="T11" fmla="*/ 93 h 96"/>
                  <a:gd name="T12" fmla="*/ 65 w 281"/>
                  <a:gd name="T13" fmla="*/ 9 h 96"/>
                  <a:gd name="T14" fmla="*/ 58 w 281"/>
                  <a:gd name="T15" fmla="*/ 12 h 96"/>
                  <a:gd name="T16" fmla="*/ 223 w 281"/>
                  <a:gd name="T17" fmla="*/ 12 h 96"/>
                  <a:gd name="T18" fmla="*/ 227 w 281"/>
                  <a:gd name="T19" fmla="*/ 0 h 96"/>
                  <a:gd name="T20" fmla="*/ 55 w 281"/>
                  <a:gd name="T21" fmla="*/ 0 h 96"/>
                  <a:gd name="T22" fmla="*/ 0 w 281"/>
                  <a:gd name="T23" fmla="*/ 96 h 96"/>
                  <a:gd name="T24" fmla="*/ 281 w 281"/>
                  <a:gd name="T25" fmla="*/ 96 h 96"/>
                  <a:gd name="T26" fmla="*/ 227 w 281"/>
                  <a:gd name="T27" fmla="*/ 0 h 96"/>
                  <a:gd name="T28" fmla="*/ 223 w 281"/>
                  <a:gd name="T29" fmla="*/ 1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1" h="96">
                    <a:moveTo>
                      <a:pt x="223" y="12"/>
                    </a:moveTo>
                    <a:lnTo>
                      <a:pt x="216" y="9"/>
                    </a:lnTo>
                    <a:lnTo>
                      <a:pt x="263" y="93"/>
                    </a:lnTo>
                    <a:lnTo>
                      <a:pt x="270" y="82"/>
                    </a:lnTo>
                    <a:lnTo>
                      <a:pt x="11" y="82"/>
                    </a:lnTo>
                    <a:lnTo>
                      <a:pt x="18" y="93"/>
                    </a:lnTo>
                    <a:lnTo>
                      <a:pt x="65" y="9"/>
                    </a:lnTo>
                    <a:lnTo>
                      <a:pt x="58" y="12"/>
                    </a:lnTo>
                    <a:lnTo>
                      <a:pt x="223" y="12"/>
                    </a:lnTo>
                    <a:lnTo>
                      <a:pt x="227" y="0"/>
                    </a:lnTo>
                    <a:lnTo>
                      <a:pt x="55" y="0"/>
                    </a:lnTo>
                    <a:lnTo>
                      <a:pt x="0" y="96"/>
                    </a:lnTo>
                    <a:lnTo>
                      <a:pt x="281" y="96"/>
                    </a:lnTo>
                    <a:lnTo>
                      <a:pt x="227" y="0"/>
                    </a:lnTo>
                    <a:lnTo>
                      <a:pt x="22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4" name="Freeform 41"/>
              <p:cNvSpPr>
                <a:spLocks/>
              </p:cNvSpPr>
              <p:nvPr/>
            </p:nvSpPr>
            <p:spPr bwMode="auto">
              <a:xfrm>
                <a:off x="5426" y="1312"/>
                <a:ext cx="181" cy="2245"/>
              </a:xfrm>
              <a:custGeom>
                <a:avLst/>
                <a:gdLst>
                  <a:gd name="T0" fmla="*/ 56 w 181"/>
                  <a:gd name="T1" fmla="*/ 0 h 2245"/>
                  <a:gd name="T2" fmla="*/ 125 w 181"/>
                  <a:gd name="T3" fmla="*/ 0 h 2245"/>
                  <a:gd name="T4" fmla="*/ 181 w 181"/>
                  <a:gd name="T5" fmla="*/ 2245 h 2245"/>
                  <a:gd name="T6" fmla="*/ 56 w 181"/>
                  <a:gd name="T7" fmla="*/ 2245 h 2245"/>
                  <a:gd name="T8" fmla="*/ 0 w 181"/>
                  <a:gd name="T9" fmla="*/ 2245 h 2245"/>
                  <a:gd name="T10" fmla="*/ 56 w 181"/>
                  <a:gd name="T11" fmla="*/ 0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45">
                    <a:moveTo>
                      <a:pt x="56" y="0"/>
                    </a:moveTo>
                    <a:lnTo>
                      <a:pt x="125" y="0"/>
                    </a:lnTo>
                    <a:lnTo>
                      <a:pt x="181" y="2245"/>
                    </a:lnTo>
                    <a:lnTo>
                      <a:pt x="56" y="2245"/>
                    </a:lnTo>
                    <a:lnTo>
                      <a:pt x="0" y="2245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5" name="Freeform 42"/>
              <p:cNvSpPr>
                <a:spLocks/>
              </p:cNvSpPr>
              <p:nvPr/>
            </p:nvSpPr>
            <p:spPr bwMode="auto">
              <a:xfrm>
                <a:off x="5419" y="1305"/>
                <a:ext cx="195" cy="2257"/>
              </a:xfrm>
              <a:custGeom>
                <a:avLst/>
                <a:gdLst>
                  <a:gd name="T0" fmla="*/ 70 w 195"/>
                  <a:gd name="T1" fmla="*/ 7 h 2257"/>
                  <a:gd name="T2" fmla="*/ 63 w 195"/>
                  <a:gd name="T3" fmla="*/ 14 h 2257"/>
                  <a:gd name="T4" fmla="*/ 132 w 195"/>
                  <a:gd name="T5" fmla="*/ 14 h 2257"/>
                  <a:gd name="T6" fmla="*/ 125 w 195"/>
                  <a:gd name="T7" fmla="*/ 7 h 2257"/>
                  <a:gd name="T8" fmla="*/ 181 w 195"/>
                  <a:gd name="T9" fmla="*/ 2252 h 2257"/>
                  <a:gd name="T10" fmla="*/ 188 w 195"/>
                  <a:gd name="T11" fmla="*/ 2245 h 2257"/>
                  <a:gd name="T12" fmla="*/ 7 w 195"/>
                  <a:gd name="T13" fmla="*/ 2245 h 2257"/>
                  <a:gd name="T14" fmla="*/ 14 w 195"/>
                  <a:gd name="T15" fmla="*/ 2252 h 2257"/>
                  <a:gd name="T16" fmla="*/ 70 w 195"/>
                  <a:gd name="T17" fmla="*/ 7 h 2257"/>
                  <a:gd name="T18" fmla="*/ 58 w 195"/>
                  <a:gd name="T19" fmla="*/ 0 h 2257"/>
                  <a:gd name="T20" fmla="*/ 0 w 195"/>
                  <a:gd name="T21" fmla="*/ 2257 h 2257"/>
                  <a:gd name="T22" fmla="*/ 195 w 195"/>
                  <a:gd name="T23" fmla="*/ 2257 h 2257"/>
                  <a:gd name="T24" fmla="*/ 137 w 195"/>
                  <a:gd name="T25" fmla="*/ 0 h 2257"/>
                  <a:gd name="T26" fmla="*/ 58 w 195"/>
                  <a:gd name="T27" fmla="*/ 0 h 2257"/>
                  <a:gd name="T28" fmla="*/ 70 w 195"/>
                  <a:gd name="T29" fmla="*/ 7 h 2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2257">
                    <a:moveTo>
                      <a:pt x="70" y="7"/>
                    </a:moveTo>
                    <a:lnTo>
                      <a:pt x="63" y="14"/>
                    </a:lnTo>
                    <a:lnTo>
                      <a:pt x="132" y="14"/>
                    </a:lnTo>
                    <a:lnTo>
                      <a:pt x="125" y="7"/>
                    </a:lnTo>
                    <a:lnTo>
                      <a:pt x="181" y="2252"/>
                    </a:lnTo>
                    <a:lnTo>
                      <a:pt x="188" y="2245"/>
                    </a:lnTo>
                    <a:lnTo>
                      <a:pt x="7" y="2245"/>
                    </a:lnTo>
                    <a:lnTo>
                      <a:pt x="14" y="2252"/>
                    </a:lnTo>
                    <a:lnTo>
                      <a:pt x="70" y="7"/>
                    </a:lnTo>
                    <a:lnTo>
                      <a:pt x="58" y="0"/>
                    </a:lnTo>
                    <a:lnTo>
                      <a:pt x="0" y="2257"/>
                    </a:lnTo>
                    <a:lnTo>
                      <a:pt x="195" y="2257"/>
                    </a:lnTo>
                    <a:lnTo>
                      <a:pt x="137" y="0"/>
                    </a:lnTo>
                    <a:lnTo>
                      <a:pt x="58" y="0"/>
                    </a:lnTo>
                    <a:lnTo>
                      <a:pt x="7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6" name="Rectangle 43"/>
              <p:cNvSpPr>
                <a:spLocks noChangeArrowheads="1"/>
              </p:cNvSpPr>
              <p:nvPr/>
            </p:nvSpPr>
            <p:spPr bwMode="auto">
              <a:xfrm>
                <a:off x="5220" y="3179"/>
                <a:ext cx="189" cy="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7" name="Freeform 44"/>
              <p:cNvSpPr>
                <a:spLocks/>
              </p:cNvSpPr>
              <p:nvPr/>
            </p:nvSpPr>
            <p:spPr bwMode="auto">
              <a:xfrm>
                <a:off x="5393" y="3164"/>
                <a:ext cx="18" cy="45"/>
              </a:xfrm>
              <a:custGeom>
                <a:avLst/>
                <a:gdLst>
                  <a:gd name="T0" fmla="*/ 0 w 18"/>
                  <a:gd name="T1" fmla="*/ 0 h 45"/>
                  <a:gd name="T2" fmla="*/ 0 w 18"/>
                  <a:gd name="T3" fmla="*/ 45 h 45"/>
                  <a:gd name="T4" fmla="*/ 2 w 18"/>
                  <a:gd name="T5" fmla="*/ 45 h 45"/>
                  <a:gd name="T6" fmla="*/ 18 w 18"/>
                  <a:gd name="T7" fmla="*/ 22 h 45"/>
                  <a:gd name="T8" fmla="*/ 2 w 18"/>
                  <a:gd name="T9" fmla="*/ 0 h 45"/>
                  <a:gd name="T10" fmla="*/ 0 w 18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45"/>
                    </a:lnTo>
                    <a:lnTo>
                      <a:pt x="18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8" name="Freeform 45"/>
              <p:cNvSpPr>
                <a:spLocks/>
              </p:cNvSpPr>
              <p:nvPr/>
            </p:nvSpPr>
            <p:spPr bwMode="auto">
              <a:xfrm>
                <a:off x="5383" y="3157"/>
                <a:ext cx="57" cy="57"/>
              </a:xfrm>
              <a:custGeom>
                <a:avLst/>
                <a:gdLst>
                  <a:gd name="T0" fmla="*/ 0 w 57"/>
                  <a:gd name="T1" fmla="*/ 0 h 57"/>
                  <a:gd name="T2" fmla="*/ 57 w 57"/>
                  <a:gd name="T3" fmla="*/ 29 h 57"/>
                  <a:gd name="T4" fmla="*/ 0 w 57"/>
                  <a:gd name="T5" fmla="*/ 57 h 57"/>
                  <a:gd name="T6" fmla="*/ 28 w 57"/>
                  <a:gd name="T7" fmla="*/ 29 h 57"/>
                  <a:gd name="T8" fmla="*/ 0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57" y="29"/>
                    </a:lnTo>
                    <a:lnTo>
                      <a:pt x="0" y="57"/>
                    </a:lnTo>
                    <a:lnTo>
                      <a:pt x="2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9" name="Freeform 46"/>
              <p:cNvSpPr>
                <a:spLocks/>
              </p:cNvSpPr>
              <p:nvPr/>
            </p:nvSpPr>
            <p:spPr bwMode="auto">
              <a:xfrm>
                <a:off x="1422" y="2637"/>
                <a:ext cx="1369" cy="923"/>
              </a:xfrm>
              <a:custGeom>
                <a:avLst/>
                <a:gdLst>
                  <a:gd name="T0" fmla="*/ 1369 w 1369"/>
                  <a:gd name="T1" fmla="*/ 774 h 923"/>
                  <a:gd name="T2" fmla="*/ 866 w 1369"/>
                  <a:gd name="T3" fmla="*/ 774 h 923"/>
                  <a:gd name="T4" fmla="*/ 882 w 1369"/>
                  <a:gd name="T5" fmla="*/ 789 h 923"/>
                  <a:gd name="T6" fmla="*/ 876 w 1369"/>
                  <a:gd name="T7" fmla="*/ 122 h 923"/>
                  <a:gd name="T8" fmla="*/ 861 w 1369"/>
                  <a:gd name="T9" fmla="*/ 138 h 923"/>
                  <a:gd name="T10" fmla="*/ 1169 w 1369"/>
                  <a:gd name="T11" fmla="*/ 136 h 923"/>
                  <a:gd name="T12" fmla="*/ 1169 w 1369"/>
                  <a:gd name="T13" fmla="*/ 0 h 923"/>
                  <a:gd name="T14" fmla="*/ 754 w 1369"/>
                  <a:gd name="T15" fmla="*/ 0 h 923"/>
                  <a:gd name="T16" fmla="*/ 752 w 1369"/>
                  <a:gd name="T17" fmla="*/ 909 h 923"/>
                  <a:gd name="T18" fmla="*/ 768 w 1369"/>
                  <a:gd name="T19" fmla="*/ 894 h 923"/>
                  <a:gd name="T20" fmla="*/ 16 w 1369"/>
                  <a:gd name="T21" fmla="*/ 894 h 923"/>
                  <a:gd name="T22" fmla="*/ 32 w 1369"/>
                  <a:gd name="T23" fmla="*/ 909 h 923"/>
                  <a:gd name="T24" fmla="*/ 32 w 1369"/>
                  <a:gd name="T25" fmla="*/ 690 h 923"/>
                  <a:gd name="T26" fmla="*/ 0 w 1369"/>
                  <a:gd name="T27" fmla="*/ 690 h 923"/>
                  <a:gd name="T28" fmla="*/ 2 w 1369"/>
                  <a:gd name="T29" fmla="*/ 923 h 923"/>
                  <a:gd name="T30" fmla="*/ 782 w 1369"/>
                  <a:gd name="T31" fmla="*/ 923 h 923"/>
                  <a:gd name="T32" fmla="*/ 783 w 1369"/>
                  <a:gd name="T33" fmla="*/ 14 h 923"/>
                  <a:gd name="T34" fmla="*/ 768 w 1369"/>
                  <a:gd name="T35" fmla="*/ 30 h 923"/>
                  <a:gd name="T36" fmla="*/ 1155 w 1369"/>
                  <a:gd name="T37" fmla="*/ 30 h 923"/>
                  <a:gd name="T38" fmla="*/ 1139 w 1369"/>
                  <a:gd name="T39" fmla="*/ 14 h 923"/>
                  <a:gd name="T40" fmla="*/ 1139 w 1369"/>
                  <a:gd name="T41" fmla="*/ 122 h 923"/>
                  <a:gd name="T42" fmla="*/ 1155 w 1369"/>
                  <a:gd name="T43" fmla="*/ 107 h 923"/>
                  <a:gd name="T44" fmla="*/ 845 w 1369"/>
                  <a:gd name="T45" fmla="*/ 109 h 923"/>
                  <a:gd name="T46" fmla="*/ 852 w 1369"/>
                  <a:gd name="T47" fmla="*/ 805 h 923"/>
                  <a:gd name="T48" fmla="*/ 1369 w 1369"/>
                  <a:gd name="T49" fmla="*/ 805 h 923"/>
                  <a:gd name="T50" fmla="*/ 1369 w 1369"/>
                  <a:gd name="T51" fmla="*/ 774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69" h="923">
                    <a:moveTo>
                      <a:pt x="1369" y="774"/>
                    </a:moveTo>
                    <a:lnTo>
                      <a:pt x="866" y="774"/>
                    </a:lnTo>
                    <a:lnTo>
                      <a:pt x="882" y="789"/>
                    </a:lnTo>
                    <a:lnTo>
                      <a:pt x="876" y="122"/>
                    </a:lnTo>
                    <a:lnTo>
                      <a:pt x="861" y="138"/>
                    </a:lnTo>
                    <a:lnTo>
                      <a:pt x="1169" y="136"/>
                    </a:lnTo>
                    <a:lnTo>
                      <a:pt x="1169" y="0"/>
                    </a:lnTo>
                    <a:lnTo>
                      <a:pt x="754" y="0"/>
                    </a:lnTo>
                    <a:lnTo>
                      <a:pt x="752" y="909"/>
                    </a:lnTo>
                    <a:lnTo>
                      <a:pt x="768" y="894"/>
                    </a:lnTo>
                    <a:lnTo>
                      <a:pt x="16" y="894"/>
                    </a:lnTo>
                    <a:lnTo>
                      <a:pt x="32" y="909"/>
                    </a:lnTo>
                    <a:lnTo>
                      <a:pt x="32" y="690"/>
                    </a:lnTo>
                    <a:lnTo>
                      <a:pt x="0" y="690"/>
                    </a:lnTo>
                    <a:lnTo>
                      <a:pt x="2" y="923"/>
                    </a:lnTo>
                    <a:lnTo>
                      <a:pt x="782" y="923"/>
                    </a:lnTo>
                    <a:lnTo>
                      <a:pt x="783" y="14"/>
                    </a:lnTo>
                    <a:lnTo>
                      <a:pt x="768" y="30"/>
                    </a:lnTo>
                    <a:lnTo>
                      <a:pt x="1155" y="30"/>
                    </a:lnTo>
                    <a:lnTo>
                      <a:pt x="1139" y="14"/>
                    </a:lnTo>
                    <a:lnTo>
                      <a:pt x="1139" y="122"/>
                    </a:lnTo>
                    <a:lnTo>
                      <a:pt x="1155" y="107"/>
                    </a:lnTo>
                    <a:lnTo>
                      <a:pt x="845" y="109"/>
                    </a:lnTo>
                    <a:lnTo>
                      <a:pt x="852" y="805"/>
                    </a:lnTo>
                    <a:lnTo>
                      <a:pt x="1369" y="805"/>
                    </a:lnTo>
                    <a:lnTo>
                      <a:pt x="1369" y="774"/>
                    </a:ln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0" name="Freeform 47"/>
              <p:cNvSpPr>
                <a:spLocks/>
              </p:cNvSpPr>
              <p:nvPr/>
            </p:nvSpPr>
            <p:spPr bwMode="auto">
              <a:xfrm>
                <a:off x="1403" y="3342"/>
                <a:ext cx="70" cy="11"/>
              </a:xfrm>
              <a:custGeom>
                <a:avLst/>
                <a:gdLst>
                  <a:gd name="T0" fmla="*/ 0 w 70"/>
                  <a:gd name="T1" fmla="*/ 11 h 11"/>
                  <a:gd name="T2" fmla="*/ 70 w 70"/>
                  <a:gd name="T3" fmla="*/ 11 h 11"/>
                  <a:gd name="T4" fmla="*/ 35 w 70"/>
                  <a:gd name="T5" fmla="*/ 0 h 11"/>
                  <a:gd name="T6" fmla="*/ 0 w 70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11">
                    <a:moveTo>
                      <a:pt x="0" y="11"/>
                    </a:moveTo>
                    <a:lnTo>
                      <a:pt x="70" y="11"/>
                    </a:lnTo>
                    <a:lnTo>
                      <a:pt x="35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1" name="Freeform 48"/>
              <p:cNvSpPr>
                <a:spLocks/>
              </p:cNvSpPr>
              <p:nvPr/>
            </p:nvSpPr>
            <p:spPr bwMode="auto">
              <a:xfrm>
                <a:off x="1380" y="3286"/>
                <a:ext cx="116" cy="115"/>
              </a:xfrm>
              <a:custGeom>
                <a:avLst/>
                <a:gdLst>
                  <a:gd name="T0" fmla="*/ 0 w 116"/>
                  <a:gd name="T1" fmla="*/ 115 h 115"/>
                  <a:gd name="T2" fmla="*/ 58 w 116"/>
                  <a:gd name="T3" fmla="*/ 0 h 115"/>
                  <a:gd name="T4" fmla="*/ 116 w 116"/>
                  <a:gd name="T5" fmla="*/ 115 h 115"/>
                  <a:gd name="T6" fmla="*/ 58 w 116"/>
                  <a:gd name="T7" fmla="*/ 56 h 115"/>
                  <a:gd name="T8" fmla="*/ 0 w 116"/>
                  <a:gd name="T9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5">
                    <a:moveTo>
                      <a:pt x="0" y="115"/>
                    </a:moveTo>
                    <a:lnTo>
                      <a:pt x="58" y="0"/>
                    </a:lnTo>
                    <a:lnTo>
                      <a:pt x="116" y="115"/>
                    </a:lnTo>
                    <a:lnTo>
                      <a:pt x="58" y="56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2" name="Freeform 49"/>
              <p:cNvSpPr>
                <a:spLocks/>
              </p:cNvSpPr>
              <p:nvPr/>
            </p:nvSpPr>
            <p:spPr bwMode="auto">
              <a:xfrm>
                <a:off x="1871" y="1866"/>
                <a:ext cx="154" cy="1211"/>
              </a:xfrm>
              <a:custGeom>
                <a:avLst/>
                <a:gdLst>
                  <a:gd name="T0" fmla="*/ 119 w 154"/>
                  <a:gd name="T1" fmla="*/ 0 h 1211"/>
                  <a:gd name="T2" fmla="*/ 119 w 154"/>
                  <a:gd name="T3" fmla="*/ 936 h 1211"/>
                  <a:gd name="T4" fmla="*/ 154 w 154"/>
                  <a:gd name="T5" fmla="*/ 969 h 1211"/>
                  <a:gd name="T6" fmla="*/ 154 w 154"/>
                  <a:gd name="T7" fmla="*/ 1211 h 1211"/>
                  <a:gd name="T8" fmla="*/ 0 w 154"/>
                  <a:gd name="T9" fmla="*/ 1211 h 1211"/>
                  <a:gd name="T10" fmla="*/ 0 w 154"/>
                  <a:gd name="T11" fmla="*/ 969 h 1211"/>
                  <a:gd name="T12" fmla="*/ 35 w 154"/>
                  <a:gd name="T13" fmla="*/ 936 h 1211"/>
                  <a:gd name="T14" fmla="*/ 35 w 154"/>
                  <a:gd name="T15" fmla="*/ 0 h 1211"/>
                  <a:gd name="T16" fmla="*/ 119 w 154"/>
                  <a:gd name="T17" fmla="*/ 0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211">
                    <a:moveTo>
                      <a:pt x="119" y="0"/>
                    </a:moveTo>
                    <a:lnTo>
                      <a:pt x="119" y="936"/>
                    </a:lnTo>
                    <a:lnTo>
                      <a:pt x="154" y="969"/>
                    </a:lnTo>
                    <a:lnTo>
                      <a:pt x="154" y="1211"/>
                    </a:lnTo>
                    <a:lnTo>
                      <a:pt x="0" y="1211"/>
                    </a:lnTo>
                    <a:lnTo>
                      <a:pt x="0" y="969"/>
                    </a:lnTo>
                    <a:lnTo>
                      <a:pt x="35" y="936"/>
                    </a:lnTo>
                    <a:lnTo>
                      <a:pt x="35" y="0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3" name="Freeform 50"/>
              <p:cNvSpPr>
                <a:spLocks/>
              </p:cNvSpPr>
              <p:nvPr/>
            </p:nvSpPr>
            <p:spPr bwMode="auto">
              <a:xfrm>
                <a:off x="1864" y="1859"/>
                <a:ext cx="168" cy="1224"/>
              </a:xfrm>
              <a:custGeom>
                <a:avLst/>
                <a:gdLst>
                  <a:gd name="T0" fmla="*/ 126 w 168"/>
                  <a:gd name="T1" fmla="*/ 14 h 1224"/>
                  <a:gd name="T2" fmla="*/ 119 w 168"/>
                  <a:gd name="T3" fmla="*/ 7 h 1224"/>
                  <a:gd name="T4" fmla="*/ 119 w 168"/>
                  <a:gd name="T5" fmla="*/ 947 h 1224"/>
                  <a:gd name="T6" fmla="*/ 156 w 168"/>
                  <a:gd name="T7" fmla="*/ 981 h 1224"/>
                  <a:gd name="T8" fmla="*/ 154 w 168"/>
                  <a:gd name="T9" fmla="*/ 976 h 1224"/>
                  <a:gd name="T10" fmla="*/ 154 w 168"/>
                  <a:gd name="T11" fmla="*/ 1218 h 1224"/>
                  <a:gd name="T12" fmla="*/ 161 w 168"/>
                  <a:gd name="T13" fmla="*/ 1211 h 1224"/>
                  <a:gd name="T14" fmla="*/ 7 w 168"/>
                  <a:gd name="T15" fmla="*/ 1211 h 1224"/>
                  <a:gd name="T16" fmla="*/ 14 w 168"/>
                  <a:gd name="T17" fmla="*/ 1218 h 1224"/>
                  <a:gd name="T18" fmla="*/ 14 w 168"/>
                  <a:gd name="T19" fmla="*/ 976 h 1224"/>
                  <a:gd name="T20" fmla="*/ 12 w 168"/>
                  <a:gd name="T21" fmla="*/ 981 h 1224"/>
                  <a:gd name="T22" fmla="*/ 49 w 168"/>
                  <a:gd name="T23" fmla="*/ 947 h 1224"/>
                  <a:gd name="T24" fmla="*/ 49 w 168"/>
                  <a:gd name="T25" fmla="*/ 7 h 1224"/>
                  <a:gd name="T26" fmla="*/ 42 w 168"/>
                  <a:gd name="T27" fmla="*/ 14 h 1224"/>
                  <a:gd name="T28" fmla="*/ 126 w 168"/>
                  <a:gd name="T29" fmla="*/ 14 h 1224"/>
                  <a:gd name="T30" fmla="*/ 133 w 168"/>
                  <a:gd name="T31" fmla="*/ 0 h 1224"/>
                  <a:gd name="T32" fmla="*/ 35 w 168"/>
                  <a:gd name="T33" fmla="*/ 0 h 1224"/>
                  <a:gd name="T34" fmla="*/ 35 w 168"/>
                  <a:gd name="T35" fmla="*/ 943 h 1224"/>
                  <a:gd name="T36" fmla="*/ 37 w 168"/>
                  <a:gd name="T37" fmla="*/ 938 h 1224"/>
                  <a:gd name="T38" fmla="*/ 0 w 168"/>
                  <a:gd name="T39" fmla="*/ 972 h 1224"/>
                  <a:gd name="T40" fmla="*/ 0 w 168"/>
                  <a:gd name="T41" fmla="*/ 1224 h 1224"/>
                  <a:gd name="T42" fmla="*/ 168 w 168"/>
                  <a:gd name="T43" fmla="*/ 1224 h 1224"/>
                  <a:gd name="T44" fmla="*/ 168 w 168"/>
                  <a:gd name="T45" fmla="*/ 972 h 1224"/>
                  <a:gd name="T46" fmla="*/ 131 w 168"/>
                  <a:gd name="T47" fmla="*/ 938 h 1224"/>
                  <a:gd name="T48" fmla="*/ 133 w 168"/>
                  <a:gd name="T49" fmla="*/ 943 h 1224"/>
                  <a:gd name="T50" fmla="*/ 133 w 168"/>
                  <a:gd name="T51" fmla="*/ 0 h 1224"/>
                  <a:gd name="T52" fmla="*/ 126 w 168"/>
                  <a:gd name="T53" fmla="*/ 1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8" h="1224">
                    <a:moveTo>
                      <a:pt x="126" y="14"/>
                    </a:moveTo>
                    <a:lnTo>
                      <a:pt x="119" y="7"/>
                    </a:lnTo>
                    <a:lnTo>
                      <a:pt x="119" y="947"/>
                    </a:lnTo>
                    <a:lnTo>
                      <a:pt x="156" y="981"/>
                    </a:lnTo>
                    <a:lnTo>
                      <a:pt x="154" y="976"/>
                    </a:lnTo>
                    <a:lnTo>
                      <a:pt x="154" y="1218"/>
                    </a:lnTo>
                    <a:lnTo>
                      <a:pt x="161" y="1211"/>
                    </a:lnTo>
                    <a:lnTo>
                      <a:pt x="7" y="1211"/>
                    </a:lnTo>
                    <a:lnTo>
                      <a:pt x="14" y="1218"/>
                    </a:lnTo>
                    <a:lnTo>
                      <a:pt x="14" y="976"/>
                    </a:lnTo>
                    <a:lnTo>
                      <a:pt x="12" y="981"/>
                    </a:lnTo>
                    <a:lnTo>
                      <a:pt x="49" y="947"/>
                    </a:lnTo>
                    <a:lnTo>
                      <a:pt x="49" y="7"/>
                    </a:lnTo>
                    <a:lnTo>
                      <a:pt x="42" y="14"/>
                    </a:lnTo>
                    <a:lnTo>
                      <a:pt x="126" y="14"/>
                    </a:lnTo>
                    <a:lnTo>
                      <a:pt x="133" y="0"/>
                    </a:lnTo>
                    <a:lnTo>
                      <a:pt x="35" y="0"/>
                    </a:lnTo>
                    <a:lnTo>
                      <a:pt x="35" y="943"/>
                    </a:lnTo>
                    <a:lnTo>
                      <a:pt x="37" y="938"/>
                    </a:lnTo>
                    <a:lnTo>
                      <a:pt x="0" y="972"/>
                    </a:lnTo>
                    <a:lnTo>
                      <a:pt x="0" y="1224"/>
                    </a:lnTo>
                    <a:lnTo>
                      <a:pt x="168" y="1224"/>
                    </a:lnTo>
                    <a:lnTo>
                      <a:pt x="168" y="972"/>
                    </a:lnTo>
                    <a:lnTo>
                      <a:pt x="131" y="938"/>
                    </a:lnTo>
                    <a:lnTo>
                      <a:pt x="133" y="943"/>
                    </a:lnTo>
                    <a:lnTo>
                      <a:pt x="133" y="0"/>
                    </a:lnTo>
                    <a:lnTo>
                      <a:pt x="126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4" name="Freeform 51"/>
              <p:cNvSpPr>
                <a:spLocks/>
              </p:cNvSpPr>
              <p:nvPr/>
            </p:nvSpPr>
            <p:spPr bwMode="auto">
              <a:xfrm>
                <a:off x="1587" y="2867"/>
                <a:ext cx="284" cy="419"/>
              </a:xfrm>
              <a:custGeom>
                <a:avLst/>
                <a:gdLst>
                  <a:gd name="T0" fmla="*/ 284 w 284"/>
                  <a:gd name="T1" fmla="*/ 0 h 419"/>
                  <a:gd name="T2" fmla="*/ 142 w 284"/>
                  <a:gd name="T3" fmla="*/ 96 h 419"/>
                  <a:gd name="T4" fmla="*/ 142 w 284"/>
                  <a:gd name="T5" fmla="*/ 64 h 419"/>
                  <a:gd name="T6" fmla="*/ 95 w 284"/>
                  <a:gd name="T7" fmla="*/ 64 h 419"/>
                  <a:gd name="T8" fmla="*/ 95 w 284"/>
                  <a:gd name="T9" fmla="*/ 144 h 419"/>
                  <a:gd name="T10" fmla="*/ 82 w 284"/>
                  <a:gd name="T11" fmla="*/ 162 h 419"/>
                  <a:gd name="T12" fmla="*/ 82 w 284"/>
                  <a:gd name="T13" fmla="*/ 225 h 419"/>
                  <a:gd name="T14" fmla="*/ 12 w 284"/>
                  <a:gd name="T15" fmla="*/ 306 h 419"/>
                  <a:gd name="T16" fmla="*/ 0 w 284"/>
                  <a:gd name="T17" fmla="*/ 419 h 419"/>
                  <a:gd name="T18" fmla="*/ 142 w 284"/>
                  <a:gd name="T19" fmla="*/ 258 h 419"/>
                  <a:gd name="T20" fmla="*/ 142 w 284"/>
                  <a:gd name="T21" fmla="*/ 177 h 419"/>
                  <a:gd name="T22" fmla="*/ 284 w 284"/>
                  <a:gd name="T23" fmla="*/ 81 h 419"/>
                  <a:gd name="T24" fmla="*/ 284 w 284"/>
                  <a:gd name="T2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4" h="419">
                    <a:moveTo>
                      <a:pt x="284" y="0"/>
                    </a:moveTo>
                    <a:lnTo>
                      <a:pt x="142" y="96"/>
                    </a:lnTo>
                    <a:lnTo>
                      <a:pt x="142" y="64"/>
                    </a:lnTo>
                    <a:lnTo>
                      <a:pt x="95" y="64"/>
                    </a:lnTo>
                    <a:lnTo>
                      <a:pt x="95" y="144"/>
                    </a:lnTo>
                    <a:lnTo>
                      <a:pt x="82" y="162"/>
                    </a:lnTo>
                    <a:lnTo>
                      <a:pt x="82" y="225"/>
                    </a:lnTo>
                    <a:lnTo>
                      <a:pt x="12" y="306"/>
                    </a:lnTo>
                    <a:lnTo>
                      <a:pt x="0" y="419"/>
                    </a:lnTo>
                    <a:lnTo>
                      <a:pt x="142" y="258"/>
                    </a:lnTo>
                    <a:lnTo>
                      <a:pt x="142" y="177"/>
                    </a:lnTo>
                    <a:lnTo>
                      <a:pt x="284" y="8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5" name="Freeform 52"/>
              <p:cNvSpPr>
                <a:spLocks/>
              </p:cNvSpPr>
              <p:nvPr/>
            </p:nvSpPr>
            <p:spPr bwMode="auto">
              <a:xfrm>
                <a:off x="1578" y="2855"/>
                <a:ext cx="300" cy="451"/>
              </a:xfrm>
              <a:custGeom>
                <a:avLst/>
                <a:gdLst>
                  <a:gd name="T0" fmla="*/ 300 w 300"/>
                  <a:gd name="T1" fmla="*/ 0 h 451"/>
                  <a:gd name="T2" fmla="*/ 147 w 300"/>
                  <a:gd name="T3" fmla="*/ 103 h 451"/>
                  <a:gd name="T4" fmla="*/ 158 w 300"/>
                  <a:gd name="T5" fmla="*/ 108 h 451"/>
                  <a:gd name="T6" fmla="*/ 158 w 300"/>
                  <a:gd name="T7" fmla="*/ 69 h 451"/>
                  <a:gd name="T8" fmla="*/ 97 w 300"/>
                  <a:gd name="T9" fmla="*/ 69 h 451"/>
                  <a:gd name="T10" fmla="*/ 97 w 300"/>
                  <a:gd name="T11" fmla="*/ 156 h 451"/>
                  <a:gd name="T12" fmla="*/ 98 w 300"/>
                  <a:gd name="T13" fmla="*/ 153 h 451"/>
                  <a:gd name="T14" fmla="*/ 84 w 300"/>
                  <a:gd name="T15" fmla="*/ 172 h 451"/>
                  <a:gd name="T16" fmla="*/ 84 w 300"/>
                  <a:gd name="T17" fmla="*/ 237 h 451"/>
                  <a:gd name="T18" fmla="*/ 86 w 300"/>
                  <a:gd name="T19" fmla="*/ 232 h 451"/>
                  <a:gd name="T20" fmla="*/ 14 w 300"/>
                  <a:gd name="T21" fmla="*/ 314 h 451"/>
                  <a:gd name="T22" fmla="*/ 0 w 300"/>
                  <a:gd name="T23" fmla="*/ 451 h 451"/>
                  <a:gd name="T24" fmla="*/ 158 w 300"/>
                  <a:gd name="T25" fmla="*/ 271 h 451"/>
                  <a:gd name="T26" fmla="*/ 158 w 300"/>
                  <a:gd name="T27" fmla="*/ 189 h 451"/>
                  <a:gd name="T28" fmla="*/ 154 w 300"/>
                  <a:gd name="T29" fmla="*/ 194 h 451"/>
                  <a:gd name="T30" fmla="*/ 300 w 300"/>
                  <a:gd name="T31" fmla="*/ 96 h 451"/>
                  <a:gd name="T32" fmla="*/ 300 w 300"/>
                  <a:gd name="T33" fmla="*/ 0 h 451"/>
                  <a:gd name="T34" fmla="*/ 286 w 300"/>
                  <a:gd name="T35" fmla="*/ 12 h 451"/>
                  <a:gd name="T36" fmla="*/ 286 w 300"/>
                  <a:gd name="T37" fmla="*/ 93 h 451"/>
                  <a:gd name="T38" fmla="*/ 289 w 300"/>
                  <a:gd name="T39" fmla="*/ 88 h 451"/>
                  <a:gd name="T40" fmla="*/ 144 w 300"/>
                  <a:gd name="T41" fmla="*/ 186 h 451"/>
                  <a:gd name="T42" fmla="*/ 144 w 300"/>
                  <a:gd name="T43" fmla="*/ 270 h 451"/>
                  <a:gd name="T44" fmla="*/ 146 w 300"/>
                  <a:gd name="T45" fmla="*/ 264 h 451"/>
                  <a:gd name="T46" fmla="*/ 4 w 300"/>
                  <a:gd name="T47" fmla="*/ 426 h 451"/>
                  <a:gd name="T48" fmla="*/ 16 w 300"/>
                  <a:gd name="T49" fmla="*/ 431 h 451"/>
                  <a:gd name="T50" fmla="*/ 28 w 300"/>
                  <a:gd name="T51" fmla="*/ 318 h 451"/>
                  <a:gd name="T52" fmla="*/ 26 w 300"/>
                  <a:gd name="T53" fmla="*/ 323 h 451"/>
                  <a:gd name="T54" fmla="*/ 98 w 300"/>
                  <a:gd name="T55" fmla="*/ 239 h 451"/>
                  <a:gd name="T56" fmla="*/ 98 w 300"/>
                  <a:gd name="T57" fmla="*/ 174 h 451"/>
                  <a:gd name="T58" fmla="*/ 97 w 300"/>
                  <a:gd name="T59" fmla="*/ 177 h 451"/>
                  <a:gd name="T60" fmla="*/ 111 w 300"/>
                  <a:gd name="T61" fmla="*/ 158 h 451"/>
                  <a:gd name="T62" fmla="*/ 111 w 300"/>
                  <a:gd name="T63" fmla="*/ 76 h 451"/>
                  <a:gd name="T64" fmla="*/ 104 w 300"/>
                  <a:gd name="T65" fmla="*/ 83 h 451"/>
                  <a:gd name="T66" fmla="*/ 151 w 300"/>
                  <a:gd name="T67" fmla="*/ 83 h 451"/>
                  <a:gd name="T68" fmla="*/ 144 w 300"/>
                  <a:gd name="T69" fmla="*/ 76 h 451"/>
                  <a:gd name="T70" fmla="*/ 144 w 300"/>
                  <a:gd name="T71" fmla="*/ 120 h 451"/>
                  <a:gd name="T72" fmla="*/ 296 w 300"/>
                  <a:gd name="T73" fmla="*/ 17 h 451"/>
                  <a:gd name="T74" fmla="*/ 286 w 300"/>
                  <a:gd name="T75" fmla="*/ 12 h 451"/>
                  <a:gd name="T76" fmla="*/ 300 w 300"/>
                  <a:gd name="T7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0" h="451">
                    <a:moveTo>
                      <a:pt x="300" y="0"/>
                    </a:moveTo>
                    <a:lnTo>
                      <a:pt x="147" y="103"/>
                    </a:lnTo>
                    <a:lnTo>
                      <a:pt x="158" y="108"/>
                    </a:lnTo>
                    <a:lnTo>
                      <a:pt x="158" y="69"/>
                    </a:lnTo>
                    <a:lnTo>
                      <a:pt x="97" y="69"/>
                    </a:lnTo>
                    <a:lnTo>
                      <a:pt x="97" y="156"/>
                    </a:lnTo>
                    <a:lnTo>
                      <a:pt x="98" y="153"/>
                    </a:lnTo>
                    <a:lnTo>
                      <a:pt x="84" y="172"/>
                    </a:lnTo>
                    <a:lnTo>
                      <a:pt x="84" y="237"/>
                    </a:lnTo>
                    <a:lnTo>
                      <a:pt x="86" y="232"/>
                    </a:lnTo>
                    <a:lnTo>
                      <a:pt x="14" y="314"/>
                    </a:lnTo>
                    <a:lnTo>
                      <a:pt x="0" y="451"/>
                    </a:lnTo>
                    <a:lnTo>
                      <a:pt x="158" y="271"/>
                    </a:lnTo>
                    <a:lnTo>
                      <a:pt x="158" y="189"/>
                    </a:lnTo>
                    <a:lnTo>
                      <a:pt x="154" y="194"/>
                    </a:lnTo>
                    <a:lnTo>
                      <a:pt x="300" y="96"/>
                    </a:lnTo>
                    <a:lnTo>
                      <a:pt x="300" y="0"/>
                    </a:lnTo>
                    <a:lnTo>
                      <a:pt x="286" y="12"/>
                    </a:lnTo>
                    <a:lnTo>
                      <a:pt x="286" y="93"/>
                    </a:lnTo>
                    <a:lnTo>
                      <a:pt x="289" y="88"/>
                    </a:lnTo>
                    <a:lnTo>
                      <a:pt x="144" y="186"/>
                    </a:lnTo>
                    <a:lnTo>
                      <a:pt x="144" y="270"/>
                    </a:lnTo>
                    <a:lnTo>
                      <a:pt x="146" y="264"/>
                    </a:lnTo>
                    <a:lnTo>
                      <a:pt x="4" y="426"/>
                    </a:lnTo>
                    <a:lnTo>
                      <a:pt x="16" y="431"/>
                    </a:lnTo>
                    <a:lnTo>
                      <a:pt x="28" y="318"/>
                    </a:lnTo>
                    <a:lnTo>
                      <a:pt x="26" y="323"/>
                    </a:lnTo>
                    <a:lnTo>
                      <a:pt x="98" y="239"/>
                    </a:lnTo>
                    <a:lnTo>
                      <a:pt x="98" y="174"/>
                    </a:lnTo>
                    <a:lnTo>
                      <a:pt x="97" y="177"/>
                    </a:lnTo>
                    <a:lnTo>
                      <a:pt x="111" y="158"/>
                    </a:lnTo>
                    <a:lnTo>
                      <a:pt x="111" y="76"/>
                    </a:lnTo>
                    <a:lnTo>
                      <a:pt x="104" y="83"/>
                    </a:lnTo>
                    <a:lnTo>
                      <a:pt x="151" y="83"/>
                    </a:lnTo>
                    <a:lnTo>
                      <a:pt x="144" y="76"/>
                    </a:lnTo>
                    <a:lnTo>
                      <a:pt x="144" y="120"/>
                    </a:lnTo>
                    <a:lnTo>
                      <a:pt x="296" y="17"/>
                    </a:lnTo>
                    <a:lnTo>
                      <a:pt x="286" y="12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6" name="Rectangle 53"/>
              <p:cNvSpPr>
                <a:spLocks noChangeArrowheads="1"/>
              </p:cNvSpPr>
              <p:nvPr/>
            </p:nvSpPr>
            <p:spPr bwMode="auto">
              <a:xfrm>
                <a:off x="1699" y="2835"/>
                <a:ext cx="14" cy="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7" name="Freeform 54"/>
              <p:cNvSpPr>
                <a:spLocks/>
              </p:cNvSpPr>
              <p:nvPr/>
            </p:nvSpPr>
            <p:spPr bwMode="auto">
              <a:xfrm>
                <a:off x="1682" y="2886"/>
                <a:ext cx="47" cy="17"/>
              </a:xfrm>
              <a:custGeom>
                <a:avLst/>
                <a:gdLst>
                  <a:gd name="T0" fmla="*/ 47 w 47"/>
                  <a:gd name="T1" fmla="*/ 0 h 17"/>
                  <a:gd name="T2" fmla="*/ 0 w 47"/>
                  <a:gd name="T3" fmla="*/ 0 h 17"/>
                  <a:gd name="T4" fmla="*/ 24 w 47"/>
                  <a:gd name="T5" fmla="*/ 17 h 17"/>
                  <a:gd name="T6" fmla="*/ 47 w 4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47" y="0"/>
                    </a:moveTo>
                    <a:lnTo>
                      <a:pt x="0" y="0"/>
                    </a:lnTo>
                    <a:lnTo>
                      <a:pt x="24" y="1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8" name="Freeform 55"/>
              <p:cNvSpPr>
                <a:spLocks/>
              </p:cNvSpPr>
              <p:nvPr/>
            </p:nvSpPr>
            <p:spPr bwMode="auto">
              <a:xfrm>
                <a:off x="1676" y="2874"/>
                <a:ext cx="58" cy="57"/>
              </a:xfrm>
              <a:custGeom>
                <a:avLst/>
                <a:gdLst>
                  <a:gd name="T0" fmla="*/ 58 w 58"/>
                  <a:gd name="T1" fmla="*/ 0 h 57"/>
                  <a:gd name="T2" fmla="*/ 30 w 58"/>
                  <a:gd name="T3" fmla="*/ 57 h 57"/>
                  <a:gd name="T4" fmla="*/ 0 w 58"/>
                  <a:gd name="T5" fmla="*/ 0 h 57"/>
                  <a:gd name="T6" fmla="*/ 30 w 58"/>
                  <a:gd name="T7" fmla="*/ 29 h 57"/>
                  <a:gd name="T8" fmla="*/ 58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0"/>
                    </a:moveTo>
                    <a:lnTo>
                      <a:pt x="30" y="57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9" name="Freeform 56"/>
              <p:cNvSpPr>
                <a:spLocks/>
              </p:cNvSpPr>
              <p:nvPr/>
            </p:nvSpPr>
            <p:spPr bwMode="auto">
              <a:xfrm>
                <a:off x="1587" y="2867"/>
                <a:ext cx="284" cy="419"/>
              </a:xfrm>
              <a:custGeom>
                <a:avLst/>
                <a:gdLst>
                  <a:gd name="T0" fmla="*/ 284 w 284"/>
                  <a:gd name="T1" fmla="*/ 0 h 419"/>
                  <a:gd name="T2" fmla="*/ 142 w 284"/>
                  <a:gd name="T3" fmla="*/ 96 h 419"/>
                  <a:gd name="T4" fmla="*/ 142 w 284"/>
                  <a:gd name="T5" fmla="*/ 64 h 419"/>
                  <a:gd name="T6" fmla="*/ 95 w 284"/>
                  <a:gd name="T7" fmla="*/ 64 h 419"/>
                  <a:gd name="T8" fmla="*/ 95 w 284"/>
                  <a:gd name="T9" fmla="*/ 144 h 419"/>
                  <a:gd name="T10" fmla="*/ 82 w 284"/>
                  <a:gd name="T11" fmla="*/ 162 h 419"/>
                  <a:gd name="T12" fmla="*/ 82 w 284"/>
                  <a:gd name="T13" fmla="*/ 225 h 419"/>
                  <a:gd name="T14" fmla="*/ 12 w 284"/>
                  <a:gd name="T15" fmla="*/ 306 h 419"/>
                  <a:gd name="T16" fmla="*/ 0 w 284"/>
                  <a:gd name="T17" fmla="*/ 419 h 419"/>
                  <a:gd name="T18" fmla="*/ 142 w 284"/>
                  <a:gd name="T19" fmla="*/ 258 h 419"/>
                  <a:gd name="T20" fmla="*/ 142 w 284"/>
                  <a:gd name="T21" fmla="*/ 177 h 419"/>
                  <a:gd name="T22" fmla="*/ 284 w 284"/>
                  <a:gd name="T23" fmla="*/ 81 h 419"/>
                  <a:gd name="T24" fmla="*/ 284 w 284"/>
                  <a:gd name="T2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4" h="419">
                    <a:moveTo>
                      <a:pt x="284" y="0"/>
                    </a:moveTo>
                    <a:lnTo>
                      <a:pt x="142" y="96"/>
                    </a:lnTo>
                    <a:lnTo>
                      <a:pt x="142" y="64"/>
                    </a:lnTo>
                    <a:lnTo>
                      <a:pt x="95" y="64"/>
                    </a:lnTo>
                    <a:lnTo>
                      <a:pt x="95" y="144"/>
                    </a:lnTo>
                    <a:lnTo>
                      <a:pt x="82" y="162"/>
                    </a:lnTo>
                    <a:lnTo>
                      <a:pt x="82" y="225"/>
                    </a:lnTo>
                    <a:lnTo>
                      <a:pt x="12" y="306"/>
                    </a:lnTo>
                    <a:lnTo>
                      <a:pt x="0" y="419"/>
                    </a:lnTo>
                    <a:lnTo>
                      <a:pt x="142" y="258"/>
                    </a:lnTo>
                    <a:lnTo>
                      <a:pt x="142" y="177"/>
                    </a:lnTo>
                    <a:lnTo>
                      <a:pt x="284" y="8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0" name="Freeform 57"/>
              <p:cNvSpPr>
                <a:spLocks/>
              </p:cNvSpPr>
              <p:nvPr/>
            </p:nvSpPr>
            <p:spPr bwMode="auto">
              <a:xfrm>
                <a:off x="1578" y="2855"/>
                <a:ext cx="300" cy="451"/>
              </a:xfrm>
              <a:custGeom>
                <a:avLst/>
                <a:gdLst>
                  <a:gd name="T0" fmla="*/ 300 w 300"/>
                  <a:gd name="T1" fmla="*/ 0 h 451"/>
                  <a:gd name="T2" fmla="*/ 147 w 300"/>
                  <a:gd name="T3" fmla="*/ 103 h 451"/>
                  <a:gd name="T4" fmla="*/ 158 w 300"/>
                  <a:gd name="T5" fmla="*/ 108 h 451"/>
                  <a:gd name="T6" fmla="*/ 158 w 300"/>
                  <a:gd name="T7" fmla="*/ 69 h 451"/>
                  <a:gd name="T8" fmla="*/ 97 w 300"/>
                  <a:gd name="T9" fmla="*/ 69 h 451"/>
                  <a:gd name="T10" fmla="*/ 97 w 300"/>
                  <a:gd name="T11" fmla="*/ 156 h 451"/>
                  <a:gd name="T12" fmla="*/ 98 w 300"/>
                  <a:gd name="T13" fmla="*/ 153 h 451"/>
                  <a:gd name="T14" fmla="*/ 84 w 300"/>
                  <a:gd name="T15" fmla="*/ 172 h 451"/>
                  <a:gd name="T16" fmla="*/ 84 w 300"/>
                  <a:gd name="T17" fmla="*/ 237 h 451"/>
                  <a:gd name="T18" fmla="*/ 86 w 300"/>
                  <a:gd name="T19" fmla="*/ 232 h 451"/>
                  <a:gd name="T20" fmla="*/ 14 w 300"/>
                  <a:gd name="T21" fmla="*/ 314 h 451"/>
                  <a:gd name="T22" fmla="*/ 0 w 300"/>
                  <a:gd name="T23" fmla="*/ 451 h 451"/>
                  <a:gd name="T24" fmla="*/ 158 w 300"/>
                  <a:gd name="T25" fmla="*/ 271 h 451"/>
                  <a:gd name="T26" fmla="*/ 158 w 300"/>
                  <a:gd name="T27" fmla="*/ 189 h 451"/>
                  <a:gd name="T28" fmla="*/ 154 w 300"/>
                  <a:gd name="T29" fmla="*/ 194 h 451"/>
                  <a:gd name="T30" fmla="*/ 300 w 300"/>
                  <a:gd name="T31" fmla="*/ 96 h 451"/>
                  <a:gd name="T32" fmla="*/ 300 w 300"/>
                  <a:gd name="T33" fmla="*/ 0 h 451"/>
                  <a:gd name="T34" fmla="*/ 286 w 300"/>
                  <a:gd name="T35" fmla="*/ 12 h 451"/>
                  <a:gd name="T36" fmla="*/ 286 w 300"/>
                  <a:gd name="T37" fmla="*/ 93 h 451"/>
                  <a:gd name="T38" fmla="*/ 289 w 300"/>
                  <a:gd name="T39" fmla="*/ 88 h 451"/>
                  <a:gd name="T40" fmla="*/ 144 w 300"/>
                  <a:gd name="T41" fmla="*/ 186 h 451"/>
                  <a:gd name="T42" fmla="*/ 144 w 300"/>
                  <a:gd name="T43" fmla="*/ 270 h 451"/>
                  <a:gd name="T44" fmla="*/ 146 w 300"/>
                  <a:gd name="T45" fmla="*/ 264 h 451"/>
                  <a:gd name="T46" fmla="*/ 4 w 300"/>
                  <a:gd name="T47" fmla="*/ 426 h 451"/>
                  <a:gd name="T48" fmla="*/ 16 w 300"/>
                  <a:gd name="T49" fmla="*/ 431 h 451"/>
                  <a:gd name="T50" fmla="*/ 28 w 300"/>
                  <a:gd name="T51" fmla="*/ 318 h 451"/>
                  <a:gd name="T52" fmla="*/ 26 w 300"/>
                  <a:gd name="T53" fmla="*/ 323 h 451"/>
                  <a:gd name="T54" fmla="*/ 98 w 300"/>
                  <a:gd name="T55" fmla="*/ 239 h 451"/>
                  <a:gd name="T56" fmla="*/ 98 w 300"/>
                  <a:gd name="T57" fmla="*/ 174 h 451"/>
                  <a:gd name="T58" fmla="*/ 97 w 300"/>
                  <a:gd name="T59" fmla="*/ 177 h 451"/>
                  <a:gd name="T60" fmla="*/ 111 w 300"/>
                  <a:gd name="T61" fmla="*/ 158 h 451"/>
                  <a:gd name="T62" fmla="*/ 111 w 300"/>
                  <a:gd name="T63" fmla="*/ 76 h 451"/>
                  <a:gd name="T64" fmla="*/ 104 w 300"/>
                  <a:gd name="T65" fmla="*/ 83 h 451"/>
                  <a:gd name="T66" fmla="*/ 151 w 300"/>
                  <a:gd name="T67" fmla="*/ 83 h 451"/>
                  <a:gd name="T68" fmla="*/ 144 w 300"/>
                  <a:gd name="T69" fmla="*/ 76 h 451"/>
                  <a:gd name="T70" fmla="*/ 144 w 300"/>
                  <a:gd name="T71" fmla="*/ 120 h 451"/>
                  <a:gd name="T72" fmla="*/ 296 w 300"/>
                  <a:gd name="T73" fmla="*/ 17 h 451"/>
                  <a:gd name="T74" fmla="*/ 286 w 300"/>
                  <a:gd name="T75" fmla="*/ 12 h 451"/>
                  <a:gd name="T76" fmla="*/ 300 w 300"/>
                  <a:gd name="T7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0" h="451">
                    <a:moveTo>
                      <a:pt x="300" y="0"/>
                    </a:moveTo>
                    <a:lnTo>
                      <a:pt x="147" y="103"/>
                    </a:lnTo>
                    <a:lnTo>
                      <a:pt x="158" y="108"/>
                    </a:lnTo>
                    <a:lnTo>
                      <a:pt x="158" y="69"/>
                    </a:lnTo>
                    <a:lnTo>
                      <a:pt x="97" y="69"/>
                    </a:lnTo>
                    <a:lnTo>
                      <a:pt x="97" y="156"/>
                    </a:lnTo>
                    <a:lnTo>
                      <a:pt x="98" y="153"/>
                    </a:lnTo>
                    <a:lnTo>
                      <a:pt x="84" y="172"/>
                    </a:lnTo>
                    <a:lnTo>
                      <a:pt x="84" y="237"/>
                    </a:lnTo>
                    <a:lnTo>
                      <a:pt x="86" y="232"/>
                    </a:lnTo>
                    <a:lnTo>
                      <a:pt x="14" y="314"/>
                    </a:lnTo>
                    <a:lnTo>
                      <a:pt x="0" y="451"/>
                    </a:lnTo>
                    <a:lnTo>
                      <a:pt x="158" y="271"/>
                    </a:lnTo>
                    <a:lnTo>
                      <a:pt x="158" y="189"/>
                    </a:lnTo>
                    <a:lnTo>
                      <a:pt x="154" y="194"/>
                    </a:lnTo>
                    <a:lnTo>
                      <a:pt x="300" y="96"/>
                    </a:lnTo>
                    <a:lnTo>
                      <a:pt x="300" y="0"/>
                    </a:lnTo>
                    <a:lnTo>
                      <a:pt x="286" y="12"/>
                    </a:lnTo>
                    <a:lnTo>
                      <a:pt x="286" y="93"/>
                    </a:lnTo>
                    <a:lnTo>
                      <a:pt x="289" y="88"/>
                    </a:lnTo>
                    <a:lnTo>
                      <a:pt x="144" y="186"/>
                    </a:lnTo>
                    <a:lnTo>
                      <a:pt x="144" y="270"/>
                    </a:lnTo>
                    <a:lnTo>
                      <a:pt x="146" y="264"/>
                    </a:lnTo>
                    <a:lnTo>
                      <a:pt x="4" y="426"/>
                    </a:lnTo>
                    <a:lnTo>
                      <a:pt x="16" y="431"/>
                    </a:lnTo>
                    <a:lnTo>
                      <a:pt x="28" y="318"/>
                    </a:lnTo>
                    <a:lnTo>
                      <a:pt x="26" y="323"/>
                    </a:lnTo>
                    <a:lnTo>
                      <a:pt x="98" y="239"/>
                    </a:lnTo>
                    <a:lnTo>
                      <a:pt x="98" y="174"/>
                    </a:lnTo>
                    <a:lnTo>
                      <a:pt x="97" y="177"/>
                    </a:lnTo>
                    <a:lnTo>
                      <a:pt x="111" y="158"/>
                    </a:lnTo>
                    <a:lnTo>
                      <a:pt x="111" y="76"/>
                    </a:lnTo>
                    <a:lnTo>
                      <a:pt x="104" y="83"/>
                    </a:lnTo>
                    <a:lnTo>
                      <a:pt x="151" y="83"/>
                    </a:lnTo>
                    <a:lnTo>
                      <a:pt x="144" y="76"/>
                    </a:lnTo>
                    <a:lnTo>
                      <a:pt x="144" y="120"/>
                    </a:lnTo>
                    <a:lnTo>
                      <a:pt x="296" y="17"/>
                    </a:lnTo>
                    <a:lnTo>
                      <a:pt x="286" y="12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1" name="Rectangle 58"/>
              <p:cNvSpPr>
                <a:spLocks noChangeArrowheads="1"/>
              </p:cNvSpPr>
              <p:nvPr/>
            </p:nvSpPr>
            <p:spPr bwMode="auto">
              <a:xfrm>
                <a:off x="1699" y="2835"/>
                <a:ext cx="14" cy="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2" name="Freeform 59"/>
              <p:cNvSpPr>
                <a:spLocks/>
              </p:cNvSpPr>
              <p:nvPr/>
            </p:nvSpPr>
            <p:spPr bwMode="auto">
              <a:xfrm>
                <a:off x="1682" y="2886"/>
                <a:ext cx="47" cy="17"/>
              </a:xfrm>
              <a:custGeom>
                <a:avLst/>
                <a:gdLst>
                  <a:gd name="T0" fmla="*/ 47 w 47"/>
                  <a:gd name="T1" fmla="*/ 0 h 17"/>
                  <a:gd name="T2" fmla="*/ 0 w 47"/>
                  <a:gd name="T3" fmla="*/ 0 h 17"/>
                  <a:gd name="T4" fmla="*/ 24 w 47"/>
                  <a:gd name="T5" fmla="*/ 17 h 17"/>
                  <a:gd name="T6" fmla="*/ 47 w 4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47" y="0"/>
                    </a:moveTo>
                    <a:lnTo>
                      <a:pt x="0" y="0"/>
                    </a:lnTo>
                    <a:lnTo>
                      <a:pt x="24" y="1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3" name="Freeform 60"/>
              <p:cNvSpPr>
                <a:spLocks/>
              </p:cNvSpPr>
              <p:nvPr/>
            </p:nvSpPr>
            <p:spPr bwMode="auto">
              <a:xfrm>
                <a:off x="1676" y="2874"/>
                <a:ext cx="58" cy="57"/>
              </a:xfrm>
              <a:custGeom>
                <a:avLst/>
                <a:gdLst>
                  <a:gd name="T0" fmla="*/ 58 w 58"/>
                  <a:gd name="T1" fmla="*/ 0 h 57"/>
                  <a:gd name="T2" fmla="*/ 30 w 58"/>
                  <a:gd name="T3" fmla="*/ 57 h 57"/>
                  <a:gd name="T4" fmla="*/ 0 w 58"/>
                  <a:gd name="T5" fmla="*/ 0 h 57"/>
                  <a:gd name="T6" fmla="*/ 30 w 58"/>
                  <a:gd name="T7" fmla="*/ 29 h 57"/>
                  <a:gd name="T8" fmla="*/ 58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0"/>
                    </a:moveTo>
                    <a:lnTo>
                      <a:pt x="30" y="57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4" name="Oval 61"/>
              <p:cNvSpPr>
                <a:spLocks noChangeArrowheads="1"/>
              </p:cNvSpPr>
              <p:nvPr/>
            </p:nvSpPr>
            <p:spPr bwMode="auto">
              <a:xfrm>
                <a:off x="1170" y="1152"/>
                <a:ext cx="168" cy="228"/>
              </a:xfrm>
              <a:prstGeom prst="ellipse">
                <a:avLst/>
              </a:prstGeom>
              <a:solidFill>
                <a:srgbClr val="80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5" name="Freeform 62"/>
              <p:cNvSpPr>
                <a:spLocks/>
              </p:cNvSpPr>
              <p:nvPr/>
            </p:nvSpPr>
            <p:spPr bwMode="auto">
              <a:xfrm>
                <a:off x="1159" y="1142"/>
                <a:ext cx="193" cy="252"/>
              </a:xfrm>
              <a:custGeom>
                <a:avLst/>
                <a:gdLst>
                  <a:gd name="T0" fmla="*/ 2 w 193"/>
                  <a:gd name="T1" fmla="*/ 158 h 252"/>
                  <a:gd name="T2" fmla="*/ 11 w 193"/>
                  <a:gd name="T3" fmla="*/ 185 h 252"/>
                  <a:gd name="T4" fmla="*/ 21 w 193"/>
                  <a:gd name="T5" fmla="*/ 204 h 252"/>
                  <a:gd name="T6" fmla="*/ 30 w 193"/>
                  <a:gd name="T7" fmla="*/ 218 h 252"/>
                  <a:gd name="T8" fmla="*/ 48 w 193"/>
                  <a:gd name="T9" fmla="*/ 235 h 252"/>
                  <a:gd name="T10" fmla="*/ 63 w 193"/>
                  <a:gd name="T11" fmla="*/ 243 h 252"/>
                  <a:gd name="T12" fmla="*/ 90 w 193"/>
                  <a:gd name="T13" fmla="*/ 250 h 252"/>
                  <a:gd name="T14" fmla="*/ 111 w 193"/>
                  <a:gd name="T15" fmla="*/ 250 h 252"/>
                  <a:gd name="T16" fmla="*/ 133 w 193"/>
                  <a:gd name="T17" fmla="*/ 242 h 252"/>
                  <a:gd name="T18" fmla="*/ 148 w 193"/>
                  <a:gd name="T19" fmla="*/ 233 h 252"/>
                  <a:gd name="T20" fmla="*/ 165 w 193"/>
                  <a:gd name="T21" fmla="*/ 214 h 252"/>
                  <a:gd name="T22" fmla="*/ 177 w 193"/>
                  <a:gd name="T23" fmla="*/ 194 h 252"/>
                  <a:gd name="T24" fmla="*/ 188 w 193"/>
                  <a:gd name="T25" fmla="*/ 166 h 252"/>
                  <a:gd name="T26" fmla="*/ 191 w 193"/>
                  <a:gd name="T27" fmla="*/ 149 h 252"/>
                  <a:gd name="T28" fmla="*/ 193 w 193"/>
                  <a:gd name="T29" fmla="*/ 123 h 252"/>
                  <a:gd name="T30" fmla="*/ 188 w 193"/>
                  <a:gd name="T31" fmla="*/ 89 h 252"/>
                  <a:gd name="T32" fmla="*/ 177 w 193"/>
                  <a:gd name="T33" fmla="*/ 60 h 252"/>
                  <a:gd name="T34" fmla="*/ 169 w 193"/>
                  <a:gd name="T35" fmla="*/ 41 h 252"/>
                  <a:gd name="T36" fmla="*/ 148 w 193"/>
                  <a:gd name="T37" fmla="*/ 17 h 252"/>
                  <a:gd name="T38" fmla="*/ 133 w 193"/>
                  <a:gd name="T39" fmla="*/ 8 h 252"/>
                  <a:gd name="T40" fmla="*/ 111 w 193"/>
                  <a:gd name="T41" fmla="*/ 0 h 252"/>
                  <a:gd name="T42" fmla="*/ 63 w 193"/>
                  <a:gd name="T43" fmla="*/ 7 h 252"/>
                  <a:gd name="T44" fmla="*/ 48 w 193"/>
                  <a:gd name="T45" fmla="*/ 15 h 252"/>
                  <a:gd name="T46" fmla="*/ 30 w 193"/>
                  <a:gd name="T47" fmla="*/ 32 h 252"/>
                  <a:gd name="T48" fmla="*/ 18 w 193"/>
                  <a:gd name="T49" fmla="*/ 50 h 252"/>
                  <a:gd name="T50" fmla="*/ 4 w 193"/>
                  <a:gd name="T51" fmla="*/ 82 h 252"/>
                  <a:gd name="T52" fmla="*/ 0 w 193"/>
                  <a:gd name="T53" fmla="*/ 125 h 252"/>
                  <a:gd name="T54" fmla="*/ 25 w 193"/>
                  <a:gd name="T55" fmla="*/ 93 h 252"/>
                  <a:gd name="T56" fmla="*/ 28 w 193"/>
                  <a:gd name="T57" fmla="*/ 75 h 252"/>
                  <a:gd name="T58" fmla="*/ 39 w 193"/>
                  <a:gd name="T59" fmla="*/ 57 h 252"/>
                  <a:gd name="T60" fmla="*/ 49 w 193"/>
                  <a:gd name="T61" fmla="*/ 43 h 252"/>
                  <a:gd name="T62" fmla="*/ 65 w 193"/>
                  <a:gd name="T63" fmla="*/ 29 h 252"/>
                  <a:gd name="T64" fmla="*/ 83 w 193"/>
                  <a:gd name="T65" fmla="*/ 22 h 252"/>
                  <a:gd name="T66" fmla="*/ 107 w 193"/>
                  <a:gd name="T67" fmla="*/ 20 h 252"/>
                  <a:gd name="T68" fmla="*/ 121 w 193"/>
                  <a:gd name="T69" fmla="*/ 27 h 252"/>
                  <a:gd name="T70" fmla="*/ 133 w 193"/>
                  <a:gd name="T71" fmla="*/ 34 h 252"/>
                  <a:gd name="T72" fmla="*/ 151 w 193"/>
                  <a:gd name="T73" fmla="*/ 51 h 252"/>
                  <a:gd name="T74" fmla="*/ 160 w 193"/>
                  <a:gd name="T75" fmla="*/ 70 h 252"/>
                  <a:gd name="T76" fmla="*/ 167 w 193"/>
                  <a:gd name="T77" fmla="*/ 86 h 252"/>
                  <a:gd name="T78" fmla="*/ 170 w 193"/>
                  <a:gd name="T79" fmla="*/ 120 h 252"/>
                  <a:gd name="T80" fmla="*/ 170 w 193"/>
                  <a:gd name="T81" fmla="*/ 129 h 252"/>
                  <a:gd name="T82" fmla="*/ 167 w 193"/>
                  <a:gd name="T83" fmla="*/ 158 h 252"/>
                  <a:gd name="T84" fmla="*/ 160 w 193"/>
                  <a:gd name="T85" fmla="*/ 180 h 252"/>
                  <a:gd name="T86" fmla="*/ 153 w 193"/>
                  <a:gd name="T87" fmla="*/ 194 h 252"/>
                  <a:gd name="T88" fmla="*/ 144 w 193"/>
                  <a:gd name="T89" fmla="*/ 204 h 252"/>
                  <a:gd name="T90" fmla="*/ 130 w 193"/>
                  <a:gd name="T91" fmla="*/ 218 h 252"/>
                  <a:gd name="T92" fmla="*/ 114 w 193"/>
                  <a:gd name="T93" fmla="*/ 226 h 252"/>
                  <a:gd name="T94" fmla="*/ 98 w 193"/>
                  <a:gd name="T95" fmla="*/ 230 h 252"/>
                  <a:gd name="T96" fmla="*/ 93 w 193"/>
                  <a:gd name="T97" fmla="*/ 230 h 252"/>
                  <a:gd name="T98" fmla="*/ 77 w 193"/>
                  <a:gd name="T99" fmla="*/ 226 h 252"/>
                  <a:gd name="T100" fmla="*/ 62 w 193"/>
                  <a:gd name="T101" fmla="*/ 218 h 252"/>
                  <a:gd name="T102" fmla="*/ 48 w 193"/>
                  <a:gd name="T103" fmla="*/ 204 h 252"/>
                  <a:gd name="T104" fmla="*/ 39 w 193"/>
                  <a:gd name="T105" fmla="*/ 194 h 252"/>
                  <a:gd name="T106" fmla="*/ 32 w 193"/>
                  <a:gd name="T107" fmla="*/ 180 h 252"/>
                  <a:gd name="T108" fmla="*/ 25 w 193"/>
                  <a:gd name="T109" fmla="*/ 158 h 252"/>
                  <a:gd name="T110" fmla="*/ 21 w 193"/>
                  <a:gd name="T111" fmla="*/ 12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3" h="252">
                    <a:moveTo>
                      <a:pt x="0" y="125"/>
                    </a:moveTo>
                    <a:lnTo>
                      <a:pt x="0" y="149"/>
                    </a:lnTo>
                    <a:lnTo>
                      <a:pt x="2" y="158"/>
                    </a:lnTo>
                    <a:lnTo>
                      <a:pt x="4" y="161"/>
                    </a:lnTo>
                    <a:lnTo>
                      <a:pt x="4" y="166"/>
                    </a:lnTo>
                    <a:lnTo>
                      <a:pt x="11" y="185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21" y="204"/>
                    </a:lnTo>
                    <a:lnTo>
                      <a:pt x="23" y="207"/>
                    </a:lnTo>
                    <a:lnTo>
                      <a:pt x="27" y="214"/>
                    </a:lnTo>
                    <a:lnTo>
                      <a:pt x="30" y="218"/>
                    </a:lnTo>
                    <a:lnTo>
                      <a:pt x="32" y="221"/>
                    </a:lnTo>
                    <a:lnTo>
                      <a:pt x="44" y="233"/>
                    </a:lnTo>
                    <a:lnTo>
                      <a:pt x="48" y="235"/>
                    </a:lnTo>
                    <a:lnTo>
                      <a:pt x="51" y="238"/>
                    </a:lnTo>
                    <a:lnTo>
                      <a:pt x="58" y="242"/>
                    </a:lnTo>
                    <a:lnTo>
                      <a:pt x="63" y="243"/>
                    </a:lnTo>
                    <a:lnTo>
                      <a:pt x="70" y="247"/>
                    </a:lnTo>
                    <a:lnTo>
                      <a:pt x="81" y="250"/>
                    </a:lnTo>
                    <a:lnTo>
                      <a:pt x="90" y="250"/>
                    </a:lnTo>
                    <a:lnTo>
                      <a:pt x="93" y="252"/>
                    </a:lnTo>
                    <a:lnTo>
                      <a:pt x="102" y="250"/>
                    </a:lnTo>
                    <a:lnTo>
                      <a:pt x="111" y="250"/>
                    </a:lnTo>
                    <a:lnTo>
                      <a:pt x="121" y="247"/>
                    </a:lnTo>
                    <a:lnTo>
                      <a:pt x="128" y="243"/>
                    </a:lnTo>
                    <a:lnTo>
                      <a:pt x="133" y="242"/>
                    </a:lnTo>
                    <a:lnTo>
                      <a:pt x="141" y="238"/>
                    </a:lnTo>
                    <a:lnTo>
                      <a:pt x="144" y="235"/>
                    </a:lnTo>
                    <a:lnTo>
                      <a:pt x="148" y="233"/>
                    </a:lnTo>
                    <a:lnTo>
                      <a:pt x="160" y="221"/>
                    </a:lnTo>
                    <a:lnTo>
                      <a:pt x="162" y="218"/>
                    </a:lnTo>
                    <a:lnTo>
                      <a:pt x="165" y="214"/>
                    </a:lnTo>
                    <a:lnTo>
                      <a:pt x="169" y="207"/>
                    </a:lnTo>
                    <a:lnTo>
                      <a:pt x="170" y="204"/>
                    </a:lnTo>
                    <a:lnTo>
                      <a:pt x="177" y="194"/>
                    </a:lnTo>
                    <a:lnTo>
                      <a:pt x="177" y="190"/>
                    </a:lnTo>
                    <a:lnTo>
                      <a:pt x="181" y="185"/>
                    </a:lnTo>
                    <a:lnTo>
                      <a:pt x="188" y="166"/>
                    </a:lnTo>
                    <a:lnTo>
                      <a:pt x="188" y="161"/>
                    </a:lnTo>
                    <a:lnTo>
                      <a:pt x="190" y="158"/>
                    </a:lnTo>
                    <a:lnTo>
                      <a:pt x="191" y="149"/>
                    </a:lnTo>
                    <a:lnTo>
                      <a:pt x="191" y="132"/>
                    </a:lnTo>
                    <a:lnTo>
                      <a:pt x="193" y="129"/>
                    </a:lnTo>
                    <a:lnTo>
                      <a:pt x="193" y="123"/>
                    </a:lnTo>
                    <a:lnTo>
                      <a:pt x="191" y="117"/>
                    </a:lnTo>
                    <a:lnTo>
                      <a:pt x="191" y="99"/>
                    </a:lnTo>
                    <a:lnTo>
                      <a:pt x="188" y="89"/>
                    </a:lnTo>
                    <a:lnTo>
                      <a:pt x="188" y="82"/>
                    </a:lnTo>
                    <a:lnTo>
                      <a:pt x="184" y="70"/>
                    </a:lnTo>
                    <a:lnTo>
                      <a:pt x="177" y="60"/>
                    </a:lnTo>
                    <a:lnTo>
                      <a:pt x="174" y="50"/>
                    </a:lnTo>
                    <a:lnTo>
                      <a:pt x="170" y="46"/>
                    </a:lnTo>
                    <a:lnTo>
                      <a:pt x="169" y="41"/>
                    </a:lnTo>
                    <a:lnTo>
                      <a:pt x="162" y="32"/>
                    </a:lnTo>
                    <a:lnTo>
                      <a:pt x="160" y="29"/>
                    </a:lnTo>
                    <a:lnTo>
                      <a:pt x="148" y="17"/>
                    </a:lnTo>
                    <a:lnTo>
                      <a:pt x="144" y="15"/>
                    </a:lnTo>
                    <a:lnTo>
                      <a:pt x="141" y="12"/>
                    </a:lnTo>
                    <a:lnTo>
                      <a:pt x="133" y="8"/>
                    </a:lnTo>
                    <a:lnTo>
                      <a:pt x="128" y="7"/>
                    </a:lnTo>
                    <a:lnTo>
                      <a:pt x="121" y="3"/>
                    </a:lnTo>
                    <a:lnTo>
                      <a:pt x="111" y="0"/>
                    </a:lnTo>
                    <a:lnTo>
                      <a:pt x="81" y="0"/>
                    </a:lnTo>
                    <a:lnTo>
                      <a:pt x="70" y="3"/>
                    </a:lnTo>
                    <a:lnTo>
                      <a:pt x="63" y="7"/>
                    </a:lnTo>
                    <a:lnTo>
                      <a:pt x="58" y="8"/>
                    </a:lnTo>
                    <a:lnTo>
                      <a:pt x="51" y="12"/>
                    </a:lnTo>
                    <a:lnTo>
                      <a:pt x="48" y="15"/>
                    </a:lnTo>
                    <a:lnTo>
                      <a:pt x="44" y="17"/>
                    </a:lnTo>
                    <a:lnTo>
                      <a:pt x="32" y="29"/>
                    </a:lnTo>
                    <a:lnTo>
                      <a:pt x="30" y="32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7" y="70"/>
                    </a:lnTo>
                    <a:lnTo>
                      <a:pt x="4" y="82"/>
                    </a:lnTo>
                    <a:lnTo>
                      <a:pt x="4" y="89"/>
                    </a:lnTo>
                    <a:lnTo>
                      <a:pt x="0" y="99"/>
                    </a:lnTo>
                    <a:lnTo>
                      <a:pt x="0" y="125"/>
                    </a:lnTo>
                    <a:lnTo>
                      <a:pt x="21" y="125"/>
                    </a:lnTo>
                    <a:lnTo>
                      <a:pt x="21" y="103"/>
                    </a:lnTo>
                    <a:lnTo>
                      <a:pt x="25" y="93"/>
                    </a:lnTo>
                    <a:lnTo>
                      <a:pt x="25" y="86"/>
                    </a:lnTo>
                    <a:lnTo>
                      <a:pt x="28" y="77"/>
                    </a:lnTo>
                    <a:lnTo>
                      <a:pt x="28" y="75"/>
                    </a:lnTo>
                    <a:lnTo>
                      <a:pt x="32" y="70"/>
                    </a:lnTo>
                    <a:lnTo>
                      <a:pt x="35" y="60"/>
                    </a:lnTo>
                    <a:lnTo>
                      <a:pt x="39" y="57"/>
                    </a:lnTo>
                    <a:lnTo>
                      <a:pt x="41" y="51"/>
                    </a:lnTo>
                    <a:lnTo>
                      <a:pt x="48" y="46"/>
                    </a:lnTo>
                    <a:lnTo>
                      <a:pt x="49" y="43"/>
                    </a:lnTo>
                    <a:lnTo>
                      <a:pt x="58" y="34"/>
                    </a:lnTo>
                    <a:lnTo>
                      <a:pt x="62" y="32"/>
                    </a:lnTo>
                    <a:lnTo>
                      <a:pt x="65" y="29"/>
                    </a:lnTo>
                    <a:lnTo>
                      <a:pt x="70" y="27"/>
                    </a:lnTo>
                    <a:lnTo>
                      <a:pt x="77" y="24"/>
                    </a:lnTo>
                    <a:lnTo>
                      <a:pt x="83" y="22"/>
                    </a:lnTo>
                    <a:lnTo>
                      <a:pt x="84" y="20"/>
                    </a:lnTo>
                    <a:lnTo>
                      <a:pt x="97" y="20"/>
                    </a:lnTo>
                    <a:lnTo>
                      <a:pt x="107" y="20"/>
                    </a:lnTo>
                    <a:lnTo>
                      <a:pt x="109" y="22"/>
                    </a:lnTo>
                    <a:lnTo>
                      <a:pt x="114" y="24"/>
                    </a:lnTo>
                    <a:lnTo>
                      <a:pt x="121" y="27"/>
                    </a:lnTo>
                    <a:lnTo>
                      <a:pt x="126" y="29"/>
                    </a:lnTo>
                    <a:lnTo>
                      <a:pt x="130" y="32"/>
                    </a:lnTo>
                    <a:lnTo>
                      <a:pt x="133" y="34"/>
                    </a:lnTo>
                    <a:lnTo>
                      <a:pt x="142" y="43"/>
                    </a:lnTo>
                    <a:lnTo>
                      <a:pt x="144" y="46"/>
                    </a:lnTo>
                    <a:lnTo>
                      <a:pt x="151" y="51"/>
                    </a:lnTo>
                    <a:lnTo>
                      <a:pt x="153" y="57"/>
                    </a:lnTo>
                    <a:lnTo>
                      <a:pt x="156" y="60"/>
                    </a:lnTo>
                    <a:lnTo>
                      <a:pt x="160" y="70"/>
                    </a:lnTo>
                    <a:lnTo>
                      <a:pt x="163" y="75"/>
                    </a:lnTo>
                    <a:lnTo>
                      <a:pt x="163" y="77"/>
                    </a:lnTo>
                    <a:lnTo>
                      <a:pt x="167" y="86"/>
                    </a:lnTo>
                    <a:lnTo>
                      <a:pt x="167" y="93"/>
                    </a:lnTo>
                    <a:lnTo>
                      <a:pt x="170" y="103"/>
                    </a:lnTo>
                    <a:lnTo>
                      <a:pt x="170" y="120"/>
                    </a:lnTo>
                    <a:lnTo>
                      <a:pt x="172" y="127"/>
                    </a:lnTo>
                    <a:lnTo>
                      <a:pt x="172" y="122"/>
                    </a:lnTo>
                    <a:lnTo>
                      <a:pt x="170" y="129"/>
                    </a:lnTo>
                    <a:lnTo>
                      <a:pt x="170" y="146"/>
                    </a:lnTo>
                    <a:lnTo>
                      <a:pt x="169" y="151"/>
                    </a:lnTo>
                    <a:lnTo>
                      <a:pt x="167" y="158"/>
                    </a:lnTo>
                    <a:lnTo>
                      <a:pt x="167" y="163"/>
                    </a:lnTo>
                    <a:lnTo>
                      <a:pt x="163" y="175"/>
                    </a:lnTo>
                    <a:lnTo>
                      <a:pt x="160" y="180"/>
                    </a:lnTo>
                    <a:lnTo>
                      <a:pt x="156" y="187"/>
                    </a:lnTo>
                    <a:lnTo>
                      <a:pt x="156" y="189"/>
                    </a:lnTo>
                    <a:lnTo>
                      <a:pt x="153" y="194"/>
                    </a:lnTo>
                    <a:lnTo>
                      <a:pt x="151" y="197"/>
                    </a:lnTo>
                    <a:lnTo>
                      <a:pt x="148" y="201"/>
                    </a:lnTo>
                    <a:lnTo>
                      <a:pt x="144" y="204"/>
                    </a:lnTo>
                    <a:lnTo>
                      <a:pt x="142" y="207"/>
                    </a:lnTo>
                    <a:lnTo>
                      <a:pt x="133" y="216"/>
                    </a:lnTo>
                    <a:lnTo>
                      <a:pt x="130" y="218"/>
                    </a:lnTo>
                    <a:lnTo>
                      <a:pt x="126" y="221"/>
                    </a:lnTo>
                    <a:lnTo>
                      <a:pt x="121" y="223"/>
                    </a:lnTo>
                    <a:lnTo>
                      <a:pt x="114" y="226"/>
                    </a:lnTo>
                    <a:lnTo>
                      <a:pt x="109" y="228"/>
                    </a:lnTo>
                    <a:lnTo>
                      <a:pt x="107" y="230"/>
                    </a:lnTo>
                    <a:lnTo>
                      <a:pt x="98" y="230"/>
                    </a:lnTo>
                    <a:lnTo>
                      <a:pt x="91" y="233"/>
                    </a:lnTo>
                    <a:lnTo>
                      <a:pt x="100" y="231"/>
                    </a:lnTo>
                    <a:lnTo>
                      <a:pt x="93" y="230"/>
                    </a:lnTo>
                    <a:lnTo>
                      <a:pt x="84" y="230"/>
                    </a:lnTo>
                    <a:lnTo>
                      <a:pt x="83" y="228"/>
                    </a:lnTo>
                    <a:lnTo>
                      <a:pt x="77" y="226"/>
                    </a:lnTo>
                    <a:lnTo>
                      <a:pt x="70" y="223"/>
                    </a:lnTo>
                    <a:lnTo>
                      <a:pt x="65" y="221"/>
                    </a:lnTo>
                    <a:lnTo>
                      <a:pt x="62" y="218"/>
                    </a:lnTo>
                    <a:lnTo>
                      <a:pt x="58" y="216"/>
                    </a:lnTo>
                    <a:lnTo>
                      <a:pt x="49" y="207"/>
                    </a:lnTo>
                    <a:lnTo>
                      <a:pt x="48" y="204"/>
                    </a:lnTo>
                    <a:lnTo>
                      <a:pt x="44" y="201"/>
                    </a:lnTo>
                    <a:lnTo>
                      <a:pt x="41" y="197"/>
                    </a:lnTo>
                    <a:lnTo>
                      <a:pt x="39" y="194"/>
                    </a:lnTo>
                    <a:lnTo>
                      <a:pt x="35" y="189"/>
                    </a:lnTo>
                    <a:lnTo>
                      <a:pt x="35" y="187"/>
                    </a:lnTo>
                    <a:lnTo>
                      <a:pt x="32" y="180"/>
                    </a:lnTo>
                    <a:lnTo>
                      <a:pt x="28" y="175"/>
                    </a:lnTo>
                    <a:lnTo>
                      <a:pt x="25" y="163"/>
                    </a:lnTo>
                    <a:lnTo>
                      <a:pt x="25" y="158"/>
                    </a:lnTo>
                    <a:lnTo>
                      <a:pt x="23" y="151"/>
                    </a:lnTo>
                    <a:lnTo>
                      <a:pt x="21" y="146"/>
                    </a:lnTo>
                    <a:lnTo>
                      <a:pt x="21" y="125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6" name="Rectangle 63"/>
              <p:cNvSpPr>
                <a:spLocks noChangeArrowheads="1"/>
              </p:cNvSpPr>
              <p:nvPr/>
            </p:nvSpPr>
            <p:spPr bwMode="auto">
              <a:xfrm>
                <a:off x="2356" y="1293"/>
                <a:ext cx="21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7" name="Freeform 64"/>
              <p:cNvSpPr>
                <a:spLocks/>
              </p:cNvSpPr>
              <p:nvPr/>
            </p:nvSpPr>
            <p:spPr bwMode="auto">
              <a:xfrm>
                <a:off x="2346" y="1283"/>
                <a:ext cx="235" cy="313"/>
              </a:xfrm>
              <a:custGeom>
                <a:avLst/>
                <a:gdLst>
                  <a:gd name="T0" fmla="*/ 0 w 235"/>
                  <a:gd name="T1" fmla="*/ 0 h 313"/>
                  <a:gd name="T2" fmla="*/ 0 w 235"/>
                  <a:gd name="T3" fmla="*/ 313 h 313"/>
                  <a:gd name="T4" fmla="*/ 235 w 235"/>
                  <a:gd name="T5" fmla="*/ 313 h 313"/>
                  <a:gd name="T6" fmla="*/ 235 w 235"/>
                  <a:gd name="T7" fmla="*/ 0 h 313"/>
                  <a:gd name="T8" fmla="*/ 0 w 235"/>
                  <a:gd name="T9" fmla="*/ 0 h 313"/>
                  <a:gd name="T10" fmla="*/ 10 w 235"/>
                  <a:gd name="T11" fmla="*/ 20 h 313"/>
                  <a:gd name="T12" fmla="*/ 224 w 235"/>
                  <a:gd name="T13" fmla="*/ 20 h 313"/>
                  <a:gd name="T14" fmla="*/ 213 w 235"/>
                  <a:gd name="T15" fmla="*/ 10 h 313"/>
                  <a:gd name="T16" fmla="*/ 213 w 235"/>
                  <a:gd name="T17" fmla="*/ 303 h 313"/>
                  <a:gd name="T18" fmla="*/ 224 w 235"/>
                  <a:gd name="T19" fmla="*/ 293 h 313"/>
                  <a:gd name="T20" fmla="*/ 10 w 235"/>
                  <a:gd name="T21" fmla="*/ 293 h 313"/>
                  <a:gd name="T22" fmla="*/ 21 w 235"/>
                  <a:gd name="T23" fmla="*/ 303 h 313"/>
                  <a:gd name="T24" fmla="*/ 21 w 235"/>
                  <a:gd name="T25" fmla="*/ 10 h 313"/>
                  <a:gd name="T26" fmla="*/ 10 w 235"/>
                  <a:gd name="T27" fmla="*/ 20 h 313"/>
                  <a:gd name="T28" fmla="*/ 0 w 235"/>
                  <a:gd name="T29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5" h="313">
                    <a:moveTo>
                      <a:pt x="0" y="0"/>
                    </a:moveTo>
                    <a:lnTo>
                      <a:pt x="0" y="313"/>
                    </a:lnTo>
                    <a:lnTo>
                      <a:pt x="235" y="313"/>
                    </a:lnTo>
                    <a:lnTo>
                      <a:pt x="235" y="0"/>
                    </a:lnTo>
                    <a:lnTo>
                      <a:pt x="0" y="0"/>
                    </a:lnTo>
                    <a:lnTo>
                      <a:pt x="10" y="20"/>
                    </a:lnTo>
                    <a:lnTo>
                      <a:pt x="224" y="20"/>
                    </a:lnTo>
                    <a:lnTo>
                      <a:pt x="213" y="10"/>
                    </a:lnTo>
                    <a:lnTo>
                      <a:pt x="213" y="303"/>
                    </a:lnTo>
                    <a:lnTo>
                      <a:pt x="224" y="293"/>
                    </a:lnTo>
                    <a:lnTo>
                      <a:pt x="10" y="293"/>
                    </a:lnTo>
                    <a:lnTo>
                      <a:pt x="21" y="303"/>
                    </a:lnTo>
                    <a:lnTo>
                      <a:pt x="21" y="10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8" name="Rectangle 65"/>
              <p:cNvSpPr>
                <a:spLocks noChangeArrowheads="1"/>
              </p:cNvSpPr>
              <p:nvPr/>
            </p:nvSpPr>
            <p:spPr bwMode="auto">
              <a:xfrm>
                <a:off x="2344" y="1876"/>
                <a:ext cx="196" cy="2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9" name="Freeform 66"/>
              <p:cNvSpPr>
                <a:spLocks/>
              </p:cNvSpPr>
              <p:nvPr/>
            </p:nvSpPr>
            <p:spPr bwMode="auto">
              <a:xfrm>
                <a:off x="2333" y="1866"/>
                <a:ext cx="223" cy="278"/>
              </a:xfrm>
              <a:custGeom>
                <a:avLst/>
                <a:gdLst>
                  <a:gd name="T0" fmla="*/ 0 w 223"/>
                  <a:gd name="T1" fmla="*/ 0 h 278"/>
                  <a:gd name="T2" fmla="*/ 0 w 223"/>
                  <a:gd name="T3" fmla="*/ 278 h 278"/>
                  <a:gd name="T4" fmla="*/ 223 w 223"/>
                  <a:gd name="T5" fmla="*/ 278 h 278"/>
                  <a:gd name="T6" fmla="*/ 223 w 223"/>
                  <a:gd name="T7" fmla="*/ 0 h 278"/>
                  <a:gd name="T8" fmla="*/ 0 w 223"/>
                  <a:gd name="T9" fmla="*/ 0 h 278"/>
                  <a:gd name="T10" fmla="*/ 11 w 223"/>
                  <a:gd name="T11" fmla="*/ 20 h 278"/>
                  <a:gd name="T12" fmla="*/ 212 w 223"/>
                  <a:gd name="T13" fmla="*/ 20 h 278"/>
                  <a:gd name="T14" fmla="*/ 202 w 223"/>
                  <a:gd name="T15" fmla="*/ 10 h 278"/>
                  <a:gd name="T16" fmla="*/ 202 w 223"/>
                  <a:gd name="T17" fmla="*/ 267 h 278"/>
                  <a:gd name="T18" fmla="*/ 212 w 223"/>
                  <a:gd name="T19" fmla="*/ 257 h 278"/>
                  <a:gd name="T20" fmla="*/ 11 w 223"/>
                  <a:gd name="T21" fmla="*/ 257 h 278"/>
                  <a:gd name="T22" fmla="*/ 21 w 223"/>
                  <a:gd name="T23" fmla="*/ 267 h 278"/>
                  <a:gd name="T24" fmla="*/ 21 w 223"/>
                  <a:gd name="T25" fmla="*/ 10 h 278"/>
                  <a:gd name="T26" fmla="*/ 11 w 223"/>
                  <a:gd name="T27" fmla="*/ 20 h 278"/>
                  <a:gd name="T28" fmla="*/ 0 w 223"/>
                  <a:gd name="T29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3" h="278">
                    <a:moveTo>
                      <a:pt x="0" y="0"/>
                    </a:moveTo>
                    <a:lnTo>
                      <a:pt x="0" y="278"/>
                    </a:lnTo>
                    <a:lnTo>
                      <a:pt x="223" y="278"/>
                    </a:lnTo>
                    <a:lnTo>
                      <a:pt x="223" y="0"/>
                    </a:lnTo>
                    <a:lnTo>
                      <a:pt x="0" y="0"/>
                    </a:lnTo>
                    <a:lnTo>
                      <a:pt x="11" y="20"/>
                    </a:lnTo>
                    <a:lnTo>
                      <a:pt x="212" y="20"/>
                    </a:lnTo>
                    <a:lnTo>
                      <a:pt x="202" y="10"/>
                    </a:lnTo>
                    <a:lnTo>
                      <a:pt x="202" y="267"/>
                    </a:lnTo>
                    <a:lnTo>
                      <a:pt x="212" y="257"/>
                    </a:lnTo>
                    <a:lnTo>
                      <a:pt x="11" y="257"/>
                    </a:lnTo>
                    <a:lnTo>
                      <a:pt x="21" y="267"/>
                    </a:lnTo>
                    <a:lnTo>
                      <a:pt x="21" y="10"/>
                    </a:lnTo>
                    <a:lnTo>
                      <a:pt x="1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0" name="Rectangle 67"/>
              <p:cNvSpPr>
                <a:spLocks noChangeArrowheads="1"/>
              </p:cNvSpPr>
              <p:nvPr/>
            </p:nvSpPr>
            <p:spPr bwMode="auto">
              <a:xfrm>
                <a:off x="2344" y="2382"/>
                <a:ext cx="196" cy="1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1" name="Freeform 68"/>
              <p:cNvSpPr>
                <a:spLocks/>
              </p:cNvSpPr>
              <p:nvPr/>
            </p:nvSpPr>
            <p:spPr bwMode="auto">
              <a:xfrm>
                <a:off x="2333" y="2372"/>
                <a:ext cx="223" cy="199"/>
              </a:xfrm>
              <a:custGeom>
                <a:avLst/>
                <a:gdLst>
                  <a:gd name="T0" fmla="*/ 0 w 223"/>
                  <a:gd name="T1" fmla="*/ 0 h 199"/>
                  <a:gd name="T2" fmla="*/ 0 w 223"/>
                  <a:gd name="T3" fmla="*/ 199 h 199"/>
                  <a:gd name="T4" fmla="*/ 223 w 223"/>
                  <a:gd name="T5" fmla="*/ 199 h 199"/>
                  <a:gd name="T6" fmla="*/ 223 w 223"/>
                  <a:gd name="T7" fmla="*/ 0 h 199"/>
                  <a:gd name="T8" fmla="*/ 0 w 223"/>
                  <a:gd name="T9" fmla="*/ 0 h 199"/>
                  <a:gd name="T10" fmla="*/ 11 w 223"/>
                  <a:gd name="T11" fmla="*/ 20 h 199"/>
                  <a:gd name="T12" fmla="*/ 212 w 223"/>
                  <a:gd name="T13" fmla="*/ 20 h 199"/>
                  <a:gd name="T14" fmla="*/ 202 w 223"/>
                  <a:gd name="T15" fmla="*/ 10 h 199"/>
                  <a:gd name="T16" fmla="*/ 202 w 223"/>
                  <a:gd name="T17" fmla="*/ 188 h 199"/>
                  <a:gd name="T18" fmla="*/ 212 w 223"/>
                  <a:gd name="T19" fmla="*/ 178 h 199"/>
                  <a:gd name="T20" fmla="*/ 11 w 223"/>
                  <a:gd name="T21" fmla="*/ 178 h 199"/>
                  <a:gd name="T22" fmla="*/ 21 w 223"/>
                  <a:gd name="T23" fmla="*/ 188 h 199"/>
                  <a:gd name="T24" fmla="*/ 21 w 223"/>
                  <a:gd name="T25" fmla="*/ 10 h 199"/>
                  <a:gd name="T26" fmla="*/ 11 w 223"/>
                  <a:gd name="T27" fmla="*/ 20 h 199"/>
                  <a:gd name="T28" fmla="*/ 0 w 223"/>
                  <a:gd name="T2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3" h="199">
                    <a:moveTo>
                      <a:pt x="0" y="0"/>
                    </a:moveTo>
                    <a:lnTo>
                      <a:pt x="0" y="199"/>
                    </a:lnTo>
                    <a:lnTo>
                      <a:pt x="223" y="199"/>
                    </a:lnTo>
                    <a:lnTo>
                      <a:pt x="223" y="0"/>
                    </a:lnTo>
                    <a:lnTo>
                      <a:pt x="0" y="0"/>
                    </a:lnTo>
                    <a:lnTo>
                      <a:pt x="11" y="20"/>
                    </a:lnTo>
                    <a:lnTo>
                      <a:pt x="212" y="20"/>
                    </a:lnTo>
                    <a:lnTo>
                      <a:pt x="202" y="10"/>
                    </a:lnTo>
                    <a:lnTo>
                      <a:pt x="202" y="188"/>
                    </a:lnTo>
                    <a:lnTo>
                      <a:pt x="212" y="178"/>
                    </a:lnTo>
                    <a:lnTo>
                      <a:pt x="11" y="178"/>
                    </a:lnTo>
                    <a:lnTo>
                      <a:pt x="21" y="188"/>
                    </a:lnTo>
                    <a:lnTo>
                      <a:pt x="21" y="10"/>
                    </a:lnTo>
                    <a:lnTo>
                      <a:pt x="1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2" name="Rectangle 69"/>
              <p:cNvSpPr>
                <a:spLocks noChangeArrowheads="1"/>
              </p:cNvSpPr>
              <p:nvPr/>
            </p:nvSpPr>
            <p:spPr bwMode="auto">
              <a:xfrm>
                <a:off x="1193" y="1608"/>
                <a:ext cx="61" cy="1067"/>
              </a:xfrm>
              <a:prstGeom prst="rect">
                <a:avLst/>
              </a:prstGeom>
              <a:solidFill>
                <a:srgbClr val="80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3" name="Freeform 70"/>
              <p:cNvSpPr>
                <a:spLocks/>
              </p:cNvSpPr>
              <p:nvPr/>
            </p:nvSpPr>
            <p:spPr bwMode="auto">
              <a:xfrm>
                <a:off x="1182" y="1598"/>
                <a:ext cx="88" cy="1093"/>
              </a:xfrm>
              <a:custGeom>
                <a:avLst/>
                <a:gdLst>
                  <a:gd name="T0" fmla="*/ 0 w 88"/>
                  <a:gd name="T1" fmla="*/ 0 h 1093"/>
                  <a:gd name="T2" fmla="*/ 0 w 88"/>
                  <a:gd name="T3" fmla="*/ 1093 h 1093"/>
                  <a:gd name="T4" fmla="*/ 88 w 88"/>
                  <a:gd name="T5" fmla="*/ 1093 h 1093"/>
                  <a:gd name="T6" fmla="*/ 88 w 88"/>
                  <a:gd name="T7" fmla="*/ 0 h 1093"/>
                  <a:gd name="T8" fmla="*/ 0 w 88"/>
                  <a:gd name="T9" fmla="*/ 0 h 1093"/>
                  <a:gd name="T10" fmla="*/ 11 w 88"/>
                  <a:gd name="T11" fmla="*/ 21 h 1093"/>
                  <a:gd name="T12" fmla="*/ 77 w 88"/>
                  <a:gd name="T13" fmla="*/ 21 h 1093"/>
                  <a:gd name="T14" fmla="*/ 67 w 88"/>
                  <a:gd name="T15" fmla="*/ 10 h 1093"/>
                  <a:gd name="T16" fmla="*/ 67 w 88"/>
                  <a:gd name="T17" fmla="*/ 1082 h 1093"/>
                  <a:gd name="T18" fmla="*/ 77 w 88"/>
                  <a:gd name="T19" fmla="*/ 1072 h 1093"/>
                  <a:gd name="T20" fmla="*/ 11 w 88"/>
                  <a:gd name="T21" fmla="*/ 1072 h 1093"/>
                  <a:gd name="T22" fmla="*/ 21 w 88"/>
                  <a:gd name="T23" fmla="*/ 1082 h 1093"/>
                  <a:gd name="T24" fmla="*/ 21 w 88"/>
                  <a:gd name="T25" fmla="*/ 10 h 1093"/>
                  <a:gd name="T26" fmla="*/ 11 w 88"/>
                  <a:gd name="T27" fmla="*/ 21 h 1093"/>
                  <a:gd name="T28" fmla="*/ 0 w 88"/>
                  <a:gd name="T29" fmla="*/ 0 h 1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093">
                    <a:moveTo>
                      <a:pt x="0" y="0"/>
                    </a:moveTo>
                    <a:lnTo>
                      <a:pt x="0" y="1093"/>
                    </a:lnTo>
                    <a:lnTo>
                      <a:pt x="88" y="1093"/>
                    </a:lnTo>
                    <a:lnTo>
                      <a:pt x="88" y="0"/>
                    </a:lnTo>
                    <a:lnTo>
                      <a:pt x="0" y="0"/>
                    </a:lnTo>
                    <a:lnTo>
                      <a:pt x="11" y="21"/>
                    </a:lnTo>
                    <a:lnTo>
                      <a:pt x="77" y="21"/>
                    </a:lnTo>
                    <a:lnTo>
                      <a:pt x="67" y="10"/>
                    </a:lnTo>
                    <a:lnTo>
                      <a:pt x="67" y="1082"/>
                    </a:lnTo>
                    <a:lnTo>
                      <a:pt x="77" y="1072"/>
                    </a:lnTo>
                    <a:lnTo>
                      <a:pt x="11" y="1072"/>
                    </a:lnTo>
                    <a:lnTo>
                      <a:pt x="21" y="1082"/>
                    </a:lnTo>
                    <a:lnTo>
                      <a:pt x="21" y="10"/>
                    </a:lnTo>
                    <a:lnTo>
                      <a:pt x="11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4" name="Rectangle 71"/>
              <p:cNvSpPr>
                <a:spLocks noChangeArrowheads="1"/>
              </p:cNvSpPr>
              <p:nvPr/>
            </p:nvSpPr>
            <p:spPr bwMode="auto">
              <a:xfrm>
                <a:off x="2572" y="2553"/>
                <a:ext cx="175" cy="14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5" name="Freeform 72"/>
              <p:cNvSpPr>
                <a:spLocks/>
              </p:cNvSpPr>
              <p:nvPr/>
            </p:nvSpPr>
            <p:spPr bwMode="auto">
              <a:xfrm>
                <a:off x="2575" y="2538"/>
                <a:ext cx="18" cy="45"/>
              </a:xfrm>
              <a:custGeom>
                <a:avLst/>
                <a:gdLst>
                  <a:gd name="T0" fmla="*/ 18 w 18"/>
                  <a:gd name="T1" fmla="*/ 45 h 45"/>
                  <a:gd name="T2" fmla="*/ 18 w 18"/>
                  <a:gd name="T3" fmla="*/ 0 h 45"/>
                  <a:gd name="T4" fmla="*/ 16 w 18"/>
                  <a:gd name="T5" fmla="*/ 0 h 45"/>
                  <a:gd name="T6" fmla="*/ 0 w 18"/>
                  <a:gd name="T7" fmla="*/ 22 h 45"/>
                  <a:gd name="T8" fmla="*/ 16 w 18"/>
                  <a:gd name="T9" fmla="*/ 45 h 45"/>
                  <a:gd name="T10" fmla="*/ 18 w 18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18" y="45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16" y="45"/>
                    </a:lnTo>
                    <a:lnTo>
                      <a:pt x="18" y="4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6" name="Freeform 73"/>
              <p:cNvSpPr>
                <a:spLocks/>
              </p:cNvSpPr>
              <p:nvPr/>
            </p:nvSpPr>
            <p:spPr bwMode="auto">
              <a:xfrm>
                <a:off x="2545" y="2531"/>
                <a:ext cx="58" cy="57"/>
              </a:xfrm>
              <a:custGeom>
                <a:avLst/>
                <a:gdLst>
                  <a:gd name="T0" fmla="*/ 58 w 58"/>
                  <a:gd name="T1" fmla="*/ 57 h 57"/>
                  <a:gd name="T2" fmla="*/ 0 w 58"/>
                  <a:gd name="T3" fmla="*/ 29 h 57"/>
                  <a:gd name="T4" fmla="*/ 58 w 58"/>
                  <a:gd name="T5" fmla="*/ 0 h 57"/>
                  <a:gd name="T6" fmla="*/ 30 w 58"/>
                  <a:gd name="T7" fmla="*/ 29 h 57"/>
                  <a:gd name="T8" fmla="*/ 58 w 58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57"/>
                    </a:moveTo>
                    <a:lnTo>
                      <a:pt x="0" y="29"/>
                    </a:lnTo>
                    <a:lnTo>
                      <a:pt x="58" y="0"/>
                    </a:lnTo>
                    <a:lnTo>
                      <a:pt x="30" y="29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7" name="Line 74"/>
              <p:cNvSpPr>
                <a:spLocks noChangeShapeType="1"/>
              </p:cNvSpPr>
              <p:nvPr/>
            </p:nvSpPr>
            <p:spPr bwMode="auto">
              <a:xfrm flipV="1">
                <a:off x="2545" y="2531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8" name="Freeform 75"/>
              <p:cNvSpPr>
                <a:spLocks/>
              </p:cNvSpPr>
              <p:nvPr/>
            </p:nvSpPr>
            <p:spPr bwMode="auto">
              <a:xfrm>
                <a:off x="1249" y="1051"/>
                <a:ext cx="1458" cy="1338"/>
              </a:xfrm>
              <a:custGeom>
                <a:avLst/>
                <a:gdLst>
                  <a:gd name="T0" fmla="*/ 1284 w 1458"/>
                  <a:gd name="T1" fmla="*/ 1338 h 1338"/>
                  <a:gd name="T2" fmla="*/ 1458 w 1458"/>
                  <a:gd name="T3" fmla="*/ 1338 h 1338"/>
                  <a:gd name="T4" fmla="*/ 1458 w 1458"/>
                  <a:gd name="T5" fmla="*/ 0 h 1338"/>
                  <a:gd name="T6" fmla="*/ 0 w 1458"/>
                  <a:gd name="T7" fmla="*/ 0 h 1338"/>
                  <a:gd name="T8" fmla="*/ 0 w 1458"/>
                  <a:gd name="T9" fmla="*/ 69 h 1338"/>
                  <a:gd name="T10" fmla="*/ 14 w 1458"/>
                  <a:gd name="T11" fmla="*/ 69 h 1338"/>
                  <a:gd name="T12" fmla="*/ 14 w 1458"/>
                  <a:gd name="T13" fmla="*/ 7 h 1338"/>
                  <a:gd name="T14" fmla="*/ 7 w 1458"/>
                  <a:gd name="T15" fmla="*/ 14 h 1338"/>
                  <a:gd name="T16" fmla="*/ 1451 w 1458"/>
                  <a:gd name="T17" fmla="*/ 14 h 1338"/>
                  <a:gd name="T18" fmla="*/ 1444 w 1458"/>
                  <a:gd name="T19" fmla="*/ 7 h 1338"/>
                  <a:gd name="T20" fmla="*/ 1444 w 1458"/>
                  <a:gd name="T21" fmla="*/ 1331 h 1338"/>
                  <a:gd name="T22" fmla="*/ 1451 w 1458"/>
                  <a:gd name="T23" fmla="*/ 1324 h 1338"/>
                  <a:gd name="T24" fmla="*/ 1284 w 1458"/>
                  <a:gd name="T25" fmla="*/ 1324 h 1338"/>
                  <a:gd name="T26" fmla="*/ 1284 w 1458"/>
                  <a:gd name="T27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58" h="1338">
                    <a:moveTo>
                      <a:pt x="1284" y="1338"/>
                    </a:moveTo>
                    <a:lnTo>
                      <a:pt x="1458" y="1338"/>
                    </a:lnTo>
                    <a:lnTo>
                      <a:pt x="1458" y="0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14" y="69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1451" y="14"/>
                    </a:lnTo>
                    <a:lnTo>
                      <a:pt x="1444" y="7"/>
                    </a:lnTo>
                    <a:lnTo>
                      <a:pt x="1444" y="1331"/>
                    </a:lnTo>
                    <a:lnTo>
                      <a:pt x="1451" y="1324"/>
                    </a:lnTo>
                    <a:lnTo>
                      <a:pt x="1284" y="1324"/>
                    </a:lnTo>
                    <a:lnTo>
                      <a:pt x="1284" y="1338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9" name="Freeform 76"/>
              <p:cNvSpPr>
                <a:spLocks/>
              </p:cNvSpPr>
              <p:nvPr/>
            </p:nvSpPr>
            <p:spPr bwMode="auto">
              <a:xfrm>
                <a:off x="1233" y="1109"/>
                <a:ext cx="45" cy="17"/>
              </a:xfrm>
              <a:custGeom>
                <a:avLst/>
                <a:gdLst>
                  <a:gd name="T0" fmla="*/ 45 w 45"/>
                  <a:gd name="T1" fmla="*/ 0 h 17"/>
                  <a:gd name="T2" fmla="*/ 0 w 45"/>
                  <a:gd name="T3" fmla="*/ 0 h 17"/>
                  <a:gd name="T4" fmla="*/ 23 w 45"/>
                  <a:gd name="T5" fmla="*/ 17 h 17"/>
                  <a:gd name="T6" fmla="*/ 45 w 45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7">
                    <a:moveTo>
                      <a:pt x="45" y="0"/>
                    </a:moveTo>
                    <a:lnTo>
                      <a:pt x="0" y="0"/>
                    </a:lnTo>
                    <a:lnTo>
                      <a:pt x="23" y="1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0" name="Freeform 77"/>
              <p:cNvSpPr>
                <a:spLocks/>
              </p:cNvSpPr>
              <p:nvPr/>
            </p:nvSpPr>
            <p:spPr bwMode="auto">
              <a:xfrm>
                <a:off x="1226" y="1097"/>
                <a:ext cx="59" cy="59"/>
              </a:xfrm>
              <a:custGeom>
                <a:avLst/>
                <a:gdLst>
                  <a:gd name="T0" fmla="*/ 59 w 59"/>
                  <a:gd name="T1" fmla="*/ 0 h 59"/>
                  <a:gd name="T2" fmla="*/ 30 w 59"/>
                  <a:gd name="T3" fmla="*/ 59 h 59"/>
                  <a:gd name="T4" fmla="*/ 0 w 59"/>
                  <a:gd name="T5" fmla="*/ 0 h 59"/>
                  <a:gd name="T6" fmla="*/ 30 w 59"/>
                  <a:gd name="T7" fmla="*/ 29 h 59"/>
                  <a:gd name="T8" fmla="*/ 59 w 59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59" y="0"/>
                    </a:moveTo>
                    <a:lnTo>
                      <a:pt x="30" y="59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1" name="Line 78"/>
              <p:cNvSpPr>
                <a:spLocks noChangeShapeType="1"/>
              </p:cNvSpPr>
              <p:nvPr/>
            </p:nvSpPr>
            <p:spPr bwMode="auto">
              <a:xfrm flipH="1">
                <a:off x="1226" y="1156"/>
                <a:ext cx="5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2" name="Rectangle 79"/>
              <p:cNvSpPr>
                <a:spLocks noChangeArrowheads="1"/>
              </p:cNvSpPr>
              <p:nvPr/>
            </p:nvSpPr>
            <p:spPr bwMode="auto">
              <a:xfrm>
                <a:off x="1201" y="1380"/>
                <a:ext cx="14" cy="1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3" name="Freeform 80"/>
              <p:cNvSpPr>
                <a:spLocks/>
              </p:cNvSpPr>
              <p:nvPr/>
            </p:nvSpPr>
            <p:spPr bwMode="auto">
              <a:xfrm>
                <a:off x="1186" y="1562"/>
                <a:ext cx="45" cy="17"/>
              </a:xfrm>
              <a:custGeom>
                <a:avLst/>
                <a:gdLst>
                  <a:gd name="T0" fmla="*/ 45 w 45"/>
                  <a:gd name="T1" fmla="*/ 0 h 17"/>
                  <a:gd name="T2" fmla="*/ 0 w 45"/>
                  <a:gd name="T3" fmla="*/ 0 h 17"/>
                  <a:gd name="T4" fmla="*/ 22 w 45"/>
                  <a:gd name="T5" fmla="*/ 17 h 17"/>
                  <a:gd name="T6" fmla="*/ 45 w 45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7">
                    <a:moveTo>
                      <a:pt x="45" y="0"/>
                    </a:moveTo>
                    <a:lnTo>
                      <a:pt x="0" y="0"/>
                    </a:lnTo>
                    <a:lnTo>
                      <a:pt x="22" y="1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4" name="Freeform 81"/>
              <p:cNvSpPr>
                <a:spLocks/>
              </p:cNvSpPr>
              <p:nvPr/>
            </p:nvSpPr>
            <p:spPr bwMode="auto">
              <a:xfrm>
                <a:off x="1179" y="1550"/>
                <a:ext cx="57" cy="57"/>
              </a:xfrm>
              <a:custGeom>
                <a:avLst/>
                <a:gdLst>
                  <a:gd name="T0" fmla="*/ 57 w 57"/>
                  <a:gd name="T1" fmla="*/ 0 h 57"/>
                  <a:gd name="T2" fmla="*/ 29 w 57"/>
                  <a:gd name="T3" fmla="*/ 57 h 57"/>
                  <a:gd name="T4" fmla="*/ 0 w 57"/>
                  <a:gd name="T5" fmla="*/ 0 h 57"/>
                  <a:gd name="T6" fmla="*/ 29 w 57"/>
                  <a:gd name="T7" fmla="*/ 29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29" y="57"/>
                    </a:lnTo>
                    <a:lnTo>
                      <a:pt x="0" y="0"/>
                    </a:lnTo>
                    <a:lnTo>
                      <a:pt x="29" y="2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5" name="Line 82"/>
              <p:cNvSpPr>
                <a:spLocks noChangeShapeType="1"/>
              </p:cNvSpPr>
              <p:nvPr/>
            </p:nvSpPr>
            <p:spPr bwMode="auto">
              <a:xfrm flipH="1">
                <a:off x="1179" y="1607"/>
                <a:ext cx="57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0" name="Rectangle 87"/>
              <p:cNvSpPr>
                <a:spLocks noChangeArrowheads="1"/>
              </p:cNvSpPr>
              <p:nvPr/>
            </p:nvSpPr>
            <p:spPr bwMode="auto">
              <a:xfrm>
                <a:off x="2563" y="1288"/>
                <a:ext cx="245" cy="1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1" name="Freeform 88"/>
              <p:cNvSpPr>
                <a:spLocks/>
              </p:cNvSpPr>
              <p:nvPr/>
            </p:nvSpPr>
            <p:spPr bwMode="auto">
              <a:xfrm>
                <a:off x="2789" y="1272"/>
                <a:ext cx="18" cy="45"/>
              </a:xfrm>
              <a:custGeom>
                <a:avLst/>
                <a:gdLst>
                  <a:gd name="T0" fmla="*/ 0 w 18"/>
                  <a:gd name="T1" fmla="*/ 0 h 45"/>
                  <a:gd name="T2" fmla="*/ 0 w 18"/>
                  <a:gd name="T3" fmla="*/ 45 h 45"/>
                  <a:gd name="T4" fmla="*/ 18 w 18"/>
                  <a:gd name="T5" fmla="*/ 23 h 45"/>
                  <a:gd name="T6" fmla="*/ 0 w 18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5">
                    <a:moveTo>
                      <a:pt x="0" y="0"/>
                    </a:moveTo>
                    <a:lnTo>
                      <a:pt x="0" y="45"/>
                    </a:lnTo>
                    <a:lnTo>
                      <a:pt x="1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2" name="Freeform 89"/>
              <p:cNvSpPr>
                <a:spLocks/>
              </p:cNvSpPr>
              <p:nvPr/>
            </p:nvSpPr>
            <p:spPr bwMode="auto">
              <a:xfrm>
                <a:off x="2777" y="1265"/>
                <a:ext cx="58" cy="57"/>
              </a:xfrm>
              <a:custGeom>
                <a:avLst/>
                <a:gdLst>
                  <a:gd name="T0" fmla="*/ 0 w 58"/>
                  <a:gd name="T1" fmla="*/ 0 h 57"/>
                  <a:gd name="T2" fmla="*/ 58 w 58"/>
                  <a:gd name="T3" fmla="*/ 30 h 57"/>
                  <a:gd name="T4" fmla="*/ 0 w 58"/>
                  <a:gd name="T5" fmla="*/ 57 h 57"/>
                  <a:gd name="T6" fmla="*/ 30 w 58"/>
                  <a:gd name="T7" fmla="*/ 30 h 57"/>
                  <a:gd name="T8" fmla="*/ 0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0" y="0"/>
                    </a:moveTo>
                    <a:lnTo>
                      <a:pt x="58" y="30"/>
                    </a:lnTo>
                    <a:lnTo>
                      <a:pt x="0" y="57"/>
                    </a:lnTo>
                    <a:lnTo>
                      <a:pt x="3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3" name="Line 90"/>
              <p:cNvSpPr>
                <a:spLocks noChangeShapeType="1"/>
              </p:cNvSpPr>
              <p:nvPr/>
            </p:nvSpPr>
            <p:spPr bwMode="auto">
              <a:xfrm>
                <a:off x="2835" y="1265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4" name="Rectangle 91"/>
              <p:cNvSpPr>
                <a:spLocks noChangeArrowheads="1"/>
              </p:cNvSpPr>
              <p:nvPr/>
            </p:nvSpPr>
            <p:spPr bwMode="auto">
              <a:xfrm>
                <a:off x="1268" y="2363"/>
                <a:ext cx="564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Combustor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5" name="Rectangle 92"/>
              <p:cNvSpPr>
                <a:spLocks noChangeArrowheads="1"/>
              </p:cNvSpPr>
              <p:nvPr/>
            </p:nvSpPr>
            <p:spPr bwMode="auto">
              <a:xfrm>
                <a:off x="2356" y="1941"/>
                <a:ext cx="31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S/H1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6" name="Rectangle 93"/>
              <p:cNvSpPr>
                <a:spLocks noChangeArrowheads="1"/>
              </p:cNvSpPr>
              <p:nvPr/>
            </p:nvSpPr>
            <p:spPr bwMode="auto">
              <a:xfrm>
                <a:off x="2381" y="1379"/>
                <a:ext cx="4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S/H2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7" name="Rectangle 94"/>
              <p:cNvSpPr>
                <a:spLocks noChangeArrowheads="1"/>
              </p:cNvSpPr>
              <p:nvPr/>
            </p:nvSpPr>
            <p:spPr bwMode="auto">
              <a:xfrm>
                <a:off x="2344" y="2656"/>
                <a:ext cx="222" cy="9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8" name="Freeform 95"/>
              <p:cNvSpPr>
                <a:spLocks/>
              </p:cNvSpPr>
              <p:nvPr/>
            </p:nvSpPr>
            <p:spPr bwMode="auto">
              <a:xfrm>
                <a:off x="2333" y="2646"/>
                <a:ext cx="248" cy="118"/>
              </a:xfrm>
              <a:custGeom>
                <a:avLst/>
                <a:gdLst>
                  <a:gd name="T0" fmla="*/ 0 w 248"/>
                  <a:gd name="T1" fmla="*/ 0 h 118"/>
                  <a:gd name="T2" fmla="*/ 0 w 248"/>
                  <a:gd name="T3" fmla="*/ 118 h 118"/>
                  <a:gd name="T4" fmla="*/ 248 w 248"/>
                  <a:gd name="T5" fmla="*/ 118 h 118"/>
                  <a:gd name="T6" fmla="*/ 248 w 248"/>
                  <a:gd name="T7" fmla="*/ 0 h 118"/>
                  <a:gd name="T8" fmla="*/ 0 w 248"/>
                  <a:gd name="T9" fmla="*/ 0 h 118"/>
                  <a:gd name="T10" fmla="*/ 11 w 248"/>
                  <a:gd name="T11" fmla="*/ 21 h 118"/>
                  <a:gd name="T12" fmla="*/ 237 w 248"/>
                  <a:gd name="T13" fmla="*/ 21 h 118"/>
                  <a:gd name="T14" fmla="*/ 226 w 248"/>
                  <a:gd name="T15" fmla="*/ 10 h 118"/>
                  <a:gd name="T16" fmla="*/ 226 w 248"/>
                  <a:gd name="T17" fmla="*/ 108 h 118"/>
                  <a:gd name="T18" fmla="*/ 237 w 248"/>
                  <a:gd name="T19" fmla="*/ 98 h 118"/>
                  <a:gd name="T20" fmla="*/ 11 w 248"/>
                  <a:gd name="T21" fmla="*/ 98 h 118"/>
                  <a:gd name="T22" fmla="*/ 21 w 248"/>
                  <a:gd name="T23" fmla="*/ 108 h 118"/>
                  <a:gd name="T24" fmla="*/ 21 w 248"/>
                  <a:gd name="T25" fmla="*/ 10 h 118"/>
                  <a:gd name="T26" fmla="*/ 11 w 248"/>
                  <a:gd name="T27" fmla="*/ 21 h 118"/>
                  <a:gd name="T28" fmla="*/ 0 w 248"/>
                  <a:gd name="T2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8" h="118">
                    <a:moveTo>
                      <a:pt x="0" y="0"/>
                    </a:moveTo>
                    <a:lnTo>
                      <a:pt x="0" y="118"/>
                    </a:lnTo>
                    <a:lnTo>
                      <a:pt x="248" y="118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11" y="21"/>
                    </a:lnTo>
                    <a:lnTo>
                      <a:pt x="237" y="21"/>
                    </a:lnTo>
                    <a:lnTo>
                      <a:pt x="226" y="10"/>
                    </a:lnTo>
                    <a:lnTo>
                      <a:pt x="226" y="108"/>
                    </a:lnTo>
                    <a:lnTo>
                      <a:pt x="237" y="98"/>
                    </a:lnTo>
                    <a:lnTo>
                      <a:pt x="11" y="98"/>
                    </a:lnTo>
                    <a:lnTo>
                      <a:pt x="21" y="108"/>
                    </a:lnTo>
                    <a:lnTo>
                      <a:pt x="21" y="10"/>
                    </a:lnTo>
                    <a:lnTo>
                      <a:pt x="11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9" name="Rectangle 96"/>
              <p:cNvSpPr>
                <a:spLocks noChangeArrowheads="1"/>
              </p:cNvSpPr>
              <p:nvPr/>
            </p:nvSpPr>
            <p:spPr bwMode="auto">
              <a:xfrm>
                <a:off x="2381" y="2637"/>
                <a:ext cx="23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A/H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0" name="Rectangle 97"/>
              <p:cNvSpPr>
                <a:spLocks noChangeArrowheads="1"/>
              </p:cNvSpPr>
              <p:nvPr/>
            </p:nvSpPr>
            <p:spPr bwMode="auto">
              <a:xfrm>
                <a:off x="2344" y="2396"/>
                <a:ext cx="1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Eco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1" name="Freeform 98"/>
              <p:cNvSpPr>
                <a:spLocks/>
              </p:cNvSpPr>
              <p:nvPr/>
            </p:nvSpPr>
            <p:spPr bwMode="auto">
              <a:xfrm>
                <a:off x="1930" y="1156"/>
                <a:ext cx="356" cy="176"/>
              </a:xfrm>
              <a:custGeom>
                <a:avLst/>
                <a:gdLst>
                  <a:gd name="T0" fmla="*/ 0 w 356"/>
                  <a:gd name="T1" fmla="*/ 176 h 176"/>
                  <a:gd name="T2" fmla="*/ 0 w 356"/>
                  <a:gd name="T3" fmla="*/ 0 h 176"/>
                  <a:gd name="T4" fmla="*/ 356 w 356"/>
                  <a:gd name="T5" fmla="*/ 0 h 176"/>
                  <a:gd name="T6" fmla="*/ 356 w 356"/>
                  <a:gd name="T7" fmla="*/ 63 h 176"/>
                  <a:gd name="T8" fmla="*/ 60 w 356"/>
                  <a:gd name="T9" fmla="*/ 63 h 176"/>
                  <a:gd name="T10" fmla="*/ 60 w 356"/>
                  <a:gd name="T11" fmla="*/ 176 h 176"/>
                  <a:gd name="T12" fmla="*/ 0 w 356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6" h="176">
                    <a:moveTo>
                      <a:pt x="0" y="176"/>
                    </a:moveTo>
                    <a:lnTo>
                      <a:pt x="0" y="0"/>
                    </a:lnTo>
                    <a:lnTo>
                      <a:pt x="356" y="0"/>
                    </a:lnTo>
                    <a:lnTo>
                      <a:pt x="356" y="63"/>
                    </a:lnTo>
                    <a:lnTo>
                      <a:pt x="60" y="63"/>
                    </a:lnTo>
                    <a:lnTo>
                      <a:pt x="60" y="176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2" name="Freeform 99"/>
              <p:cNvSpPr>
                <a:spLocks/>
              </p:cNvSpPr>
              <p:nvPr/>
            </p:nvSpPr>
            <p:spPr bwMode="auto">
              <a:xfrm>
                <a:off x="1923" y="1149"/>
                <a:ext cx="370" cy="190"/>
              </a:xfrm>
              <a:custGeom>
                <a:avLst/>
                <a:gdLst>
                  <a:gd name="T0" fmla="*/ 7 w 370"/>
                  <a:gd name="T1" fmla="*/ 176 h 190"/>
                  <a:gd name="T2" fmla="*/ 14 w 370"/>
                  <a:gd name="T3" fmla="*/ 183 h 190"/>
                  <a:gd name="T4" fmla="*/ 14 w 370"/>
                  <a:gd name="T5" fmla="*/ 7 h 190"/>
                  <a:gd name="T6" fmla="*/ 7 w 370"/>
                  <a:gd name="T7" fmla="*/ 13 h 190"/>
                  <a:gd name="T8" fmla="*/ 363 w 370"/>
                  <a:gd name="T9" fmla="*/ 13 h 190"/>
                  <a:gd name="T10" fmla="*/ 356 w 370"/>
                  <a:gd name="T11" fmla="*/ 7 h 190"/>
                  <a:gd name="T12" fmla="*/ 356 w 370"/>
                  <a:gd name="T13" fmla="*/ 70 h 190"/>
                  <a:gd name="T14" fmla="*/ 363 w 370"/>
                  <a:gd name="T15" fmla="*/ 63 h 190"/>
                  <a:gd name="T16" fmla="*/ 60 w 370"/>
                  <a:gd name="T17" fmla="*/ 63 h 190"/>
                  <a:gd name="T18" fmla="*/ 60 w 370"/>
                  <a:gd name="T19" fmla="*/ 183 h 190"/>
                  <a:gd name="T20" fmla="*/ 67 w 370"/>
                  <a:gd name="T21" fmla="*/ 176 h 190"/>
                  <a:gd name="T22" fmla="*/ 7 w 370"/>
                  <a:gd name="T23" fmla="*/ 176 h 190"/>
                  <a:gd name="T24" fmla="*/ 0 w 370"/>
                  <a:gd name="T25" fmla="*/ 190 h 190"/>
                  <a:gd name="T26" fmla="*/ 74 w 370"/>
                  <a:gd name="T27" fmla="*/ 190 h 190"/>
                  <a:gd name="T28" fmla="*/ 74 w 370"/>
                  <a:gd name="T29" fmla="*/ 70 h 190"/>
                  <a:gd name="T30" fmla="*/ 67 w 370"/>
                  <a:gd name="T31" fmla="*/ 77 h 190"/>
                  <a:gd name="T32" fmla="*/ 370 w 370"/>
                  <a:gd name="T33" fmla="*/ 77 h 190"/>
                  <a:gd name="T34" fmla="*/ 370 w 370"/>
                  <a:gd name="T35" fmla="*/ 0 h 190"/>
                  <a:gd name="T36" fmla="*/ 0 w 370"/>
                  <a:gd name="T37" fmla="*/ 0 h 190"/>
                  <a:gd name="T38" fmla="*/ 0 w 370"/>
                  <a:gd name="T39" fmla="*/ 190 h 190"/>
                  <a:gd name="T40" fmla="*/ 7 w 370"/>
                  <a:gd name="T41" fmla="*/ 17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0" h="190">
                    <a:moveTo>
                      <a:pt x="7" y="176"/>
                    </a:moveTo>
                    <a:lnTo>
                      <a:pt x="14" y="183"/>
                    </a:lnTo>
                    <a:lnTo>
                      <a:pt x="14" y="7"/>
                    </a:lnTo>
                    <a:lnTo>
                      <a:pt x="7" y="13"/>
                    </a:lnTo>
                    <a:lnTo>
                      <a:pt x="363" y="13"/>
                    </a:lnTo>
                    <a:lnTo>
                      <a:pt x="356" y="7"/>
                    </a:lnTo>
                    <a:lnTo>
                      <a:pt x="356" y="70"/>
                    </a:lnTo>
                    <a:lnTo>
                      <a:pt x="363" y="63"/>
                    </a:lnTo>
                    <a:lnTo>
                      <a:pt x="60" y="63"/>
                    </a:lnTo>
                    <a:lnTo>
                      <a:pt x="60" y="183"/>
                    </a:lnTo>
                    <a:lnTo>
                      <a:pt x="67" y="176"/>
                    </a:lnTo>
                    <a:lnTo>
                      <a:pt x="7" y="176"/>
                    </a:lnTo>
                    <a:lnTo>
                      <a:pt x="0" y="190"/>
                    </a:lnTo>
                    <a:lnTo>
                      <a:pt x="74" y="190"/>
                    </a:lnTo>
                    <a:lnTo>
                      <a:pt x="74" y="70"/>
                    </a:lnTo>
                    <a:lnTo>
                      <a:pt x="67" y="77"/>
                    </a:lnTo>
                    <a:lnTo>
                      <a:pt x="370" y="77"/>
                    </a:lnTo>
                    <a:lnTo>
                      <a:pt x="370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7" y="1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3" name="Freeform 100"/>
              <p:cNvSpPr>
                <a:spLocks noEditPoints="1"/>
              </p:cNvSpPr>
              <p:nvPr/>
            </p:nvSpPr>
            <p:spPr bwMode="auto">
              <a:xfrm>
                <a:off x="3769" y="2029"/>
                <a:ext cx="49" cy="67"/>
              </a:xfrm>
              <a:custGeom>
                <a:avLst/>
                <a:gdLst>
                  <a:gd name="T0" fmla="*/ 0 w 49"/>
                  <a:gd name="T1" fmla="*/ 67 h 67"/>
                  <a:gd name="T2" fmla="*/ 19 w 49"/>
                  <a:gd name="T3" fmla="*/ 67 h 67"/>
                  <a:gd name="T4" fmla="*/ 29 w 49"/>
                  <a:gd name="T5" fmla="*/ 67 h 67"/>
                  <a:gd name="T6" fmla="*/ 35 w 49"/>
                  <a:gd name="T7" fmla="*/ 67 h 67"/>
                  <a:gd name="T8" fmla="*/ 38 w 49"/>
                  <a:gd name="T9" fmla="*/ 65 h 67"/>
                  <a:gd name="T10" fmla="*/ 45 w 49"/>
                  <a:gd name="T11" fmla="*/ 58 h 67"/>
                  <a:gd name="T12" fmla="*/ 49 w 49"/>
                  <a:gd name="T13" fmla="*/ 48 h 67"/>
                  <a:gd name="T14" fmla="*/ 47 w 49"/>
                  <a:gd name="T15" fmla="*/ 41 h 67"/>
                  <a:gd name="T16" fmla="*/ 45 w 49"/>
                  <a:gd name="T17" fmla="*/ 37 h 67"/>
                  <a:gd name="T18" fmla="*/ 40 w 49"/>
                  <a:gd name="T19" fmla="*/ 32 h 67"/>
                  <a:gd name="T20" fmla="*/ 35 w 49"/>
                  <a:gd name="T21" fmla="*/ 30 h 67"/>
                  <a:gd name="T22" fmla="*/ 38 w 49"/>
                  <a:gd name="T23" fmla="*/ 29 h 67"/>
                  <a:gd name="T24" fmla="*/ 42 w 49"/>
                  <a:gd name="T25" fmla="*/ 25 h 67"/>
                  <a:gd name="T26" fmla="*/ 45 w 49"/>
                  <a:gd name="T27" fmla="*/ 17 h 67"/>
                  <a:gd name="T28" fmla="*/ 43 w 49"/>
                  <a:gd name="T29" fmla="*/ 8 h 67"/>
                  <a:gd name="T30" fmla="*/ 36 w 49"/>
                  <a:gd name="T31" fmla="*/ 1 h 67"/>
                  <a:gd name="T32" fmla="*/ 33 w 49"/>
                  <a:gd name="T33" fmla="*/ 1 h 67"/>
                  <a:gd name="T34" fmla="*/ 29 w 49"/>
                  <a:gd name="T35" fmla="*/ 0 h 67"/>
                  <a:gd name="T36" fmla="*/ 22 w 49"/>
                  <a:gd name="T37" fmla="*/ 0 h 67"/>
                  <a:gd name="T38" fmla="*/ 0 w 49"/>
                  <a:gd name="T39" fmla="*/ 0 h 67"/>
                  <a:gd name="T40" fmla="*/ 0 w 49"/>
                  <a:gd name="T41" fmla="*/ 67 h 67"/>
                  <a:gd name="T42" fmla="*/ 21 w 49"/>
                  <a:gd name="T43" fmla="*/ 6 h 67"/>
                  <a:gd name="T44" fmla="*/ 28 w 49"/>
                  <a:gd name="T45" fmla="*/ 6 h 67"/>
                  <a:gd name="T46" fmla="*/ 33 w 49"/>
                  <a:gd name="T47" fmla="*/ 8 h 67"/>
                  <a:gd name="T48" fmla="*/ 36 w 49"/>
                  <a:gd name="T49" fmla="*/ 12 h 67"/>
                  <a:gd name="T50" fmla="*/ 36 w 49"/>
                  <a:gd name="T51" fmla="*/ 17 h 67"/>
                  <a:gd name="T52" fmla="*/ 36 w 49"/>
                  <a:gd name="T53" fmla="*/ 22 h 67"/>
                  <a:gd name="T54" fmla="*/ 33 w 49"/>
                  <a:gd name="T55" fmla="*/ 25 h 67"/>
                  <a:gd name="T56" fmla="*/ 28 w 49"/>
                  <a:gd name="T57" fmla="*/ 27 h 67"/>
                  <a:gd name="T58" fmla="*/ 21 w 49"/>
                  <a:gd name="T59" fmla="*/ 29 h 67"/>
                  <a:gd name="T60" fmla="*/ 7 w 49"/>
                  <a:gd name="T61" fmla="*/ 29 h 67"/>
                  <a:gd name="T62" fmla="*/ 7 w 49"/>
                  <a:gd name="T63" fmla="*/ 6 h 67"/>
                  <a:gd name="T64" fmla="*/ 21 w 49"/>
                  <a:gd name="T65" fmla="*/ 6 h 67"/>
                  <a:gd name="T66" fmla="*/ 7 w 49"/>
                  <a:gd name="T67" fmla="*/ 60 h 67"/>
                  <a:gd name="T68" fmla="*/ 7 w 49"/>
                  <a:gd name="T69" fmla="*/ 36 h 67"/>
                  <a:gd name="T70" fmla="*/ 24 w 49"/>
                  <a:gd name="T71" fmla="*/ 36 h 67"/>
                  <a:gd name="T72" fmla="*/ 31 w 49"/>
                  <a:gd name="T73" fmla="*/ 36 h 67"/>
                  <a:gd name="T74" fmla="*/ 36 w 49"/>
                  <a:gd name="T75" fmla="*/ 39 h 67"/>
                  <a:gd name="T76" fmla="*/ 40 w 49"/>
                  <a:gd name="T77" fmla="*/ 48 h 67"/>
                  <a:gd name="T78" fmla="*/ 38 w 49"/>
                  <a:gd name="T79" fmla="*/ 53 h 67"/>
                  <a:gd name="T80" fmla="*/ 36 w 49"/>
                  <a:gd name="T81" fmla="*/ 56 h 67"/>
                  <a:gd name="T82" fmla="*/ 24 w 49"/>
                  <a:gd name="T83" fmla="*/ 60 h 67"/>
                  <a:gd name="T84" fmla="*/ 7 w 49"/>
                  <a:gd name="T85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9" h="67">
                    <a:moveTo>
                      <a:pt x="0" y="67"/>
                    </a:moveTo>
                    <a:lnTo>
                      <a:pt x="19" y="67"/>
                    </a:lnTo>
                    <a:lnTo>
                      <a:pt x="29" y="67"/>
                    </a:lnTo>
                    <a:lnTo>
                      <a:pt x="35" y="67"/>
                    </a:lnTo>
                    <a:lnTo>
                      <a:pt x="38" y="65"/>
                    </a:lnTo>
                    <a:lnTo>
                      <a:pt x="45" y="58"/>
                    </a:lnTo>
                    <a:lnTo>
                      <a:pt x="49" y="48"/>
                    </a:lnTo>
                    <a:lnTo>
                      <a:pt x="47" y="41"/>
                    </a:lnTo>
                    <a:lnTo>
                      <a:pt x="45" y="37"/>
                    </a:lnTo>
                    <a:lnTo>
                      <a:pt x="40" y="32"/>
                    </a:lnTo>
                    <a:lnTo>
                      <a:pt x="35" y="30"/>
                    </a:lnTo>
                    <a:lnTo>
                      <a:pt x="38" y="29"/>
                    </a:lnTo>
                    <a:lnTo>
                      <a:pt x="42" y="25"/>
                    </a:lnTo>
                    <a:lnTo>
                      <a:pt x="45" y="17"/>
                    </a:lnTo>
                    <a:lnTo>
                      <a:pt x="43" y="8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  <a:moveTo>
                      <a:pt x="21" y="6"/>
                    </a:moveTo>
                    <a:lnTo>
                      <a:pt x="28" y="6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6" y="17"/>
                    </a:lnTo>
                    <a:lnTo>
                      <a:pt x="36" y="22"/>
                    </a:lnTo>
                    <a:lnTo>
                      <a:pt x="33" y="25"/>
                    </a:lnTo>
                    <a:lnTo>
                      <a:pt x="28" y="27"/>
                    </a:lnTo>
                    <a:lnTo>
                      <a:pt x="21" y="29"/>
                    </a:lnTo>
                    <a:lnTo>
                      <a:pt x="7" y="29"/>
                    </a:lnTo>
                    <a:lnTo>
                      <a:pt x="7" y="6"/>
                    </a:lnTo>
                    <a:lnTo>
                      <a:pt x="21" y="6"/>
                    </a:lnTo>
                    <a:close/>
                    <a:moveTo>
                      <a:pt x="7" y="60"/>
                    </a:moveTo>
                    <a:lnTo>
                      <a:pt x="7" y="36"/>
                    </a:lnTo>
                    <a:lnTo>
                      <a:pt x="24" y="36"/>
                    </a:lnTo>
                    <a:lnTo>
                      <a:pt x="31" y="36"/>
                    </a:lnTo>
                    <a:lnTo>
                      <a:pt x="36" y="39"/>
                    </a:lnTo>
                    <a:lnTo>
                      <a:pt x="40" y="48"/>
                    </a:lnTo>
                    <a:lnTo>
                      <a:pt x="38" y="53"/>
                    </a:lnTo>
                    <a:lnTo>
                      <a:pt x="36" y="56"/>
                    </a:lnTo>
                    <a:lnTo>
                      <a:pt x="24" y="60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4" name="Freeform 101"/>
              <p:cNvSpPr>
                <a:spLocks/>
              </p:cNvSpPr>
              <p:nvPr/>
            </p:nvSpPr>
            <p:spPr bwMode="auto">
              <a:xfrm>
                <a:off x="3765" y="2025"/>
                <a:ext cx="54" cy="74"/>
              </a:xfrm>
              <a:custGeom>
                <a:avLst/>
                <a:gdLst>
                  <a:gd name="T0" fmla="*/ 37 w 54"/>
                  <a:gd name="T1" fmla="*/ 71 h 74"/>
                  <a:gd name="T2" fmla="*/ 44 w 54"/>
                  <a:gd name="T3" fmla="*/ 72 h 74"/>
                  <a:gd name="T4" fmla="*/ 44 w 54"/>
                  <a:gd name="T5" fmla="*/ 69 h 74"/>
                  <a:gd name="T6" fmla="*/ 47 w 54"/>
                  <a:gd name="T7" fmla="*/ 67 h 74"/>
                  <a:gd name="T8" fmla="*/ 49 w 54"/>
                  <a:gd name="T9" fmla="*/ 64 h 74"/>
                  <a:gd name="T10" fmla="*/ 51 w 54"/>
                  <a:gd name="T11" fmla="*/ 59 h 74"/>
                  <a:gd name="T12" fmla="*/ 53 w 54"/>
                  <a:gd name="T13" fmla="*/ 55 h 74"/>
                  <a:gd name="T14" fmla="*/ 53 w 54"/>
                  <a:gd name="T15" fmla="*/ 41 h 74"/>
                  <a:gd name="T16" fmla="*/ 51 w 54"/>
                  <a:gd name="T17" fmla="*/ 40 h 74"/>
                  <a:gd name="T18" fmla="*/ 46 w 54"/>
                  <a:gd name="T19" fmla="*/ 34 h 74"/>
                  <a:gd name="T20" fmla="*/ 39 w 54"/>
                  <a:gd name="T21" fmla="*/ 38 h 74"/>
                  <a:gd name="T22" fmla="*/ 44 w 54"/>
                  <a:gd name="T23" fmla="*/ 34 h 74"/>
                  <a:gd name="T24" fmla="*/ 46 w 54"/>
                  <a:gd name="T25" fmla="*/ 31 h 74"/>
                  <a:gd name="T26" fmla="*/ 47 w 54"/>
                  <a:gd name="T27" fmla="*/ 31 h 74"/>
                  <a:gd name="T28" fmla="*/ 49 w 54"/>
                  <a:gd name="T29" fmla="*/ 28 h 74"/>
                  <a:gd name="T30" fmla="*/ 51 w 54"/>
                  <a:gd name="T31" fmla="*/ 19 h 74"/>
                  <a:gd name="T32" fmla="*/ 51 w 54"/>
                  <a:gd name="T33" fmla="*/ 10 h 74"/>
                  <a:gd name="T34" fmla="*/ 47 w 54"/>
                  <a:gd name="T35" fmla="*/ 7 h 74"/>
                  <a:gd name="T36" fmla="*/ 44 w 54"/>
                  <a:gd name="T37" fmla="*/ 5 h 74"/>
                  <a:gd name="T38" fmla="*/ 42 w 54"/>
                  <a:gd name="T39" fmla="*/ 2 h 74"/>
                  <a:gd name="T40" fmla="*/ 40 w 54"/>
                  <a:gd name="T41" fmla="*/ 0 h 74"/>
                  <a:gd name="T42" fmla="*/ 0 w 54"/>
                  <a:gd name="T43" fmla="*/ 2 h 74"/>
                  <a:gd name="T44" fmla="*/ 4 w 54"/>
                  <a:gd name="T45" fmla="*/ 67 h 74"/>
                  <a:gd name="T46" fmla="*/ 4 w 54"/>
                  <a:gd name="T47" fmla="*/ 7 h 74"/>
                  <a:gd name="T48" fmla="*/ 37 w 54"/>
                  <a:gd name="T49" fmla="*/ 7 h 74"/>
                  <a:gd name="T50" fmla="*/ 39 w 54"/>
                  <a:gd name="T51" fmla="*/ 9 h 74"/>
                  <a:gd name="T52" fmla="*/ 40 w 54"/>
                  <a:gd name="T53" fmla="*/ 9 h 74"/>
                  <a:gd name="T54" fmla="*/ 44 w 54"/>
                  <a:gd name="T55" fmla="*/ 10 h 74"/>
                  <a:gd name="T56" fmla="*/ 44 w 54"/>
                  <a:gd name="T57" fmla="*/ 14 h 74"/>
                  <a:gd name="T58" fmla="*/ 44 w 54"/>
                  <a:gd name="T59" fmla="*/ 21 h 74"/>
                  <a:gd name="T60" fmla="*/ 46 w 54"/>
                  <a:gd name="T61" fmla="*/ 19 h 74"/>
                  <a:gd name="T62" fmla="*/ 42 w 54"/>
                  <a:gd name="T63" fmla="*/ 29 h 74"/>
                  <a:gd name="T64" fmla="*/ 46 w 54"/>
                  <a:gd name="T65" fmla="*/ 26 h 74"/>
                  <a:gd name="T66" fmla="*/ 40 w 54"/>
                  <a:gd name="T67" fmla="*/ 29 h 74"/>
                  <a:gd name="T68" fmla="*/ 35 w 54"/>
                  <a:gd name="T69" fmla="*/ 34 h 74"/>
                  <a:gd name="T70" fmla="*/ 37 w 54"/>
                  <a:gd name="T71" fmla="*/ 33 h 74"/>
                  <a:gd name="T72" fmla="*/ 35 w 54"/>
                  <a:gd name="T73" fmla="*/ 36 h 74"/>
                  <a:gd name="T74" fmla="*/ 39 w 54"/>
                  <a:gd name="T75" fmla="*/ 38 h 74"/>
                  <a:gd name="T76" fmla="*/ 44 w 54"/>
                  <a:gd name="T77" fmla="*/ 38 h 74"/>
                  <a:gd name="T78" fmla="*/ 46 w 54"/>
                  <a:gd name="T79" fmla="*/ 41 h 74"/>
                  <a:gd name="T80" fmla="*/ 47 w 54"/>
                  <a:gd name="T81" fmla="*/ 52 h 74"/>
                  <a:gd name="T82" fmla="*/ 49 w 54"/>
                  <a:gd name="T83" fmla="*/ 50 h 74"/>
                  <a:gd name="T84" fmla="*/ 46 w 54"/>
                  <a:gd name="T85" fmla="*/ 62 h 74"/>
                  <a:gd name="T86" fmla="*/ 46 w 54"/>
                  <a:gd name="T87" fmla="*/ 62 h 74"/>
                  <a:gd name="T88" fmla="*/ 42 w 54"/>
                  <a:gd name="T89" fmla="*/ 64 h 74"/>
                  <a:gd name="T90" fmla="*/ 39 w 54"/>
                  <a:gd name="T91" fmla="*/ 69 h 74"/>
                  <a:gd name="T92" fmla="*/ 32 w 54"/>
                  <a:gd name="T93" fmla="*/ 67 h 74"/>
                  <a:gd name="T94" fmla="*/ 23 w 54"/>
                  <a:gd name="T95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74">
                    <a:moveTo>
                      <a:pt x="4" y="74"/>
                    </a:moveTo>
                    <a:lnTo>
                      <a:pt x="33" y="74"/>
                    </a:lnTo>
                    <a:lnTo>
                      <a:pt x="37" y="71"/>
                    </a:lnTo>
                    <a:lnTo>
                      <a:pt x="35" y="71"/>
                    </a:lnTo>
                    <a:lnTo>
                      <a:pt x="42" y="72"/>
                    </a:lnTo>
                    <a:lnTo>
                      <a:pt x="44" y="72"/>
                    </a:lnTo>
                    <a:lnTo>
                      <a:pt x="44" y="71"/>
                    </a:lnTo>
                    <a:lnTo>
                      <a:pt x="46" y="69"/>
                    </a:lnTo>
                    <a:lnTo>
                      <a:pt x="44" y="69"/>
                    </a:lnTo>
                    <a:lnTo>
                      <a:pt x="46" y="69"/>
                    </a:lnTo>
                    <a:lnTo>
                      <a:pt x="46" y="67"/>
                    </a:lnTo>
                    <a:lnTo>
                      <a:pt x="47" y="67"/>
                    </a:lnTo>
                    <a:lnTo>
                      <a:pt x="47" y="65"/>
                    </a:lnTo>
                    <a:lnTo>
                      <a:pt x="49" y="65"/>
                    </a:lnTo>
                    <a:lnTo>
                      <a:pt x="49" y="64"/>
                    </a:lnTo>
                    <a:lnTo>
                      <a:pt x="49" y="65"/>
                    </a:lnTo>
                    <a:lnTo>
                      <a:pt x="53" y="62"/>
                    </a:lnTo>
                    <a:lnTo>
                      <a:pt x="51" y="5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53" y="55"/>
                    </a:lnTo>
                    <a:lnTo>
                      <a:pt x="54" y="50"/>
                    </a:lnTo>
                    <a:lnTo>
                      <a:pt x="54" y="48"/>
                    </a:lnTo>
                    <a:lnTo>
                      <a:pt x="53" y="41"/>
                    </a:lnTo>
                    <a:lnTo>
                      <a:pt x="51" y="41"/>
                    </a:lnTo>
                    <a:lnTo>
                      <a:pt x="53" y="41"/>
                    </a:lnTo>
                    <a:lnTo>
                      <a:pt x="51" y="40"/>
                    </a:lnTo>
                    <a:lnTo>
                      <a:pt x="49" y="36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46" y="33"/>
                    </a:lnTo>
                    <a:lnTo>
                      <a:pt x="39" y="31"/>
                    </a:lnTo>
                    <a:lnTo>
                      <a:pt x="39" y="38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44" y="34"/>
                    </a:lnTo>
                    <a:lnTo>
                      <a:pt x="44" y="33"/>
                    </a:lnTo>
                    <a:lnTo>
                      <a:pt x="46" y="33"/>
                    </a:lnTo>
                    <a:lnTo>
                      <a:pt x="46" y="31"/>
                    </a:lnTo>
                    <a:lnTo>
                      <a:pt x="46" y="33"/>
                    </a:lnTo>
                    <a:lnTo>
                      <a:pt x="49" y="31"/>
                    </a:lnTo>
                    <a:lnTo>
                      <a:pt x="47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9" y="28"/>
                    </a:lnTo>
                    <a:lnTo>
                      <a:pt x="49" y="22"/>
                    </a:lnTo>
                    <a:lnTo>
                      <a:pt x="49" y="24"/>
                    </a:lnTo>
                    <a:lnTo>
                      <a:pt x="51" y="19"/>
                    </a:lnTo>
                    <a:lnTo>
                      <a:pt x="51" y="12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49" y="10"/>
                    </a:lnTo>
                    <a:lnTo>
                      <a:pt x="49" y="9"/>
                    </a:lnTo>
                    <a:lnTo>
                      <a:pt x="47" y="7"/>
                    </a:lnTo>
                    <a:lnTo>
                      <a:pt x="46" y="7"/>
                    </a:lnTo>
                    <a:lnTo>
                      <a:pt x="46" y="5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0" y="2"/>
                    </a:lnTo>
                    <a:lnTo>
                      <a:pt x="42" y="2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1"/>
                    </a:lnTo>
                    <a:lnTo>
                      <a:pt x="4" y="74"/>
                    </a:lnTo>
                    <a:lnTo>
                      <a:pt x="4" y="67"/>
                    </a:lnTo>
                    <a:lnTo>
                      <a:pt x="7" y="71"/>
                    </a:lnTo>
                    <a:lnTo>
                      <a:pt x="7" y="4"/>
                    </a:lnTo>
                    <a:lnTo>
                      <a:pt x="4" y="7"/>
                    </a:lnTo>
                    <a:lnTo>
                      <a:pt x="26" y="7"/>
                    </a:lnTo>
                    <a:lnTo>
                      <a:pt x="33" y="7"/>
                    </a:lnTo>
                    <a:lnTo>
                      <a:pt x="37" y="7"/>
                    </a:lnTo>
                    <a:lnTo>
                      <a:pt x="39" y="7"/>
                    </a:lnTo>
                    <a:lnTo>
                      <a:pt x="40" y="9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0" y="7"/>
                    </a:lnTo>
                    <a:lnTo>
                      <a:pt x="40" y="9"/>
                    </a:lnTo>
                    <a:lnTo>
                      <a:pt x="42" y="9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4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4" y="12"/>
                    </a:lnTo>
                    <a:lnTo>
                      <a:pt x="44" y="21"/>
                    </a:lnTo>
                    <a:lnTo>
                      <a:pt x="47" y="22"/>
                    </a:lnTo>
                    <a:lnTo>
                      <a:pt x="49" y="17"/>
                    </a:lnTo>
                    <a:lnTo>
                      <a:pt x="46" y="19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9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42" y="28"/>
                    </a:lnTo>
                    <a:lnTo>
                      <a:pt x="42" y="29"/>
                    </a:lnTo>
                    <a:lnTo>
                      <a:pt x="40" y="29"/>
                    </a:lnTo>
                    <a:lnTo>
                      <a:pt x="40" y="31"/>
                    </a:lnTo>
                    <a:lnTo>
                      <a:pt x="37" y="31"/>
                    </a:lnTo>
                    <a:lnTo>
                      <a:pt x="35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7" y="33"/>
                    </a:lnTo>
                    <a:lnTo>
                      <a:pt x="35" y="33"/>
                    </a:lnTo>
                    <a:lnTo>
                      <a:pt x="35" y="34"/>
                    </a:lnTo>
                    <a:lnTo>
                      <a:pt x="35" y="36"/>
                    </a:lnTo>
                    <a:lnTo>
                      <a:pt x="37" y="36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4" y="38"/>
                    </a:lnTo>
                    <a:lnTo>
                      <a:pt x="42" y="40"/>
                    </a:lnTo>
                    <a:lnTo>
                      <a:pt x="47" y="43"/>
                    </a:lnTo>
                    <a:lnTo>
                      <a:pt x="46" y="41"/>
                    </a:lnTo>
                    <a:lnTo>
                      <a:pt x="47" y="45"/>
                    </a:lnTo>
                    <a:lnTo>
                      <a:pt x="49" y="45"/>
                    </a:lnTo>
                    <a:lnTo>
                      <a:pt x="47" y="52"/>
                    </a:lnTo>
                    <a:lnTo>
                      <a:pt x="51" y="53"/>
                    </a:lnTo>
                    <a:lnTo>
                      <a:pt x="53" y="48"/>
                    </a:lnTo>
                    <a:lnTo>
                      <a:pt x="49" y="50"/>
                    </a:lnTo>
                    <a:lnTo>
                      <a:pt x="49" y="55"/>
                    </a:lnTo>
                    <a:lnTo>
                      <a:pt x="47" y="55"/>
                    </a:lnTo>
                    <a:lnTo>
                      <a:pt x="46" y="62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5"/>
                    </a:lnTo>
                    <a:lnTo>
                      <a:pt x="40" y="65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2" y="65"/>
                    </a:lnTo>
                    <a:lnTo>
                      <a:pt x="32" y="67"/>
                    </a:lnTo>
                    <a:lnTo>
                      <a:pt x="30" y="71"/>
                    </a:lnTo>
                    <a:lnTo>
                      <a:pt x="33" y="67"/>
                    </a:lnTo>
                    <a:lnTo>
                      <a:pt x="23" y="67"/>
                    </a:lnTo>
                    <a:lnTo>
                      <a:pt x="4" y="67"/>
                    </a:lnTo>
                    <a:lnTo>
                      <a:pt x="4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5" name="Freeform 102"/>
              <p:cNvSpPr>
                <a:spLocks/>
              </p:cNvSpPr>
              <p:nvPr/>
            </p:nvSpPr>
            <p:spPr bwMode="auto">
              <a:xfrm>
                <a:off x="3772" y="2032"/>
                <a:ext cx="35" cy="29"/>
              </a:xfrm>
              <a:custGeom>
                <a:avLst/>
                <a:gdLst>
                  <a:gd name="T0" fmla="*/ 18 w 35"/>
                  <a:gd name="T1" fmla="*/ 7 h 29"/>
                  <a:gd name="T2" fmla="*/ 28 w 35"/>
                  <a:gd name="T3" fmla="*/ 7 h 29"/>
                  <a:gd name="T4" fmla="*/ 28 w 35"/>
                  <a:gd name="T5" fmla="*/ 9 h 29"/>
                  <a:gd name="T6" fmla="*/ 30 w 35"/>
                  <a:gd name="T7" fmla="*/ 9 h 29"/>
                  <a:gd name="T8" fmla="*/ 30 w 35"/>
                  <a:gd name="T9" fmla="*/ 7 h 29"/>
                  <a:gd name="T10" fmla="*/ 28 w 35"/>
                  <a:gd name="T11" fmla="*/ 14 h 29"/>
                  <a:gd name="T12" fmla="*/ 32 w 35"/>
                  <a:gd name="T13" fmla="*/ 15 h 29"/>
                  <a:gd name="T14" fmla="*/ 33 w 35"/>
                  <a:gd name="T15" fmla="*/ 10 h 29"/>
                  <a:gd name="T16" fmla="*/ 30 w 35"/>
                  <a:gd name="T17" fmla="*/ 12 h 29"/>
                  <a:gd name="T18" fmla="*/ 30 w 35"/>
                  <a:gd name="T19" fmla="*/ 19 h 29"/>
                  <a:gd name="T20" fmla="*/ 28 w 35"/>
                  <a:gd name="T21" fmla="*/ 19 h 29"/>
                  <a:gd name="T22" fmla="*/ 26 w 35"/>
                  <a:gd name="T23" fmla="*/ 22 h 29"/>
                  <a:gd name="T24" fmla="*/ 28 w 35"/>
                  <a:gd name="T25" fmla="*/ 19 h 29"/>
                  <a:gd name="T26" fmla="*/ 28 w 35"/>
                  <a:gd name="T27" fmla="*/ 21 h 29"/>
                  <a:gd name="T28" fmla="*/ 30 w 35"/>
                  <a:gd name="T29" fmla="*/ 19 h 29"/>
                  <a:gd name="T30" fmla="*/ 25 w 35"/>
                  <a:gd name="T31" fmla="*/ 21 h 29"/>
                  <a:gd name="T32" fmla="*/ 25 w 35"/>
                  <a:gd name="T33" fmla="*/ 22 h 29"/>
                  <a:gd name="T34" fmla="*/ 16 w 35"/>
                  <a:gd name="T35" fmla="*/ 22 h 29"/>
                  <a:gd name="T36" fmla="*/ 14 w 35"/>
                  <a:gd name="T37" fmla="*/ 26 h 29"/>
                  <a:gd name="T38" fmla="*/ 18 w 35"/>
                  <a:gd name="T39" fmla="*/ 22 h 29"/>
                  <a:gd name="T40" fmla="*/ 4 w 35"/>
                  <a:gd name="T41" fmla="*/ 22 h 29"/>
                  <a:gd name="T42" fmla="*/ 7 w 35"/>
                  <a:gd name="T43" fmla="*/ 26 h 29"/>
                  <a:gd name="T44" fmla="*/ 7 w 35"/>
                  <a:gd name="T45" fmla="*/ 3 h 29"/>
                  <a:gd name="T46" fmla="*/ 4 w 35"/>
                  <a:gd name="T47" fmla="*/ 7 h 29"/>
                  <a:gd name="T48" fmla="*/ 18 w 35"/>
                  <a:gd name="T49" fmla="*/ 7 h 29"/>
                  <a:gd name="T50" fmla="*/ 18 w 35"/>
                  <a:gd name="T51" fmla="*/ 0 h 29"/>
                  <a:gd name="T52" fmla="*/ 4 w 35"/>
                  <a:gd name="T53" fmla="*/ 0 h 29"/>
                  <a:gd name="T54" fmla="*/ 2 w 35"/>
                  <a:gd name="T55" fmla="*/ 0 h 29"/>
                  <a:gd name="T56" fmla="*/ 2 w 35"/>
                  <a:gd name="T57" fmla="*/ 2 h 29"/>
                  <a:gd name="T58" fmla="*/ 0 w 35"/>
                  <a:gd name="T59" fmla="*/ 2 h 29"/>
                  <a:gd name="T60" fmla="*/ 0 w 35"/>
                  <a:gd name="T61" fmla="*/ 3 h 29"/>
                  <a:gd name="T62" fmla="*/ 0 w 35"/>
                  <a:gd name="T63" fmla="*/ 26 h 29"/>
                  <a:gd name="T64" fmla="*/ 0 w 35"/>
                  <a:gd name="T65" fmla="*/ 27 h 29"/>
                  <a:gd name="T66" fmla="*/ 2 w 35"/>
                  <a:gd name="T67" fmla="*/ 27 h 29"/>
                  <a:gd name="T68" fmla="*/ 2 w 35"/>
                  <a:gd name="T69" fmla="*/ 29 h 29"/>
                  <a:gd name="T70" fmla="*/ 4 w 35"/>
                  <a:gd name="T71" fmla="*/ 29 h 29"/>
                  <a:gd name="T72" fmla="*/ 18 w 35"/>
                  <a:gd name="T73" fmla="*/ 29 h 29"/>
                  <a:gd name="T74" fmla="*/ 21 w 35"/>
                  <a:gd name="T75" fmla="*/ 26 h 29"/>
                  <a:gd name="T76" fmla="*/ 19 w 35"/>
                  <a:gd name="T77" fmla="*/ 26 h 29"/>
                  <a:gd name="T78" fmla="*/ 28 w 35"/>
                  <a:gd name="T79" fmla="*/ 26 h 29"/>
                  <a:gd name="T80" fmla="*/ 28 w 35"/>
                  <a:gd name="T81" fmla="*/ 24 h 29"/>
                  <a:gd name="T82" fmla="*/ 30 w 35"/>
                  <a:gd name="T83" fmla="*/ 26 h 29"/>
                  <a:gd name="T84" fmla="*/ 32 w 35"/>
                  <a:gd name="T85" fmla="*/ 24 h 29"/>
                  <a:gd name="T86" fmla="*/ 32 w 35"/>
                  <a:gd name="T87" fmla="*/ 26 h 29"/>
                  <a:gd name="T88" fmla="*/ 33 w 35"/>
                  <a:gd name="T89" fmla="*/ 22 h 29"/>
                  <a:gd name="T90" fmla="*/ 32 w 35"/>
                  <a:gd name="T91" fmla="*/ 22 h 29"/>
                  <a:gd name="T92" fmla="*/ 33 w 35"/>
                  <a:gd name="T93" fmla="*/ 22 h 29"/>
                  <a:gd name="T94" fmla="*/ 33 w 35"/>
                  <a:gd name="T95" fmla="*/ 15 h 29"/>
                  <a:gd name="T96" fmla="*/ 33 w 35"/>
                  <a:gd name="T97" fmla="*/ 17 h 29"/>
                  <a:gd name="T98" fmla="*/ 35 w 35"/>
                  <a:gd name="T99" fmla="*/ 12 h 29"/>
                  <a:gd name="T100" fmla="*/ 35 w 35"/>
                  <a:gd name="T101" fmla="*/ 10 h 29"/>
                  <a:gd name="T102" fmla="*/ 33 w 35"/>
                  <a:gd name="T103" fmla="*/ 3 h 29"/>
                  <a:gd name="T104" fmla="*/ 30 w 35"/>
                  <a:gd name="T105" fmla="*/ 2 h 29"/>
                  <a:gd name="T106" fmla="*/ 32 w 35"/>
                  <a:gd name="T107" fmla="*/ 2 h 29"/>
                  <a:gd name="T108" fmla="*/ 32 w 35"/>
                  <a:gd name="T109" fmla="*/ 3 h 29"/>
                  <a:gd name="T110" fmla="*/ 30 w 35"/>
                  <a:gd name="T111" fmla="*/ 0 h 29"/>
                  <a:gd name="T112" fmla="*/ 18 w 35"/>
                  <a:gd name="T113" fmla="*/ 0 h 29"/>
                  <a:gd name="T114" fmla="*/ 18 w 35"/>
                  <a:gd name="T1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" h="29">
                    <a:moveTo>
                      <a:pt x="18" y="7"/>
                    </a:moveTo>
                    <a:lnTo>
                      <a:pt x="28" y="7"/>
                    </a:lnTo>
                    <a:lnTo>
                      <a:pt x="28" y="9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28" y="14"/>
                    </a:lnTo>
                    <a:lnTo>
                      <a:pt x="32" y="15"/>
                    </a:lnTo>
                    <a:lnTo>
                      <a:pt x="33" y="10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28" y="19"/>
                    </a:lnTo>
                    <a:lnTo>
                      <a:pt x="26" y="22"/>
                    </a:lnTo>
                    <a:lnTo>
                      <a:pt x="28" y="19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25" y="21"/>
                    </a:lnTo>
                    <a:lnTo>
                      <a:pt x="25" y="22"/>
                    </a:lnTo>
                    <a:lnTo>
                      <a:pt x="16" y="22"/>
                    </a:lnTo>
                    <a:lnTo>
                      <a:pt x="14" y="2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7" y="26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18" y="7"/>
                    </a:lnTo>
                    <a:lnTo>
                      <a:pt x="1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2" y="27"/>
                    </a:lnTo>
                    <a:lnTo>
                      <a:pt x="2" y="29"/>
                    </a:lnTo>
                    <a:lnTo>
                      <a:pt x="4" y="29"/>
                    </a:lnTo>
                    <a:lnTo>
                      <a:pt x="18" y="29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2" y="22"/>
                    </a:lnTo>
                    <a:lnTo>
                      <a:pt x="33" y="22"/>
                    </a:lnTo>
                    <a:lnTo>
                      <a:pt x="33" y="15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5" y="10"/>
                    </a:lnTo>
                    <a:lnTo>
                      <a:pt x="33" y="3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6" name="Freeform 103"/>
              <p:cNvSpPr>
                <a:spLocks/>
              </p:cNvSpPr>
              <p:nvPr/>
            </p:nvSpPr>
            <p:spPr bwMode="auto">
              <a:xfrm>
                <a:off x="3772" y="2061"/>
                <a:ext cx="39" cy="31"/>
              </a:xfrm>
              <a:custGeom>
                <a:avLst/>
                <a:gdLst>
                  <a:gd name="T0" fmla="*/ 7 w 39"/>
                  <a:gd name="T1" fmla="*/ 28 h 31"/>
                  <a:gd name="T2" fmla="*/ 7 w 39"/>
                  <a:gd name="T3" fmla="*/ 4 h 31"/>
                  <a:gd name="T4" fmla="*/ 4 w 39"/>
                  <a:gd name="T5" fmla="*/ 7 h 31"/>
                  <a:gd name="T6" fmla="*/ 21 w 39"/>
                  <a:gd name="T7" fmla="*/ 7 h 31"/>
                  <a:gd name="T8" fmla="*/ 28 w 39"/>
                  <a:gd name="T9" fmla="*/ 5 h 31"/>
                  <a:gd name="T10" fmla="*/ 28 w 39"/>
                  <a:gd name="T11" fmla="*/ 7 h 31"/>
                  <a:gd name="T12" fmla="*/ 30 w 39"/>
                  <a:gd name="T13" fmla="*/ 9 h 31"/>
                  <a:gd name="T14" fmla="*/ 32 w 39"/>
                  <a:gd name="T15" fmla="*/ 9 h 31"/>
                  <a:gd name="T16" fmla="*/ 30 w 39"/>
                  <a:gd name="T17" fmla="*/ 7 h 31"/>
                  <a:gd name="T18" fmla="*/ 32 w 39"/>
                  <a:gd name="T19" fmla="*/ 10 h 31"/>
                  <a:gd name="T20" fmla="*/ 33 w 39"/>
                  <a:gd name="T21" fmla="*/ 10 h 31"/>
                  <a:gd name="T22" fmla="*/ 32 w 39"/>
                  <a:gd name="T23" fmla="*/ 16 h 31"/>
                  <a:gd name="T24" fmla="*/ 35 w 39"/>
                  <a:gd name="T25" fmla="*/ 17 h 31"/>
                  <a:gd name="T26" fmla="*/ 37 w 39"/>
                  <a:gd name="T27" fmla="*/ 12 h 31"/>
                  <a:gd name="T28" fmla="*/ 33 w 39"/>
                  <a:gd name="T29" fmla="*/ 14 h 31"/>
                  <a:gd name="T30" fmla="*/ 33 w 39"/>
                  <a:gd name="T31" fmla="*/ 19 h 31"/>
                  <a:gd name="T32" fmla="*/ 32 w 39"/>
                  <a:gd name="T33" fmla="*/ 19 h 31"/>
                  <a:gd name="T34" fmla="*/ 30 w 39"/>
                  <a:gd name="T35" fmla="*/ 24 h 31"/>
                  <a:gd name="T36" fmla="*/ 32 w 39"/>
                  <a:gd name="T37" fmla="*/ 23 h 31"/>
                  <a:gd name="T38" fmla="*/ 32 w 39"/>
                  <a:gd name="T39" fmla="*/ 21 h 31"/>
                  <a:gd name="T40" fmla="*/ 33 w 39"/>
                  <a:gd name="T41" fmla="*/ 21 h 31"/>
                  <a:gd name="T42" fmla="*/ 26 w 39"/>
                  <a:gd name="T43" fmla="*/ 23 h 31"/>
                  <a:gd name="T44" fmla="*/ 26 w 39"/>
                  <a:gd name="T45" fmla="*/ 24 h 31"/>
                  <a:gd name="T46" fmla="*/ 19 w 39"/>
                  <a:gd name="T47" fmla="*/ 24 h 31"/>
                  <a:gd name="T48" fmla="*/ 18 w 39"/>
                  <a:gd name="T49" fmla="*/ 28 h 31"/>
                  <a:gd name="T50" fmla="*/ 21 w 39"/>
                  <a:gd name="T51" fmla="*/ 24 h 31"/>
                  <a:gd name="T52" fmla="*/ 4 w 39"/>
                  <a:gd name="T53" fmla="*/ 24 h 31"/>
                  <a:gd name="T54" fmla="*/ 7 w 39"/>
                  <a:gd name="T55" fmla="*/ 28 h 31"/>
                  <a:gd name="T56" fmla="*/ 0 w 39"/>
                  <a:gd name="T57" fmla="*/ 28 h 31"/>
                  <a:gd name="T58" fmla="*/ 4 w 39"/>
                  <a:gd name="T59" fmla="*/ 31 h 31"/>
                  <a:gd name="T60" fmla="*/ 21 w 39"/>
                  <a:gd name="T61" fmla="*/ 31 h 31"/>
                  <a:gd name="T62" fmla="*/ 25 w 39"/>
                  <a:gd name="T63" fmla="*/ 28 h 31"/>
                  <a:gd name="T64" fmla="*/ 23 w 39"/>
                  <a:gd name="T65" fmla="*/ 28 h 31"/>
                  <a:gd name="T66" fmla="*/ 30 w 39"/>
                  <a:gd name="T67" fmla="*/ 28 h 31"/>
                  <a:gd name="T68" fmla="*/ 30 w 39"/>
                  <a:gd name="T69" fmla="*/ 26 h 31"/>
                  <a:gd name="T70" fmla="*/ 33 w 39"/>
                  <a:gd name="T71" fmla="*/ 28 h 31"/>
                  <a:gd name="T72" fmla="*/ 35 w 39"/>
                  <a:gd name="T73" fmla="*/ 28 h 31"/>
                  <a:gd name="T74" fmla="*/ 35 w 39"/>
                  <a:gd name="T75" fmla="*/ 26 h 31"/>
                  <a:gd name="T76" fmla="*/ 37 w 39"/>
                  <a:gd name="T77" fmla="*/ 24 h 31"/>
                  <a:gd name="T78" fmla="*/ 35 w 39"/>
                  <a:gd name="T79" fmla="*/ 23 h 31"/>
                  <a:gd name="T80" fmla="*/ 37 w 39"/>
                  <a:gd name="T81" fmla="*/ 23 h 31"/>
                  <a:gd name="T82" fmla="*/ 37 w 39"/>
                  <a:gd name="T83" fmla="*/ 17 h 31"/>
                  <a:gd name="T84" fmla="*/ 37 w 39"/>
                  <a:gd name="T85" fmla="*/ 19 h 31"/>
                  <a:gd name="T86" fmla="*/ 39 w 39"/>
                  <a:gd name="T87" fmla="*/ 14 h 31"/>
                  <a:gd name="T88" fmla="*/ 39 w 39"/>
                  <a:gd name="T89" fmla="*/ 12 h 31"/>
                  <a:gd name="T90" fmla="*/ 37 w 39"/>
                  <a:gd name="T91" fmla="*/ 7 h 31"/>
                  <a:gd name="T92" fmla="*/ 35 w 39"/>
                  <a:gd name="T93" fmla="*/ 7 h 31"/>
                  <a:gd name="T94" fmla="*/ 37 w 39"/>
                  <a:gd name="T95" fmla="*/ 7 h 31"/>
                  <a:gd name="T96" fmla="*/ 35 w 39"/>
                  <a:gd name="T97" fmla="*/ 5 h 31"/>
                  <a:gd name="T98" fmla="*/ 33 w 39"/>
                  <a:gd name="T99" fmla="*/ 2 h 31"/>
                  <a:gd name="T100" fmla="*/ 32 w 39"/>
                  <a:gd name="T101" fmla="*/ 4 h 31"/>
                  <a:gd name="T102" fmla="*/ 32 w 39"/>
                  <a:gd name="T103" fmla="*/ 2 h 31"/>
                  <a:gd name="T104" fmla="*/ 21 w 39"/>
                  <a:gd name="T105" fmla="*/ 0 h 31"/>
                  <a:gd name="T106" fmla="*/ 4 w 39"/>
                  <a:gd name="T107" fmla="*/ 0 h 31"/>
                  <a:gd name="T108" fmla="*/ 2 w 39"/>
                  <a:gd name="T109" fmla="*/ 0 h 31"/>
                  <a:gd name="T110" fmla="*/ 2 w 39"/>
                  <a:gd name="T111" fmla="*/ 2 h 31"/>
                  <a:gd name="T112" fmla="*/ 0 w 39"/>
                  <a:gd name="T113" fmla="*/ 2 h 31"/>
                  <a:gd name="T114" fmla="*/ 0 w 39"/>
                  <a:gd name="T115" fmla="*/ 4 h 31"/>
                  <a:gd name="T116" fmla="*/ 0 w 39"/>
                  <a:gd name="T117" fmla="*/ 28 h 31"/>
                  <a:gd name="T118" fmla="*/ 7 w 39"/>
                  <a:gd name="T11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" h="31">
                    <a:moveTo>
                      <a:pt x="7" y="28"/>
                    </a:moveTo>
                    <a:lnTo>
                      <a:pt x="7" y="4"/>
                    </a:lnTo>
                    <a:lnTo>
                      <a:pt x="4" y="7"/>
                    </a:lnTo>
                    <a:lnTo>
                      <a:pt x="21" y="7"/>
                    </a:lnTo>
                    <a:lnTo>
                      <a:pt x="28" y="5"/>
                    </a:lnTo>
                    <a:lnTo>
                      <a:pt x="28" y="7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0" y="7"/>
                    </a:lnTo>
                    <a:lnTo>
                      <a:pt x="32" y="10"/>
                    </a:lnTo>
                    <a:lnTo>
                      <a:pt x="33" y="10"/>
                    </a:lnTo>
                    <a:lnTo>
                      <a:pt x="32" y="16"/>
                    </a:lnTo>
                    <a:lnTo>
                      <a:pt x="35" y="17"/>
                    </a:lnTo>
                    <a:lnTo>
                      <a:pt x="37" y="12"/>
                    </a:lnTo>
                    <a:lnTo>
                      <a:pt x="33" y="14"/>
                    </a:lnTo>
                    <a:lnTo>
                      <a:pt x="33" y="19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32" y="23"/>
                    </a:lnTo>
                    <a:lnTo>
                      <a:pt x="32" y="21"/>
                    </a:lnTo>
                    <a:lnTo>
                      <a:pt x="33" y="21"/>
                    </a:lnTo>
                    <a:lnTo>
                      <a:pt x="26" y="23"/>
                    </a:lnTo>
                    <a:lnTo>
                      <a:pt x="26" y="24"/>
                    </a:lnTo>
                    <a:lnTo>
                      <a:pt x="19" y="24"/>
                    </a:lnTo>
                    <a:lnTo>
                      <a:pt x="18" y="28"/>
                    </a:lnTo>
                    <a:lnTo>
                      <a:pt x="21" y="24"/>
                    </a:lnTo>
                    <a:lnTo>
                      <a:pt x="4" y="24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4" y="31"/>
                    </a:lnTo>
                    <a:lnTo>
                      <a:pt x="21" y="31"/>
                    </a:lnTo>
                    <a:lnTo>
                      <a:pt x="25" y="28"/>
                    </a:lnTo>
                    <a:lnTo>
                      <a:pt x="23" y="28"/>
                    </a:lnTo>
                    <a:lnTo>
                      <a:pt x="30" y="28"/>
                    </a:lnTo>
                    <a:lnTo>
                      <a:pt x="30" y="26"/>
                    </a:lnTo>
                    <a:lnTo>
                      <a:pt x="33" y="28"/>
                    </a:lnTo>
                    <a:lnTo>
                      <a:pt x="35" y="28"/>
                    </a:lnTo>
                    <a:lnTo>
                      <a:pt x="35" y="26"/>
                    </a:lnTo>
                    <a:lnTo>
                      <a:pt x="37" y="24"/>
                    </a:lnTo>
                    <a:lnTo>
                      <a:pt x="35" y="23"/>
                    </a:lnTo>
                    <a:lnTo>
                      <a:pt x="37" y="23"/>
                    </a:lnTo>
                    <a:lnTo>
                      <a:pt x="37" y="17"/>
                    </a:lnTo>
                    <a:lnTo>
                      <a:pt x="37" y="19"/>
                    </a:lnTo>
                    <a:lnTo>
                      <a:pt x="39" y="14"/>
                    </a:lnTo>
                    <a:lnTo>
                      <a:pt x="39" y="12"/>
                    </a:lnTo>
                    <a:lnTo>
                      <a:pt x="37" y="7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21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8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7" name="Freeform 104"/>
              <p:cNvSpPr>
                <a:spLocks noEditPoints="1"/>
              </p:cNvSpPr>
              <p:nvPr/>
            </p:nvSpPr>
            <p:spPr bwMode="auto">
              <a:xfrm>
                <a:off x="3826" y="2046"/>
                <a:ext cx="46" cy="51"/>
              </a:xfrm>
              <a:custGeom>
                <a:avLst/>
                <a:gdLst>
                  <a:gd name="T0" fmla="*/ 34 w 46"/>
                  <a:gd name="T1" fmla="*/ 43 h 51"/>
                  <a:gd name="T2" fmla="*/ 35 w 46"/>
                  <a:gd name="T3" fmla="*/ 48 h 51"/>
                  <a:gd name="T4" fmla="*/ 37 w 46"/>
                  <a:gd name="T5" fmla="*/ 50 h 51"/>
                  <a:gd name="T6" fmla="*/ 41 w 46"/>
                  <a:gd name="T7" fmla="*/ 50 h 51"/>
                  <a:gd name="T8" fmla="*/ 43 w 46"/>
                  <a:gd name="T9" fmla="*/ 50 h 51"/>
                  <a:gd name="T10" fmla="*/ 46 w 46"/>
                  <a:gd name="T11" fmla="*/ 50 h 51"/>
                  <a:gd name="T12" fmla="*/ 46 w 46"/>
                  <a:gd name="T13" fmla="*/ 44 h 51"/>
                  <a:gd name="T14" fmla="*/ 43 w 46"/>
                  <a:gd name="T15" fmla="*/ 44 h 51"/>
                  <a:gd name="T16" fmla="*/ 41 w 46"/>
                  <a:gd name="T17" fmla="*/ 43 h 51"/>
                  <a:gd name="T18" fmla="*/ 41 w 46"/>
                  <a:gd name="T19" fmla="*/ 41 h 51"/>
                  <a:gd name="T20" fmla="*/ 41 w 46"/>
                  <a:gd name="T21" fmla="*/ 15 h 51"/>
                  <a:gd name="T22" fmla="*/ 39 w 46"/>
                  <a:gd name="T23" fmla="*/ 8 h 51"/>
                  <a:gd name="T24" fmla="*/ 35 w 46"/>
                  <a:gd name="T25" fmla="*/ 3 h 51"/>
                  <a:gd name="T26" fmla="*/ 30 w 46"/>
                  <a:gd name="T27" fmla="*/ 0 h 51"/>
                  <a:gd name="T28" fmla="*/ 21 w 46"/>
                  <a:gd name="T29" fmla="*/ 0 h 51"/>
                  <a:gd name="T30" fmla="*/ 7 w 46"/>
                  <a:gd name="T31" fmla="*/ 3 h 51"/>
                  <a:gd name="T32" fmla="*/ 4 w 46"/>
                  <a:gd name="T33" fmla="*/ 8 h 51"/>
                  <a:gd name="T34" fmla="*/ 2 w 46"/>
                  <a:gd name="T35" fmla="*/ 17 h 51"/>
                  <a:gd name="T36" fmla="*/ 9 w 46"/>
                  <a:gd name="T37" fmla="*/ 17 h 51"/>
                  <a:gd name="T38" fmla="*/ 13 w 46"/>
                  <a:gd name="T39" fmla="*/ 8 h 51"/>
                  <a:gd name="T40" fmla="*/ 21 w 46"/>
                  <a:gd name="T41" fmla="*/ 7 h 51"/>
                  <a:gd name="T42" fmla="*/ 27 w 46"/>
                  <a:gd name="T43" fmla="*/ 7 h 51"/>
                  <a:gd name="T44" fmla="*/ 30 w 46"/>
                  <a:gd name="T45" fmla="*/ 8 h 51"/>
                  <a:gd name="T46" fmla="*/ 32 w 46"/>
                  <a:gd name="T47" fmla="*/ 15 h 51"/>
                  <a:gd name="T48" fmla="*/ 30 w 46"/>
                  <a:gd name="T49" fmla="*/ 19 h 51"/>
                  <a:gd name="T50" fmla="*/ 28 w 46"/>
                  <a:gd name="T51" fmla="*/ 20 h 51"/>
                  <a:gd name="T52" fmla="*/ 25 w 46"/>
                  <a:gd name="T53" fmla="*/ 20 h 51"/>
                  <a:gd name="T54" fmla="*/ 23 w 46"/>
                  <a:gd name="T55" fmla="*/ 20 h 51"/>
                  <a:gd name="T56" fmla="*/ 14 w 46"/>
                  <a:gd name="T57" fmla="*/ 22 h 51"/>
                  <a:gd name="T58" fmla="*/ 7 w 46"/>
                  <a:gd name="T59" fmla="*/ 24 h 51"/>
                  <a:gd name="T60" fmla="*/ 2 w 46"/>
                  <a:gd name="T61" fmla="*/ 29 h 51"/>
                  <a:gd name="T62" fmla="*/ 0 w 46"/>
                  <a:gd name="T63" fmla="*/ 36 h 51"/>
                  <a:gd name="T64" fmla="*/ 2 w 46"/>
                  <a:gd name="T65" fmla="*/ 43 h 51"/>
                  <a:gd name="T66" fmla="*/ 4 w 46"/>
                  <a:gd name="T67" fmla="*/ 46 h 51"/>
                  <a:gd name="T68" fmla="*/ 9 w 46"/>
                  <a:gd name="T69" fmla="*/ 50 h 51"/>
                  <a:gd name="T70" fmla="*/ 16 w 46"/>
                  <a:gd name="T71" fmla="*/ 51 h 51"/>
                  <a:gd name="T72" fmla="*/ 21 w 46"/>
                  <a:gd name="T73" fmla="*/ 51 h 51"/>
                  <a:gd name="T74" fmla="*/ 25 w 46"/>
                  <a:gd name="T75" fmla="*/ 50 h 51"/>
                  <a:gd name="T76" fmla="*/ 34 w 46"/>
                  <a:gd name="T77" fmla="*/ 43 h 51"/>
                  <a:gd name="T78" fmla="*/ 32 w 46"/>
                  <a:gd name="T79" fmla="*/ 24 h 51"/>
                  <a:gd name="T80" fmla="*/ 32 w 46"/>
                  <a:gd name="T81" fmla="*/ 31 h 51"/>
                  <a:gd name="T82" fmla="*/ 28 w 46"/>
                  <a:gd name="T83" fmla="*/ 41 h 51"/>
                  <a:gd name="T84" fmla="*/ 18 w 46"/>
                  <a:gd name="T85" fmla="*/ 44 h 51"/>
                  <a:gd name="T86" fmla="*/ 14 w 46"/>
                  <a:gd name="T87" fmla="*/ 44 h 51"/>
                  <a:gd name="T88" fmla="*/ 11 w 46"/>
                  <a:gd name="T89" fmla="*/ 43 h 51"/>
                  <a:gd name="T90" fmla="*/ 7 w 46"/>
                  <a:gd name="T91" fmla="*/ 36 h 51"/>
                  <a:gd name="T92" fmla="*/ 9 w 46"/>
                  <a:gd name="T93" fmla="*/ 31 h 51"/>
                  <a:gd name="T94" fmla="*/ 18 w 46"/>
                  <a:gd name="T95" fmla="*/ 27 h 51"/>
                  <a:gd name="T96" fmla="*/ 23 w 46"/>
                  <a:gd name="T97" fmla="*/ 27 h 51"/>
                  <a:gd name="T98" fmla="*/ 28 w 46"/>
                  <a:gd name="T99" fmla="*/ 25 h 51"/>
                  <a:gd name="T100" fmla="*/ 32 w 46"/>
                  <a:gd name="T101" fmla="*/ 2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" h="51">
                    <a:moveTo>
                      <a:pt x="34" y="43"/>
                    </a:moveTo>
                    <a:lnTo>
                      <a:pt x="35" y="48"/>
                    </a:lnTo>
                    <a:lnTo>
                      <a:pt x="37" y="50"/>
                    </a:lnTo>
                    <a:lnTo>
                      <a:pt x="41" y="50"/>
                    </a:lnTo>
                    <a:lnTo>
                      <a:pt x="43" y="50"/>
                    </a:lnTo>
                    <a:lnTo>
                      <a:pt x="46" y="50"/>
                    </a:lnTo>
                    <a:lnTo>
                      <a:pt x="46" y="44"/>
                    </a:lnTo>
                    <a:lnTo>
                      <a:pt x="43" y="44"/>
                    </a:lnTo>
                    <a:lnTo>
                      <a:pt x="41" y="43"/>
                    </a:lnTo>
                    <a:lnTo>
                      <a:pt x="41" y="41"/>
                    </a:lnTo>
                    <a:lnTo>
                      <a:pt x="41" y="15"/>
                    </a:lnTo>
                    <a:lnTo>
                      <a:pt x="39" y="8"/>
                    </a:lnTo>
                    <a:lnTo>
                      <a:pt x="35" y="3"/>
                    </a:lnTo>
                    <a:lnTo>
                      <a:pt x="30" y="0"/>
                    </a:lnTo>
                    <a:lnTo>
                      <a:pt x="21" y="0"/>
                    </a:lnTo>
                    <a:lnTo>
                      <a:pt x="7" y="3"/>
                    </a:lnTo>
                    <a:lnTo>
                      <a:pt x="4" y="8"/>
                    </a:lnTo>
                    <a:lnTo>
                      <a:pt x="2" y="17"/>
                    </a:lnTo>
                    <a:lnTo>
                      <a:pt x="9" y="17"/>
                    </a:lnTo>
                    <a:lnTo>
                      <a:pt x="13" y="8"/>
                    </a:lnTo>
                    <a:lnTo>
                      <a:pt x="21" y="7"/>
                    </a:lnTo>
                    <a:lnTo>
                      <a:pt x="27" y="7"/>
                    </a:lnTo>
                    <a:lnTo>
                      <a:pt x="30" y="8"/>
                    </a:lnTo>
                    <a:lnTo>
                      <a:pt x="32" y="15"/>
                    </a:lnTo>
                    <a:lnTo>
                      <a:pt x="30" y="19"/>
                    </a:lnTo>
                    <a:lnTo>
                      <a:pt x="28" y="20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14" y="22"/>
                    </a:lnTo>
                    <a:lnTo>
                      <a:pt x="7" y="24"/>
                    </a:lnTo>
                    <a:lnTo>
                      <a:pt x="2" y="29"/>
                    </a:lnTo>
                    <a:lnTo>
                      <a:pt x="0" y="36"/>
                    </a:lnTo>
                    <a:lnTo>
                      <a:pt x="2" y="43"/>
                    </a:lnTo>
                    <a:lnTo>
                      <a:pt x="4" y="46"/>
                    </a:lnTo>
                    <a:lnTo>
                      <a:pt x="9" y="50"/>
                    </a:lnTo>
                    <a:lnTo>
                      <a:pt x="16" y="51"/>
                    </a:lnTo>
                    <a:lnTo>
                      <a:pt x="21" y="51"/>
                    </a:lnTo>
                    <a:lnTo>
                      <a:pt x="25" y="50"/>
                    </a:lnTo>
                    <a:lnTo>
                      <a:pt x="34" y="43"/>
                    </a:lnTo>
                    <a:close/>
                    <a:moveTo>
                      <a:pt x="32" y="24"/>
                    </a:moveTo>
                    <a:lnTo>
                      <a:pt x="32" y="31"/>
                    </a:lnTo>
                    <a:lnTo>
                      <a:pt x="28" y="41"/>
                    </a:lnTo>
                    <a:lnTo>
                      <a:pt x="18" y="44"/>
                    </a:lnTo>
                    <a:lnTo>
                      <a:pt x="14" y="44"/>
                    </a:lnTo>
                    <a:lnTo>
                      <a:pt x="11" y="43"/>
                    </a:lnTo>
                    <a:lnTo>
                      <a:pt x="7" y="36"/>
                    </a:lnTo>
                    <a:lnTo>
                      <a:pt x="9" y="31"/>
                    </a:lnTo>
                    <a:lnTo>
                      <a:pt x="18" y="27"/>
                    </a:lnTo>
                    <a:lnTo>
                      <a:pt x="23" y="27"/>
                    </a:lnTo>
                    <a:lnTo>
                      <a:pt x="28" y="25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8" name="Freeform 105"/>
              <p:cNvSpPr>
                <a:spLocks/>
              </p:cNvSpPr>
              <p:nvPr/>
            </p:nvSpPr>
            <p:spPr bwMode="auto">
              <a:xfrm>
                <a:off x="3823" y="2042"/>
                <a:ext cx="53" cy="57"/>
              </a:xfrm>
              <a:custGeom>
                <a:avLst/>
                <a:gdLst>
                  <a:gd name="T0" fmla="*/ 33 w 53"/>
                  <a:gd name="T1" fmla="*/ 47 h 57"/>
                  <a:gd name="T2" fmla="*/ 38 w 53"/>
                  <a:gd name="T3" fmla="*/ 55 h 57"/>
                  <a:gd name="T4" fmla="*/ 51 w 53"/>
                  <a:gd name="T5" fmla="*/ 55 h 57"/>
                  <a:gd name="T6" fmla="*/ 51 w 53"/>
                  <a:gd name="T7" fmla="*/ 45 h 57"/>
                  <a:gd name="T8" fmla="*/ 47 w 53"/>
                  <a:gd name="T9" fmla="*/ 47 h 57"/>
                  <a:gd name="T10" fmla="*/ 46 w 53"/>
                  <a:gd name="T11" fmla="*/ 17 h 57"/>
                  <a:gd name="T12" fmla="*/ 44 w 53"/>
                  <a:gd name="T13" fmla="*/ 7 h 57"/>
                  <a:gd name="T14" fmla="*/ 37 w 53"/>
                  <a:gd name="T15" fmla="*/ 2 h 57"/>
                  <a:gd name="T16" fmla="*/ 9 w 53"/>
                  <a:gd name="T17" fmla="*/ 4 h 57"/>
                  <a:gd name="T18" fmla="*/ 10 w 53"/>
                  <a:gd name="T19" fmla="*/ 4 h 57"/>
                  <a:gd name="T20" fmla="*/ 3 w 53"/>
                  <a:gd name="T21" fmla="*/ 9 h 57"/>
                  <a:gd name="T22" fmla="*/ 3 w 53"/>
                  <a:gd name="T23" fmla="*/ 24 h 57"/>
                  <a:gd name="T24" fmla="*/ 16 w 53"/>
                  <a:gd name="T25" fmla="*/ 21 h 57"/>
                  <a:gd name="T26" fmla="*/ 16 w 53"/>
                  <a:gd name="T27" fmla="*/ 16 h 57"/>
                  <a:gd name="T28" fmla="*/ 31 w 53"/>
                  <a:gd name="T29" fmla="*/ 14 h 57"/>
                  <a:gd name="T30" fmla="*/ 35 w 53"/>
                  <a:gd name="T31" fmla="*/ 16 h 57"/>
                  <a:gd name="T32" fmla="*/ 31 w 53"/>
                  <a:gd name="T33" fmla="*/ 19 h 57"/>
                  <a:gd name="T34" fmla="*/ 33 w 53"/>
                  <a:gd name="T35" fmla="*/ 19 h 57"/>
                  <a:gd name="T36" fmla="*/ 28 w 53"/>
                  <a:gd name="T37" fmla="*/ 28 h 57"/>
                  <a:gd name="T38" fmla="*/ 14 w 53"/>
                  <a:gd name="T39" fmla="*/ 26 h 57"/>
                  <a:gd name="T40" fmla="*/ 9 w 53"/>
                  <a:gd name="T41" fmla="*/ 24 h 57"/>
                  <a:gd name="T42" fmla="*/ 2 w 53"/>
                  <a:gd name="T43" fmla="*/ 29 h 57"/>
                  <a:gd name="T44" fmla="*/ 0 w 53"/>
                  <a:gd name="T45" fmla="*/ 40 h 57"/>
                  <a:gd name="T46" fmla="*/ 5 w 53"/>
                  <a:gd name="T47" fmla="*/ 52 h 57"/>
                  <a:gd name="T48" fmla="*/ 16 w 53"/>
                  <a:gd name="T49" fmla="*/ 57 h 57"/>
                  <a:gd name="T50" fmla="*/ 28 w 53"/>
                  <a:gd name="T51" fmla="*/ 57 h 57"/>
                  <a:gd name="T52" fmla="*/ 31 w 53"/>
                  <a:gd name="T53" fmla="*/ 55 h 57"/>
                  <a:gd name="T54" fmla="*/ 37 w 53"/>
                  <a:gd name="T55" fmla="*/ 48 h 57"/>
                  <a:gd name="T56" fmla="*/ 38 w 53"/>
                  <a:gd name="T57" fmla="*/ 50 h 57"/>
                  <a:gd name="T58" fmla="*/ 37 w 53"/>
                  <a:gd name="T59" fmla="*/ 43 h 57"/>
                  <a:gd name="T60" fmla="*/ 37 w 53"/>
                  <a:gd name="T61" fmla="*/ 43 h 57"/>
                  <a:gd name="T62" fmla="*/ 31 w 53"/>
                  <a:gd name="T63" fmla="*/ 48 h 57"/>
                  <a:gd name="T64" fmla="*/ 24 w 53"/>
                  <a:gd name="T65" fmla="*/ 54 h 57"/>
                  <a:gd name="T66" fmla="*/ 16 w 53"/>
                  <a:gd name="T67" fmla="*/ 55 h 57"/>
                  <a:gd name="T68" fmla="*/ 12 w 53"/>
                  <a:gd name="T69" fmla="*/ 50 h 57"/>
                  <a:gd name="T70" fmla="*/ 7 w 53"/>
                  <a:gd name="T71" fmla="*/ 45 h 57"/>
                  <a:gd name="T72" fmla="*/ 5 w 53"/>
                  <a:gd name="T73" fmla="*/ 36 h 57"/>
                  <a:gd name="T74" fmla="*/ 12 w 53"/>
                  <a:gd name="T75" fmla="*/ 31 h 57"/>
                  <a:gd name="T76" fmla="*/ 19 w 53"/>
                  <a:gd name="T77" fmla="*/ 29 h 57"/>
                  <a:gd name="T78" fmla="*/ 26 w 53"/>
                  <a:gd name="T79" fmla="*/ 28 h 57"/>
                  <a:gd name="T80" fmla="*/ 26 w 53"/>
                  <a:gd name="T81" fmla="*/ 23 h 57"/>
                  <a:gd name="T82" fmla="*/ 26 w 53"/>
                  <a:gd name="T83" fmla="*/ 26 h 57"/>
                  <a:gd name="T84" fmla="*/ 30 w 53"/>
                  <a:gd name="T85" fmla="*/ 24 h 57"/>
                  <a:gd name="T86" fmla="*/ 37 w 53"/>
                  <a:gd name="T87" fmla="*/ 23 h 57"/>
                  <a:gd name="T88" fmla="*/ 37 w 53"/>
                  <a:gd name="T89" fmla="*/ 16 h 57"/>
                  <a:gd name="T90" fmla="*/ 24 w 53"/>
                  <a:gd name="T91" fmla="*/ 7 h 57"/>
                  <a:gd name="T92" fmla="*/ 12 w 53"/>
                  <a:gd name="T93" fmla="*/ 11 h 57"/>
                  <a:gd name="T94" fmla="*/ 12 w 53"/>
                  <a:gd name="T95" fmla="*/ 17 h 57"/>
                  <a:gd name="T96" fmla="*/ 9 w 53"/>
                  <a:gd name="T97" fmla="*/ 12 h 57"/>
                  <a:gd name="T98" fmla="*/ 14 w 53"/>
                  <a:gd name="T99" fmla="*/ 7 h 57"/>
                  <a:gd name="T100" fmla="*/ 24 w 53"/>
                  <a:gd name="T101" fmla="*/ 7 h 57"/>
                  <a:gd name="T102" fmla="*/ 37 w 53"/>
                  <a:gd name="T103" fmla="*/ 9 h 57"/>
                  <a:gd name="T104" fmla="*/ 38 w 53"/>
                  <a:gd name="T105" fmla="*/ 19 h 57"/>
                  <a:gd name="T106" fmla="*/ 44 w 53"/>
                  <a:gd name="T107" fmla="*/ 43 h 57"/>
                  <a:gd name="T108" fmla="*/ 40 w 53"/>
                  <a:gd name="T109" fmla="*/ 47 h 57"/>
                  <a:gd name="T110" fmla="*/ 49 w 53"/>
                  <a:gd name="T111" fmla="*/ 52 h 57"/>
                  <a:gd name="T112" fmla="*/ 46 w 53"/>
                  <a:gd name="T113" fmla="*/ 50 h 57"/>
                  <a:gd name="T114" fmla="*/ 38 w 53"/>
                  <a:gd name="T115" fmla="*/ 48 h 57"/>
                  <a:gd name="T116" fmla="*/ 40 w 53"/>
                  <a:gd name="T117" fmla="*/ 48 h 57"/>
                  <a:gd name="T118" fmla="*/ 38 w 53"/>
                  <a:gd name="T119" fmla="*/ 43 h 57"/>
                  <a:gd name="T120" fmla="*/ 37 w 53"/>
                  <a:gd name="T121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" h="57">
                    <a:moveTo>
                      <a:pt x="37" y="50"/>
                    </a:moveTo>
                    <a:lnTo>
                      <a:pt x="38" y="50"/>
                    </a:lnTo>
                    <a:lnTo>
                      <a:pt x="37" y="50"/>
                    </a:lnTo>
                    <a:lnTo>
                      <a:pt x="33" y="47"/>
                    </a:lnTo>
                    <a:lnTo>
                      <a:pt x="33" y="52"/>
                    </a:lnTo>
                    <a:lnTo>
                      <a:pt x="37" y="54"/>
                    </a:lnTo>
                    <a:lnTo>
                      <a:pt x="35" y="52"/>
                    </a:lnTo>
                    <a:lnTo>
                      <a:pt x="38" y="55"/>
                    </a:lnTo>
                    <a:lnTo>
                      <a:pt x="42" y="55"/>
                    </a:lnTo>
                    <a:lnTo>
                      <a:pt x="44" y="57"/>
                    </a:lnTo>
                    <a:lnTo>
                      <a:pt x="51" y="57"/>
                    </a:lnTo>
                    <a:lnTo>
                      <a:pt x="51" y="55"/>
                    </a:lnTo>
                    <a:lnTo>
                      <a:pt x="53" y="55"/>
                    </a:lnTo>
                    <a:lnTo>
                      <a:pt x="53" y="47"/>
                    </a:lnTo>
                    <a:lnTo>
                      <a:pt x="51" y="47"/>
                    </a:lnTo>
                    <a:lnTo>
                      <a:pt x="51" y="45"/>
                    </a:lnTo>
                    <a:lnTo>
                      <a:pt x="46" y="45"/>
                    </a:lnTo>
                    <a:lnTo>
                      <a:pt x="47" y="47"/>
                    </a:lnTo>
                    <a:lnTo>
                      <a:pt x="46" y="45"/>
                    </a:lnTo>
                    <a:lnTo>
                      <a:pt x="47" y="47"/>
                    </a:lnTo>
                    <a:lnTo>
                      <a:pt x="44" y="50"/>
                    </a:lnTo>
                    <a:lnTo>
                      <a:pt x="47" y="47"/>
                    </a:lnTo>
                    <a:lnTo>
                      <a:pt x="47" y="19"/>
                    </a:lnTo>
                    <a:lnTo>
                      <a:pt x="46" y="17"/>
                    </a:lnTo>
                    <a:lnTo>
                      <a:pt x="46" y="16"/>
                    </a:lnTo>
                    <a:lnTo>
                      <a:pt x="44" y="9"/>
                    </a:lnTo>
                    <a:lnTo>
                      <a:pt x="42" y="9"/>
                    </a:lnTo>
                    <a:lnTo>
                      <a:pt x="44" y="7"/>
                    </a:lnTo>
                    <a:lnTo>
                      <a:pt x="40" y="5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3" y="23"/>
                    </a:lnTo>
                    <a:lnTo>
                      <a:pt x="3" y="24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6" y="23"/>
                    </a:lnTo>
                    <a:lnTo>
                      <a:pt x="16" y="21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24" y="14"/>
                    </a:lnTo>
                    <a:lnTo>
                      <a:pt x="31" y="14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3" y="21"/>
                    </a:lnTo>
                    <a:lnTo>
                      <a:pt x="35" y="16"/>
                    </a:lnTo>
                    <a:lnTo>
                      <a:pt x="31" y="17"/>
                    </a:lnTo>
                    <a:lnTo>
                      <a:pt x="30" y="23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21"/>
                    </a:lnTo>
                    <a:lnTo>
                      <a:pt x="30" y="23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4" y="24"/>
                    </a:lnTo>
                    <a:lnTo>
                      <a:pt x="28" y="21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26" y="21"/>
                    </a:lnTo>
                    <a:lnTo>
                      <a:pt x="16" y="23"/>
                    </a:lnTo>
                    <a:lnTo>
                      <a:pt x="14" y="26"/>
                    </a:lnTo>
                    <a:lnTo>
                      <a:pt x="17" y="23"/>
                    </a:lnTo>
                    <a:lnTo>
                      <a:pt x="9" y="24"/>
                    </a:lnTo>
                    <a:lnTo>
                      <a:pt x="7" y="28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10" y="24"/>
                    </a:lnTo>
                    <a:lnTo>
                      <a:pt x="7" y="24"/>
                    </a:lnTo>
                    <a:lnTo>
                      <a:pt x="2" y="29"/>
                    </a:lnTo>
                    <a:lnTo>
                      <a:pt x="2" y="33"/>
                    </a:lnTo>
                    <a:lnTo>
                      <a:pt x="5" y="29"/>
                    </a:lnTo>
                    <a:lnTo>
                      <a:pt x="2" y="31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3" y="48"/>
                    </a:lnTo>
                    <a:lnTo>
                      <a:pt x="2" y="50"/>
                    </a:lnTo>
                    <a:lnTo>
                      <a:pt x="5" y="52"/>
                    </a:lnTo>
                    <a:lnTo>
                      <a:pt x="7" y="55"/>
                    </a:lnTo>
                    <a:lnTo>
                      <a:pt x="9" y="54"/>
                    </a:lnTo>
                    <a:lnTo>
                      <a:pt x="9" y="55"/>
                    </a:lnTo>
                    <a:lnTo>
                      <a:pt x="16" y="57"/>
                    </a:lnTo>
                    <a:lnTo>
                      <a:pt x="17" y="57"/>
                    </a:lnTo>
                    <a:lnTo>
                      <a:pt x="23" y="55"/>
                    </a:lnTo>
                    <a:lnTo>
                      <a:pt x="21" y="55"/>
                    </a:lnTo>
                    <a:lnTo>
                      <a:pt x="28" y="57"/>
                    </a:lnTo>
                    <a:lnTo>
                      <a:pt x="30" y="57"/>
                    </a:lnTo>
                    <a:lnTo>
                      <a:pt x="31" y="54"/>
                    </a:lnTo>
                    <a:lnTo>
                      <a:pt x="30" y="54"/>
                    </a:lnTo>
                    <a:lnTo>
                      <a:pt x="31" y="55"/>
                    </a:lnTo>
                    <a:lnTo>
                      <a:pt x="35" y="52"/>
                    </a:lnTo>
                    <a:lnTo>
                      <a:pt x="35" y="50"/>
                    </a:lnTo>
                    <a:lnTo>
                      <a:pt x="37" y="50"/>
                    </a:lnTo>
                    <a:lnTo>
                      <a:pt x="37" y="48"/>
                    </a:lnTo>
                    <a:lnTo>
                      <a:pt x="37" y="50"/>
                    </a:lnTo>
                    <a:lnTo>
                      <a:pt x="40" y="48"/>
                    </a:lnTo>
                    <a:lnTo>
                      <a:pt x="37" y="50"/>
                    </a:lnTo>
                    <a:lnTo>
                      <a:pt x="38" y="50"/>
                    </a:lnTo>
                    <a:lnTo>
                      <a:pt x="37" y="50"/>
                    </a:lnTo>
                    <a:lnTo>
                      <a:pt x="37" y="43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5" y="43"/>
                    </a:lnTo>
                    <a:lnTo>
                      <a:pt x="35" y="45"/>
                    </a:lnTo>
                    <a:lnTo>
                      <a:pt x="33" y="45"/>
                    </a:lnTo>
                    <a:lnTo>
                      <a:pt x="37" y="43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1" y="47"/>
                    </a:lnTo>
                    <a:lnTo>
                      <a:pt x="31" y="48"/>
                    </a:lnTo>
                    <a:lnTo>
                      <a:pt x="30" y="47"/>
                    </a:lnTo>
                    <a:lnTo>
                      <a:pt x="28" y="48"/>
                    </a:lnTo>
                    <a:lnTo>
                      <a:pt x="26" y="50"/>
                    </a:lnTo>
                    <a:lnTo>
                      <a:pt x="24" y="54"/>
                    </a:lnTo>
                    <a:lnTo>
                      <a:pt x="26" y="50"/>
                    </a:lnTo>
                    <a:lnTo>
                      <a:pt x="28" y="50"/>
                    </a:lnTo>
                    <a:lnTo>
                      <a:pt x="17" y="52"/>
                    </a:lnTo>
                    <a:lnTo>
                      <a:pt x="16" y="55"/>
                    </a:lnTo>
                    <a:lnTo>
                      <a:pt x="21" y="54"/>
                    </a:lnTo>
                    <a:lnTo>
                      <a:pt x="19" y="50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9" y="48"/>
                    </a:lnTo>
                    <a:lnTo>
                      <a:pt x="9" y="47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7" y="40"/>
                    </a:lnTo>
                    <a:lnTo>
                      <a:pt x="5" y="35"/>
                    </a:lnTo>
                    <a:lnTo>
                      <a:pt x="5" y="36"/>
                    </a:lnTo>
                    <a:lnTo>
                      <a:pt x="9" y="33"/>
                    </a:lnTo>
                    <a:lnTo>
                      <a:pt x="10" y="31"/>
                    </a:lnTo>
                    <a:lnTo>
                      <a:pt x="12" y="29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8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26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26" y="21"/>
                    </a:lnTo>
                    <a:lnTo>
                      <a:pt x="26" y="23"/>
                    </a:lnTo>
                    <a:lnTo>
                      <a:pt x="24" y="23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8"/>
                    </a:lnTo>
                    <a:lnTo>
                      <a:pt x="28" y="28"/>
                    </a:lnTo>
                    <a:lnTo>
                      <a:pt x="31" y="24"/>
                    </a:lnTo>
                    <a:lnTo>
                      <a:pt x="30" y="24"/>
                    </a:lnTo>
                    <a:lnTo>
                      <a:pt x="33" y="26"/>
                    </a:lnTo>
                    <a:lnTo>
                      <a:pt x="37" y="23"/>
                    </a:lnTo>
                    <a:lnTo>
                      <a:pt x="33" y="26"/>
                    </a:lnTo>
                    <a:lnTo>
                      <a:pt x="37" y="23"/>
                    </a:lnTo>
                    <a:lnTo>
                      <a:pt x="35" y="21"/>
                    </a:lnTo>
                    <a:lnTo>
                      <a:pt x="35" y="23"/>
                    </a:lnTo>
                    <a:lnTo>
                      <a:pt x="37" y="17"/>
                    </a:lnTo>
                    <a:lnTo>
                      <a:pt x="37" y="16"/>
                    </a:lnTo>
                    <a:lnTo>
                      <a:pt x="37" y="12"/>
                    </a:lnTo>
                    <a:lnTo>
                      <a:pt x="35" y="11"/>
                    </a:lnTo>
                    <a:lnTo>
                      <a:pt x="33" y="7"/>
                    </a:lnTo>
                    <a:lnTo>
                      <a:pt x="24" y="7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9" y="21"/>
                    </a:lnTo>
                    <a:lnTo>
                      <a:pt x="12" y="17"/>
                    </a:lnTo>
                    <a:lnTo>
                      <a:pt x="5" y="17"/>
                    </a:lnTo>
                    <a:lnTo>
                      <a:pt x="9" y="21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24" y="7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45"/>
                    </a:lnTo>
                    <a:lnTo>
                      <a:pt x="40" y="47"/>
                    </a:lnTo>
                    <a:lnTo>
                      <a:pt x="44" y="43"/>
                    </a:lnTo>
                    <a:lnTo>
                      <a:pt x="42" y="43"/>
                    </a:lnTo>
                    <a:lnTo>
                      <a:pt x="42" y="45"/>
                    </a:lnTo>
                    <a:lnTo>
                      <a:pt x="40" y="45"/>
                    </a:lnTo>
                    <a:lnTo>
                      <a:pt x="40" y="47"/>
                    </a:lnTo>
                    <a:lnTo>
                      <a:pt x="42" y="48"/>
                    </a:lnTo>
                    <a:lnTo>
                      <a:pt x="44" y="50"/>
                    </a:lnTo>
                    <a:lnTo>
                      <a:pt x="46" y="52"/>
                    </a:lnTo>
                    <a:lnTo>
                      <a:pt x="49" y="52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9" y="50"/>
                    </a:lnTo>
                    <a:lnTo>
                      <a:pt x="46" y="50"/>
                    </a:lnTo>
                    <a:lnTo>
                      <a:pt x="44" y="50"/>
                    </a:lnTo>
                    <a:lnTo>
                      <a:pt x="46" y="52"/>
                    </a:lnTo>
                    <a:lnTo>
                      <a:pt x="44" y="48"/>
                    </a:lnTo>
                    <a:lnTo>
                      <a:pt x="38" y="48"/>
                    </a:lnTo>
                    <a:lnTo>
                      <a:pt x="42" y="52"/>
                    </a:lnTo>
                    <a:lnTo>
                      <a:pt x="42" y="50"/>
                    </a:lnTo>
                    <a:lnTo>
                      <a:pt x="40" y="50"/>
                    </a:lnTo>
                    <a:lnTo>
                      <a:pt x="40" y="48"/>
                    </a:lnTo>
                    <a:lnTo>
                      <a:pt x="40" y="47"/>
                    </a:lnTo>
                    <a:lnTo>
                      <a:pt x="40" y="45"/>
                    </a:lnTo>
                    <a:lnTo>
                      <a:pt x="38" y="45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7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9" name="Freeform 106"/>
              <p:cNvSpPr>
                <a:spLocks/>
              </p:cNvSpPr>
              <p:nvPr/>
            </p:nvSpPr>
            <p:spPr bwMode="auto">
              <a:xfrm>
                <a:off x="3830" y="2066"/>
                <a:ext cx="31" cy="26"/>
              </a:xfrm>
              <a:custGeom>
                <a:avLst/>
                <a:gdLst>
                  <a:gd name="T0" fmla="*/ 24 w 31"/>
                  <a:gd name="T1" fmla="*/ 11 h 26"/>
                  <a:gd name="T2" fmla="*/ 24 w 31"/>
                  <a:gd name="T3" fmla="*/ 9 h 26"/>
                  <a:gd name="T4" fmla="*/ 23 w 31"/>
                  <a:gd name="T5" fmla="*/ 16 h 26"/>
                  <a:gd name="T6" fmla="*/ 23 w 31"/>
                  <a:gd name="T7" fmla="*/ 19 h 26"/>
                  <a:gd name="T8" fmla="*/ 24 w 31"/>
                  <a:gd name="T9" fmla="*/ 18 h 26"/>
                  <a:gd name="T10" fmla="*/ 17 w 31"/>
                  <a:gd name="T11" fmla="*/ 21 h 26"/>
                  <a:gd name="T12" fmla="*/ 10 w 31"/>
                  <a:gd name="T13" fmla="*/ 24 h 26"/>
                  <a:gd name="T14" fmla="*/ 14 w 31"/>
                  <a:gd name="T15" fmla="*/ 19 h 26"/>
                  <a:gd name="T16" fmla="*/ 9 w 31"/>
                  <a:gd name="T17" fmla="*/ 21 h 26"/>
                  <a:gd name="T18" fmla="*/ 7 w 31"/>
                  <a:gd name="T19" fmla="*/ 18 h 26"/>
                  <a:gd name="T20" fmla="*/ 7 w 31"/>
                  <a:gd name="T21" fmla="*/ 16 h 26"/>
                  <a:gd name="T22" fmla="*/ 5 w 31"/>
                  <a:gd name="T23" fmla="*/ 14 h 26"/>
                  <a:gd name="T24" fmla="*/ 7 w 31"/>
                  <a:gd name="T25" fmla="*/ 11 h 26"/>
                  <a:gd name="T26" fmla="*/ 9 w 31"/>
                  <a:gd name="T27" fmla="*/ 9 h 26"/>
                  <a:gd name="T28" fmla="*/ 21 w 31"/>
                  <a:gd name="T29" fmla="*/ 11 h 26"/>
                  <a:gd name="T30" fmla="*/ 23 w 31"/>
                  <a:gd name="T31" fmla="*/ 7 h 26"/>
                  <a:gd name="T32" fmla="*/ 24 w 31"/>
                  <a:gd name="T33" fmla="*/ 9 h 26"/>
                  <a:gd name="T34" fmla="*/ 26 w 31"/>
                  <a:gd name="T35" fmla="*/ 5 h 26"/>
                  <a:gd name="T36" fmla="*/ 31 w 31"/>
                  <a:gd name="T37" fmla="*/ 4 h 26"/>
                  <a:gd name="T38" fmla="*/ 30 w 31"/>
                  <a:gd name="T39" fmla="*/ 7 h 26"/>
                  <a:gd name="T40" fmla="*/ 31 w 31"/>
                  <a:gd name="T41" fmla="*/ 4 h 26"/>
                  <a:gd name="T42" fmla="*/ 28 w 31"/>
                  <a:gd name="T43" fmla="*/ 0 h 26"/>
                  <a:gd name="T44" fmla="*/ 24 w 31"/>
                  <a:gd name="T45" fmla="*/ 4 h 26"/>
                  <a:gd name="T46" fmla="*/ 23 w 31"/>
                  <a:gd name="T47" fmla="*/ 2 h 26"/>
                  <a:gd name="T48" fmla="*/ 24 w 31"/>
                  <a:gd name="T49" fmla="*/ 2 h 26"/>
                  <a:gd name="T50" fmla="*/ 16 w 31"/>
                  <a:gd name="T51" fmla="*/ 7 h 26"/>
                  <a:gd name="T52" fmla="*/ 19 w 31"/>
                  <a:gd name="T53" fmla="*/ 4 h 26"/>
                  <a:gd name="T54" fmla="*/ 5 w 31"/>
                  <a:gd name="T55" fmla="*/ 5 h 26"/>
                  <a:gd name="T56" fmla="*/ 3 w 31"/>
                  <a:gd name="T57" fmla="*/ 7 h 26"/>
                  <a:gd name="T58" fmla="*/ 5 w 31"/>
                  <a:gd name="T59" fmla="*/ 7 h 26"/>
                  <a:gd name="T60" fmla="*/ 0 w 31"/>
                  <a:gd name="T61" fmla="*/ 16 h 26"/>
                  <a:gd name="T62" fmla="*/ 3 w 31"/>
                  <a:gd name="T63" fmla="*/ 21 h 26"/>
                  <a:gd name="T64" fmla="*/ 5 w 31"/>
                  <a:gd name="T65" fmla="*/ 24 h 26"/>
                  <a:gd name="T66" fmla="*/ 16 w 31"/>
                  <a:gd name="T67" fmla="*/ 24 h 26"/>
                  <a:gd name="T68" fmla="*/ 21 w 31"/>
                  <a:gd name="T69" fmla="*/ 23 h 26"/>
                  <a:gd name="T70" fmla="*/ 26 w 31"/>
                  <a:gd name="T71" fmla="*/ 24 h 26"/>
                  <a:gd name="T72" fmla="*/ 28 w 31"/>
                  <a:gd name="T73" fmla="*/ 21 h 26"/>
                  <a:gd name="T74" fmla="*/ 28 w 31"/>
                  <a:gd name="T75" fmla="*/ 19 h 26"/>
                  <a:gd name="T76" fmla="*/ 28 w 31"/>
                  <a:gd name="T77" fmla="*/ 14 h 26"/>
                  <a:gd name="T78" fmla="*/ 31 w 31"/>
                  <a:gd name="T7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26">
                    <a:moveTo>
                      <a:pt x="24" y="4"/>
                    </a:moveTo>
                    <a:lnTo>
                      <a:pt x="24" y="11"/>
                    </a:lnTo>
                    <a:lnTo>
                      <a:pt x="28" y="7"/>
                    </a:lnTo>
                    <a:lnTo>
                      <a:pt x="24" y="9"/>
                    </a:lnTo>
                    <a:lnTo>
                      <a:pt x="24" y="16"/>
                    </a:lnTo>
                    <a:lnTo>
                      <a:pt x="23" y="16"/>
                    </a:lnTo>
                    <a:lnTo>
                      <a:pt x="21" y="21"/>
                    </a:lnTo>
                    <a:lnTo>
                      <a:pt x="23" y="19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2" y="21"/>
                    </a:lnTo>
                    <a:lnTo>
                      <a:pt x="10" y="24"/>
                    </a:lnTo>
                    <a:lnTo>
                      <a:pt x="16" y="23"/>
                    </a:lnTo>
                    <a:lnTo>
                      <a:pt x="14" y="19"/>
                    </a:lnTo>
                    <a:lnTo>
                      <a:pt x="7" y="19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7" y="16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14" y="11"/>
                    </a:lnTo>
                    <a:lnTo>
                      <a:pt x="21" y="11"/>
                    </a:lnTo>
                    <a:lnTo>
                      <a:pt x="21" y="9"/>
                    </a:lnTo>
                    <a:lnTo>
                      <a:pt x="23" y="7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8" y="7"/>
                    </a:lnTo>
                    <a:lnTo>
                      <a:pt x="31" y="4"/>
                    </a:lnTo>
                    <a:lnTo>
                      <a:pt x="28" y="7"/>
                    </a:lnTo>
                    <a:lnTo>
                      <a:pt x="30" y="7"/>
                    </a:lnTo>
                    <a:lnTo>
                      <a:pt x="24" y="4"/>
                    </a:lnTo>
                    <a:lnTo>
                      <a:pt x="31" y="4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3" y="2"/>
                    </a:lnTo>
                    <a:lnTo>
                      <a:pt x="21" y="5"/>
                    </a:lnTo>
                    <a:lnTo>
                      <a:pt x="24" y="2"/>
                    </a:lnTo>
                    <a:lnTo>
                      <a:pt x="17" y="4"/>
                    </a:lnTo>
                    <a:lnTo>
                      <a:pt x="16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4" y="4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2" y="11"/>
                    </a:lnTo>
                    <a:lnTo>
                      <a:pt x="5" y="7"/>
                    </a:lnTo>
                    <a:lnTo>
                      <a:pt x="2" y="9"/>
                    </a:lnTo>
                    <a:lnTo>
                      <a:pt x="0" y="16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2" y="23"/>
                    </a:lnTo>
                    <a:lnTo>
                      <a:pt x="5" y="24"/>
                    </a:lnTo>
                    <a:lnTo>
                      <a:pt x="5" y="26"/>
                    </a:lnTo>
                    <a:lnTo>
                      <a:pt x="16" y="24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3"/>
                    </a:lnTo>
                    <a:lnTo>
                      <a:pt x="28" y="21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31" y="11"/>
                    </a:lnTo>
                    <a:lnTo>
                      <a:pt x="31" y="4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0" name="Freeform 107"/>
              <p:cNvSpPr>
                <a:spLocks noEditPoints="1"/>
              </p:cNvSpPr>
              <p:nvPr/>
            </p:nvSpPr>
            <p:spPr bwMode="auto">
              <a:xfrm>
                <a:off x="3879" y="2046"/>
                <a:ext cx="42" cy="63"/>
              </a:xfrm>
              <a:custGeom>
                <a:avLst/>
                <a:gdLst>
                  <a:gd name="T0" fmla="*/ 42 w 42"/>
                  <a:gd name="T1" fmla="*/ 0 h 63"/>
                  <a:gd name="T2" fmla="*/ 35 w 42"/>
                  <a:gd name="T3" fmla="*/ 0 h 63"/>
                  <a:gd name="T4" fmla="*/ 35 w 42"/>
                  <a:gd name="T5" fmla="*/ 8 h 63"/>
                  <a:gd name="T6" fmla="*/ 33 w 42"/>
                  <a:gd name="T7" fmla="*/ 5 h 63"/>
                  <a:gd name="T8" fmla="*/ 30 w 42"/>
                  <a:gd name="T9" fmla="*/ 1 h 63"/>
                  <a:gd name="T10" fmla="*/ 19 w 42"/>
                  <a:gd name="T11" fmla="*/ 0 h 63"/>
                  <a:gd name="T12" fmla="*/ 12 w 42"/>
                  <a:gd name="T13" fmla="*/ 1 h 63"/>
                  <a:gd name="T14" fmla="*/ 5 w 42"/>
                  <a:gd name="T15" fmla="*/ 7 h 63"/>
                  <a:gd name="T16" fmla="*/ 2 w 42"/>
                  <a:gd name="T17" fmla="*/ 15 h 63"/>
                  <a:gd name="T18" fmla="*/ 0 w 42"/>
                  <a:gd name="T19" fmla="*/ 24 h 63"/>
                  <a:gd name="T20" fmla="*/ 2 w 42"/>
                  <a:gd name="T21" fmla="*/ 32 h 63"/>
                  <a:gd name="T22" fmla="*/ 5 w 42"/>
                  <a:gd name="T23" fmla="*/ 41 h 63"/>
                  <a:gd name="T24" fmla="*/ 12 w 42"/>
                  <a:gd name="T25" fmla="*/ 46 h 63"/>
                  <a:gd name="T26" fmla="*/ 19 w 42"/>
                  <a:gd name="T27" fmla="*/ 48 h 63"/>
                  <a:gd name="T28" fmla="*/ 30 w 42"/>
                  <a:gd name="T29" fmla="*/ 46 h 63"/>
                  <a:gd name="T30" fmla="*/ 33 w 42"/>
                  <a:gd name="T31" fmla="*/ 43 h 63"/>
                  <a:gd name="T32" fmla="*/ 35 w 42"/>
                  <a:gd name="T33" fmla="*/ 39 h 63"/>
                  <a:gd name="T34" fmla="*/ 35 w 42"/>
                  <a:gd name="T35" fmla="*/ 44 h 63"/>
                  <a:gd name="T36" fmla="*/ 32 w 42"/>
                  <a:gd name="T37" fmla="*/ 53 h 63"/>
                  <a:gd name="T38" fmla="*/ 19 w 42"/>
                  <a:gd name="T39" fmla="*/ 56 h 63"/>
                  <a:gd name="T40" fmla="*/ 12 w 42"/>
                  <a:gd name="T41" fmla="*/ 53 h 63"/>
                  <a:gd name="T42" fmla="*/ 11 w 42"/>
                  <a:gd name="T43" fmla="*/ 51 h 63"/>
                  <a:gd name="T44" fmla="*/ 9 w 42"/>
                  <a:gd name="T45" fmla="*/ 46 h 63"/>
                  <a:gd name="T46" fmla="*/ 2 w 42"/>
                  <a:gd name="T47" fmla="*/ 46 h 63"/>
                  <a:gd name="T48" fmla="*/ 4 w 42"/>
                  <a:gd name="T49" fmla="*/ 53 h 63"/>
                  <a:gd name="T50" fmla="*/ 7 w 42"/>
                  <a:gd name="T51" fmla="*/ 58 h 63"/>
                  <a:gd name="T52" fmla="*/ 12 w 42"/>
                  <a:gd name="T53" fmla="*/ 62 h 63"/>
                  <a:gd name="T54" fmla="*/ 19 w 42"/>
                  <a:gd name="T55" fmla="*/ 63 h 63"/>
                  <a:gd name="T56" fmla="*/ 30 w 42"/>
                  <a:gd name="T57" fmla="*/ 62 h 63"/>
                  <a:gd name="T58" fmla="*/ 37 w 42"/>
                  <a:gd name="T59" fmla="*/ 58 h 63"/>
                  <a:gd name="T60" fmla="*/ 40 w 42"/>
                  <a:gd name="T61" fmla="*/ 51 h 63"/>
                  <a:gd name="T62" fmla="*/ 42 w 42"/>
                  <a:gd name="T63" fmla="*/ 44 h 63"/>
                  <a:gd name="T64" fmla="*/ 42 w 42"/>
                  <a:gd name="T65" fmla="*/ 0 h 63"/>
                  <a:gd name="T66" fmla="*/ 21 w 42"/>
                  <a:gd name="T67" fmla="*/ 7 h 63"/>
                  <a:gd name="T68" fmla="*/ 28 w 42"/>
                  <a:gd name="T69" fmla="*/ 7 h 63"/>
                  <a:gd name="T70" fmla="*/ 32 w 42"/>
                  <a:gd name="T71" fmla="*/ 10 h 63"/>
                  <a:gd name="T72" fmla="*/ 37 w 42"/>
                  <a:gd name="T73" fmla="*/ 24 h 63"/>
                  <a:gd name="T74" fmla="*/ 32 w 42"/>
                  <a:gd name="T75" fmla="*/ 38 h 63"/>
                  <a:gd name="T76" fmla="*/ 28 w 42"/>
                  <a:gd name="T77" fmla="*/ 39 h 63"/>
                  <a:gd name="T78" fmla="*/ 21 w 42"/>
                  <a:gd name="T79" fmla="*/ 41 h 63"/>
                  <a:gd name="T80" fmla="*/ 11 w 42"/>
                  <a:gd name="T81" fmla="*/ 36 h 63"/>
                  <a:gd name="T82" fmla="*/ 7 w 42"/>
                  <a:gd name="T83" fmla="*/ 24 h 63"/>
                  <a:gd name="T84" fmla="*/ 11 w 42"/>
                  <a:gd name="T85" fmla="*/ 12 h 63"/>
                  <a:gd name="T86" fmla="*/ 21 w 42"/>
                  <a:gd name="T8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63">
                    <a:moveTo>
                      <a:pt x="42" y="0"/>
                    </a:moveTo>
                    <a:lnTo>
                      <a:pt x="35" y="0"/>
                    </a:lnTo>
                    <a:lnTo>
                      <a:pt x="35" y="8"/>
                    </a:lnTo>
                    <a:lnTo>
                      <a:pt x="33" y="5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5" y="7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41"/>
                    </a:lnTo>
                    <a:lnTo>
                      <a:pt x="12" y="46"/>
                    </a:lnTo>
                    <a:lnTo>
                      <a:pt x="19" y="48"/>
                    </a:lnTo>
                    <a:lnTo>
                      <a:pt x="30" y="46"/>
                    </a:lnTo>
                    <a:lnTo>
                      <a:pt x="33" y="43"/>
                    </a:lnTo>
                    <a:lnTo>
                      <a:pt x="35" y="39"/>
                    </a:lnTo>
                    <a:lnTo>
                      <a:pt x="35" y="44"/>
                    </a:lnTo>
                    <a:lnTo>
                      <a:pt x="32" y="53"/>
                    </a:lnTo>
                    <a:lnTo>
                      <a:pt x="19" y="56"/>
                    </a:lnTo>
                    <a:lnTo>
                      <a:pt x="12" y="53"/>
                    </a:lnTo>
                    <a:lnTo>
                      <a:pt x="11" y="51"/>
                    </a:lnTo>
                    <a:lnTo>
                      <a:pt x="9" y="46"/>
                    </a:lnTo>
                    <a:lnTo>
                      <a:pt x="2" y="46"/>
                    </a:lnTo>
                    <a:lnTo>
                      <a:pt x="4" y="53"/>
                    </a:lnTo>
                    <a:lnTo>
                      <a:pt x="7" y="58"/>
                    </a:lnTo>
                    <a:lnTo>
                      <a:pt x="12" y="62"/>
                    </a:lnTo>
                    <a:lnTo>
                      <a:pt x="19" y="63"/>
                    </a:lnTo>
                    <a:lnTo>
                      <a:pt x="30" y="62"/>
                    </a:lnTo>
                    <a:lnTo>
                      <a:pt x="37" y="58"/>
                    </a:lnTo>
                    <a:lnTo>
                      <a:pt x="40" y="51"/>
                    </a:lnTo>
                    <a:lnTo>
                      <a:pt x="42" y="44"/>
                    </a:lnTo>
                    <a:lnTo>
                      <a:pt x="42" y="0"/>
                    </a:lnTo>
                    <a:close/>
                    <a:moveTo>
                      <a:pt x="21" y="7"/>
                    </a:moveTo>
                    <a:lnTo>
                      <a:pt x="28" y="7"/>
                    </a:lnTo>
                    <a:lnTo>
                      <a:pt x="32" y="10"/>
                    </a:lnTo>
                    <a:lnTo>
                      <a:pt x="37" y="24"/>
                    </a:lnTo>
                    <a:lnTo>
                      <a:pt x="32" y="38"/>
                    </a:lnTo>
                    <a:lnTo>
                      <a:pt x="28" y="39"/>
                    </a:lnTo>
                    <a:lnTo>
                      <a:pt x="21" y="41"/>
                    </a:lnTo>
                    <a:lnTo>
                      <a:pt x="11" y="36"/>
                    </a:lnTo>
                    <a:lnTo>
                      <a:pt x="7" y="24"/>
                    </a:lnTo>
                    <a:lnTo>
                      <a:pt x="11" y="12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1" name="Freeform 108"/>
              <p:cNvSpPr>
                <a:spLocks/>
              </p:cNvSpPr>
              <p:nvPr/>
            </p:nvSpPr>
            <p:spPr bwMode="auto">
              <a:xfrm>
                <a:off x="3876" y="2042"/>
                <a:ext cx="49" cy="69"/>
              </a:xfrm>
              <a:custGeom>
                <a:avLst/>
                <a:gdLst>
                  <a:gd name="T0" fmla="*/ 35 w 49"/>
                  <a:gd name="T1" fmla="*/ 2 h 69"/>
                  <a:gd name="T2" fmla="*/ 40 w 49"/>
                  <a:gd name="T3" fmla="*/ 9 h 69"/>
                  <a:gd name="T4" fmla="*/ 33 w 49"/>
                  <a:gd name="T5" fmla="*/ 2 h 69"/>
                  <a:gd name="T6" fmla="*/ 12 w 49"/>
                  <a:gd name="T7" fmla="*/ 2 h 69"/>
                  <a:gd name="T8" fmla="*/ 7 w 49"/>
                  <a:gd name="T9" fmla="*/ 5 h 69"/>
                  <a:gd name="T10" fmla="*/ 5 w 49"/>
                  <a:gd name="T11" fmla="*/ 11 h 69"/>
                  <a:gd name="T12" fmla="*/ 0 w 49"/>
                  <a:gd name="T13" fmla="*/ 38 h 69"/>
                  <a:gd name="T14" fmla="*/ 3 w 49"/>
                  <a:gd name="T15" fmla="*/ 45 h 69"/>
                  <a:gd name="T16" fmla="*/ 8 w 49"/>
                  <a:gd name="T17" fmla="*/ 48 h 69"/>
                  <a:gd name="T18" fmla="*/ 19 w 49"/>
                  <a:gd name="T19" fmla="*/ 54 h 69"/>
                  <a:gd name="T20" fmla="*/ 33 w 49"/>
                  <a:gd name="T21" fmla="*/ 54 h 69"/>
                  <a:gd name="T22" fmla="*/ 36 w 49"/>
                  <a:gd name="T23" fmla="*/ 48 h 69"/>
                  <a:gd name="T24" fmla="*/ 42 w 49"/>
                  <a:gd name="T25" fmla="*/ 43 h 69"/>
                  <a:gd name="T26" fmla="*/ 35 w 49"/>
                  <a:gd name="T27" fmla="*/ 47 h 69"/>
                  <a:gd name="T28" fmla="*/ 33 w 49"/>
                  <a:gd name="T29" fmla="*/ 55 h 69"/>
                  <a:gd name="T30" fmla="*/ 28 w 49"/>
                  <a:gd name="T31" fmla="*/ 57 h 69"/>
                  <a:gd name="T32" fmla="*/ 22 w 49"/>
                  <a:gd name="T33" fmla="*/ 55 h 69"/>
                  <a:gd name="T34" fmla="*/ 17 w 49"/>
                  <a:gd name="T35" fmla="*/ 55 h 69"/>
                  <a:gd name="T36" fmla="*/ 15 w 49"/>
                  <a:gd name="T37" fmla="*/ 52 h 69"/>
                  <a:gd name="T38" fmla="*/ 14 w 49"/>
                  <a:gd name="T39" fmla="*/ 48 h 69"/>
                  <a:gd name="T40" fmla="*/ 1 w 49"/>
                  <a:gd name="T41" fmla="*/ 48 h 69"/>
                  <a:gd name="T42" fmla="*/ 5 w 49"/>
                  <a:gd name="T43" fmla="*/ 62 h 69"/>
                  <a:gd name="T44" fmla="*/ 8 w 49"/>
                  <a:gd name="T45" fmla="*/ 64 h 69"/>
                  <a:gd name="T46" fmla="*/ 19 w 49"/>
                  <a:gd name="T47" fmla="*/ 69 h 69"/>
                  <a:gd name="T48" fmla="*/ 35 w 49"/>
                  <a:gd name="T49" fmla="*/ 67 h 69"/>
                  <a:gd name="T50" fmla="*/ 40 w 49"/>
                  <a:gd name="T51" fmla="*/ 66 h 69"/>
                  <a:gd name="T52" fmla="*/ 47 w 49"/>
                  <a:gd name="T53" fmla="*/ 57 h 69"/>
                  <a:gd name="T54" fmla="*/ 49 w 49"/>
                  <a:gd name="T55" fmla="*/ 4 h 69"/>
                  <a:gd name="T56" fmla="*/ 42 w 49"/>
                  <a:gd name="T57" fmla="*/ 48 h 69"/>
                  <a:gd name="T58" fmla="*/ 38 w 49"/>
                  <a:gd name="T59" fmla="*/ 55 h 69"/>
                  <a:gd name="T60" fmla="*/ 40 w 49"/>
                  <a:gd name="T61" fmla="*/ 59 h 69"/>
                  <a:gd name="T62" fmla="*/ 31 w 49"/>
                  <a:gd name="T63" fmla="*/ 64 h 69"/>
                  <a:gd name="T64" fmla="*/ 22 w 49"/>
                  <a:gd name="T65" fmla="*/ 62 h 69"/>
                  <a:gd name="T66" fmla="*/ 12 w 49"/>
                  <a:gd name="T67" fmla="*/ 60 h 69"/>
                  <a:gd name="T68" fmla="*/ 8 w 49"/>
                  <a:gd name="T69" fmla="*/ 59 h 69"/>
                  <a:gd name="T70" fmla="*/ 5 w 49"/>
                  <a:gd name="T71" fmla="*/ 54 h 69"/>
                  <a:gd name="T72" fmla="*/ 12 w 49"/>
                  <a:gd name="T73" fmla="*/ 59 h 69"/>
                  <a:gd name="T74" fmla="*/ 15 w 49"/>
                  <a:gd name="T75" fmla="*/ 60 h 69"/>
                  <a:gd name="T76" fmla="*/ 21 w 49"/>
                  <a:gd name="T77" fmla="*/ 62 h 69"/>
                  <a:gd name="T78" fmla="*/ 31 w 49"/>
                  <a:gd name="T79" fmla="*/ 59 h 69"/>
                  <a:gd name="T80" fmla="*/ 38 w 49"/>
                  <a:gd name="T81" fmla="*/ 57 h 69"/>
                  <a:gd name="T82" fmla="*/ 38 w 49"/>
                  <a:gd name="T83" fmla="*/ 52 h 69"/>
                  <a:gd name="T84" fmla="*/ 40 w 49"/>
                  <a:gd name="T85" fmla="*/ 42 h 69"/>
                  <a:gd name="T86" fmla="*/ 36 w 49"/>
                  <a:gd name="T87" fmla="*/ 42 h 69"/>
                  <a:gd name="T88" fmla="*/ 35 w 49"/>
                  <a:gd name="T89" fmla="*/ 42 h 69"/>
                  <a:gd name="T90" fmla="*/ 31 w 49"/>
                  <a:gd name="T91" fmla="*/ 47 h 69"/>
                  <a:gd name="T92" fmla="*/ 19 w 49"/>
                  <a:gd name="T93" fmla="*/ 52 h 69"/>
                  <a:gd name="T94" fmla="*/ 15 w 49"/>
                  <a:gd name="T95" fmla="*/ 47 h 69"/>
                  <a:gd name="T96" fmla="*/ 12 w 49"/>
                  <a:gd name="T97" fmla="*/ 45 h 69"/>
                  <a:gd name="T98" fmla="*/ 7 w 49"/>
                  <a:gd name="T99" fmla="*/ 40 h 69"/>
                  <a:gd name="T100" fmla="*/ 7 w 49"/>
                  <a:gd name="T101" fmla="*/ 19 h 69"/>
                  <a:gd name="T102" fmla="*/ 8 w 49"/>
                  <a:gd name="T103" fmla="*/ 12 h 69"/>
                  <a:gd name="T104" fmla="*/ 12 w 49"/>
                  <a:gd name="T105" fmla="*/ 9 h 69"/>
                  <a:gd name="T106" fmla="*/ 22 w 49"/>
                  <a:gd name="T107" fmla="*/ 7 h 69"/>
                  <a:gd name="T108" fmla="*/ 33 w 49"/>
                  <a:gd name="T109" fmla="*/ 7 h 69"/>
                  <a:gd name="T110" fmla="*/ 36 w 49"/>
                  <a:gd name="T111" fmla="*/ 14 h 69"/>
                  <a:gd name="T112" fmla="*/ 36 w 49"/>
                  <a:gd name="T113" fmla="*/ 16 h 69"/>
                  <a:gd name="T114" fmla="*/ 42 w 49"/>
                  <a:gd name="T115" fmla="*/ 14 h 69"/>
                  <a:gd name="T116" fmla="*/ 45 w 49"/>
                  <a:gd name="T117" fmla="*/ 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69">
                    <a:moveTo>
                      <a:pt x="45" y="0"/>
                    </a:moveTo>
                    <a:lnTo>
                      <a:pt x="36" y="0"/>
                    </a:lnTo>
                    <a:lnTo>
                      <a:pt x="36" y="2"/>
                    </a:lnTo>
                    <a:lnTo>
                      <a:pt x="35" y="2"/>
                    </a:lnTo>
                    <a:lnTo>
                      <a:pt x="35" y="12"/>
                    </a:lnTo>
                    <a:lnTo>
                      <a:pt x="42" y="12"/>
                    </a:lnTo>
                    <a:lnTo>
                      <a:pt x="40" y="11"/>
                    </a:lnTo>
                    <a:lnTo>
                      <a:pt x="40" y="9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5" y="4"/>
                    </a:lnTo>
                    <a:lnTo>
                      <a:pt x="33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5" y="11"/>
                    </a:lnTo>
                    <a:lnTo>
                      <a:pt x="8" y="7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1" y="40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3" y="45"/>
                    </a:lnTo>
                    <a:lnTo>
                      <a:pt x="7" y="47"/>
                    </a:lnTo>
                    <a:lnTo>
                      <a:pt x="5" y="45"/>
                    </a:lnTo>
                    <a:lnTo>
                      <a:pt x="7" y="48"/>
                    </a:lnTo>
                    <a:lnTo>
                      <a:pt x="8" y="48"/>
                    </a:lnTo>
                    <a:lnTo>
                      <a:pt x="8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9" y="54"/>
                    </a:lnTo>
                    <a:lnTo>
                      <a:pt x="21" y="54"/>
                    </a:lnTo>
                    <a:lnTo>
                      <a:pt x="26" y="52"/>
                    </a:lnTo>
                    <a:lnTo>
                      <a:pt x="24" y="52"/>
                    </a:lnTo>
                    <a:lnTo>
                      <a:pt x="33" y="54"/>
                    </a:lnTo>
                    <a:lnTo>
                      <a:pt x="36" y="50"/>
                    </a:lnTo>
                    <a:lnTo>
                      <a:pt x="35" y="50"/>
                    </a:lnTo>
                    <a:lnTo>
                      <a:pt x="36" y="50"/>
                    </a:lnTo>
                    <a:lnTo>
                      <a:pt x="36" y="48"/>
                    </a:lnTo>
                    <a:lnTo>
                      <a:pt x="38" y="48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42" y="43"/>
                    </a:lnTo>
                    <a:lnTo>
                      <a:pt x="35" y="43"/>
                    </a:lnTo>
                    <a:lnTo>
                      <a:pt x="35" y="48"/>
                    </a:lnTo>
                    <a:lnTo>
                      <a:pt x="38" y="45"/>
                    </a:lnTo>
                    <a:lnTo>
                      <a:pt x="35" y="47"/>
                    </a:lnTo>
                    <a:lnTo>
                      <a:pt x="35" y="52"/>
                    </a:lnTo>
                    <a:lnTo>
                      <a:pt x="33" y="52"/>
                    </a:lnTo>
                    <a:lnTo>
                      <a:pt x="31" y="57"/>
                    </a:lnTo>
                    <a:lnTo>
                      <a:pt x="33" y="55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28" y="55"/>
                    </a:lnTo>
                    <a:lnTo>
                      <a:pt x="28" y="57"/>
                    </a:lnTo>
                    <a:lnTo>
                      <a:pt x="21" y="57"/>
                    </a:lnTo>
                    <a:lnTo>
                      <a:pt x="19" y="60"/>
                    </a:lnTo>
                    <a:lnTo>
                      <a:pt x="24" y="59"/>
                    </a:lnTo>
                    <a:lnTo>
                      <a:pt x="22" y="55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5" y="54"/>
                    </a:lnTo>
                    <a:lnTo>
                      <a:pt x="17" y="55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5"/>
                    </a:lnTo>
                    <a:lnTo>
                      <a:pt x="15" y="52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48"/>
                    </a:lnTo>
                    <a:lnTo>
                      <a:pt x="14" y="48"/>
                    </a:lnTo>
                    <a:lnTo>
                      <a:pt x="14" y="47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1" y="48"/>
                    </a:lnTo>
                    <a:lnTo>
                      <a:pt x="1" y="50"/>
                    </a:lnTo>
                    <a:lnTo>
                      <a:pt x="3" y="59"/>
                    </a:lnTo>
                    <a:lnTo>
                      <a:pt x="5" y="59"/>
                    </a:lnTo>
                    <a:lnTo>
                      <a:pt x="5" y="62"/>
                    </a:lnTo>
                    <a:lnTo>
                      <a:pt x="7" y="64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8" y="64"/>
                    </a:lnTo>
                    <a:lnTo>
                      <a:pt x="10" y="67"/>
                    </a:lnTo>
                    <a:lnTo>
                      <a:pt x="12" y="66"/>
                    </a:lnTo>
                    <a:lnTo>
                      <a:pt x="12" y="67"/>
                    </a:lnTo>
                    <a:lnTo>
                      <a:pt x="19" y="69"/>
                    </a:lnTo>
                    <a:lnTo>
                      <a:pt x="21" y="69"/>
                    </a:lnTo>
                    <a:lnTo>
                      <a:pt x="26" y="67"/>
                    </a:lnTo>
                    <a:lnTo>
                      <a:pt x="24" y="67"/>
                    </a:lnTo>
                    <a:lnTo>
                      <a:pt x="35" y="67"/>
                    </a:lnTo>
                    <a:lnTo>
                      <a:pt x="35" y="66"/>
                    </a:lnTo>
                    <a:lnTo>
                      <a:pt x="38" y="66"/>
                    </a:lnTo>
                    <a:lnTo>
                      <a:pt x="38" y="64"/>
                    </a:lnTo>
                    <a:lnTo>
                      <a:pt x="40" y="66"/>
                    </a:lnTo>
                    <a:lnTo>
                      <a:pt x="43" y="62"/>
                    </a:lnTo>
                    <a:lnTo>
                      <a:pt x="42" y="60"/>
                    </a:lnTo>
                    <a:lnTo>
                      <a:pt x="43" y="60"/>
                    </a:lnTo>
                    <a:lnTo>
                      <a:pt x="47" y="57"/>
                    </a:lnTo>
                    <a:lnTo>
                      <a:pt x="45" y="50"/>
                    </a:lnTo>
                    <a:lnTo>
                      <a:pt x="45" y="52"/>
                    </a:lnTo>
                    <a:lnTo>
                      <a:pt x="49" y="48"/>
                    </a:lnTo>
                    <a:lnTo>
                      <a:pt x="49" y="4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42" y="4"/>
                    </a:lnTo>
                    <a:lnTo>
                      <a:pt x="42" y="48"/>
                    </a:lnTo>
                    <a:lnTo>
                      <a:pt x="45" y="45"/>
                    </a:lnTo>
                    <a:lnTo>
                      <a:pt x="42" y="47"/>
                    </a:lnTo>
                    <a:lnTo>
                      <a:pt x="40" y="54"/>
                    </a:lnTo>
                    <a:lnTo>
                      <a:pt x="38" y="55"/>
                    </a:lnTo>
                    <a:lnTo>
                      <a:pt x="40" y="57"/>
                    </a:lnTo>
                    <a:lnTo>
                      <a:pt x="38" y="57"/>
                    </a:lnTo>
                    <a:lnTo>
                      <a:pt x="36" y="62"/>
                    </a:lnTo>
                    <a:lnTo>
                      <a:pt x="40" y="59"/>
                    </a:lnTo>
                    <a:lnTo>
                      <a:pt x="35" y="60"/>
                    </a:lnTo>
                    <a:lnTo>
                      <a:pt x="35" y="62"/>
                    </a:lnTo>
                    <a:lnTo>
                      <a:pt x="31" y="62"/>
                    </a:lnTo>
                    <a:lnTo>
                      <a:pt x="31" y="64"/>
                    </a:lnTo>
                    <a:lnTo>
                      <a:pt x="21" y="64"/>
                    </a:lnTo>
                    <a:lnTo>
                      <a:pt x="19" y="67"/>
                    </a:lnTo>
                    <a:lnTo>
                      <a:pt x="24" y="66"/>
                    </a:lnTo>
                    <a:lnTo>
                      <a:pt x="22" y="62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4" y="60"/>
                    </a:lnTo>
                    <a:lnTo>
                      <a:pt x="12" y="60"/>
                    </a:lnTo>
                    <a:lnTo>
                      <a:pt x="12" y="59"/>
                    </a:lnTo>
                    <a:lnTo>
                      <a:pt x="12" y="60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8" y="55"/>
                    </a:lnTo>
                    <a:lnTo>
                      <a:pt x="7" y="55"/>
                    </a:lnTo>
                    <a:lnTo>
                      <a:pt x="8" y="50"/>
                    </a:lnTo>
                    <a:lnTo>
                      <a:pt x="5" y="54"/>
                    </a:lnTo>
                    <a:lnTo>
                      <a:pt x="12" y="54"/>
                    </a:lnTo>
                    <a:lnTo>
                      <a:pt x="8" y="50"/>
                    </a:lnTo>
                    <a:lnTo>
                      <a:pt x="10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5" y="60"/>
                    </a:lnTo>
                    <a:lnTo>
                      <a:pt x="14" y="59"/>
                    </a:lnTo>
                    <a:lnTo>
                      <a:pt x="15" y="60"/>
                    </a:lnTo>
                    <a:lnTo>
                      <a:pt x="15" y="59"/>
                    </a:lnTo>
                    <a:lnTo>
                      <a:pt x="15" y="60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6" y="60"/>
                    </a:lnTo>
                    <a:lnTo>
                      <a:pt x="24" y="60"/>
                    </a:lnTo>
                    <a:lnTo>
                      <a:pt x="31" y="60"/>
                    </a:lnTo>
                    <a:lnTo>
                      <a:pt x="31" y="59"/>
                    </a:lnTo>
                    <a:lnTo>
                      <a:pt x="35" y="60"/>
                    </a:lnTo>
                    <a:lnTo>
                      <a:pt x="36" y="60"/>
                    </a:lnTo>
                    <a:lnTo>
                      <a:pt x="36" y="59"/>
                    </a:lnTo>
                    <a:lnTo>
                      <a:pt x="38" y="57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38" y="50"/>
                    </a:lnTo>
                    <a:lnTo>
                      <a:pt x="38" y="52"/>
                    </a:lnTo>
                    <a:lnTo>
                      <a:pt x="42" y="48"/>
                    </a:lnTo>
                    <a:lnTo>
                      <a:pt x="42" y="43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5" y="42"/>
                    </a:lnTo>
                    <a:lnTo>
                      <a:pt x="35" y="43"/>
                    </a:lnTo>
                    <a:lnTo>
                      <a:pt x="38" y="40"/>
                    </a:lnTo>
                    <a:lnTo>
                      <a:pt x="35" y="42"/>
                    </a:lnTo>
                    <a:lnTo>
                      <a:pt x="35" y="45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1" y="47"/>
                    </a:lnTo>
                    <a:lnTo>
                      <a:pt x="29" y="50"/>
                    </a:lnTo>
                    <a:lnTo>
                      <a:pt x="33" y="47"/>
                    </a:lnTo>
                    <a:lnTo>
                      <a:pt x="21" y="48"/>
                    </a:lnTo>
                    <a:lnTo>
                      <a:pt x="19" y="52"/>
                    </a:lnTo>
                    <a:lnTo>
                      <a:pt x="24" y="50"/>
                    </a:lnTo>
                    <a:lnTo>
                      <a:pt x="22" y="47"/>
                    </a:lnTo>
                    <a:lnTo>
                      <a:pt x="15" y="48"/>
                    </a:lnTo>
                    <a:lnTo>
                      <a:pt x="15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7" y="40"/>
                    </a:lnTo>
                    <a:lnTo>
                      <a:pt x="8" y="36"/>
                    </a:lnTo>
                    <a:lnTo>
                      <a:pt x="7" y="35"/>
                    </a:lnTo>
                    <a:lnTo>
                      <a:pt x="7" y="28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22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5" y="12"/>
                    </a:lnTo>
                    <a:lnTo>
                      <a:pt x="35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2" y="4"/>
                    </a:lnTo>
                    <a:lnTo>
                      <a:pt x="38" y="7"/>
                    </a:lnTo>
                    <a:lnTo>
                      <a:pt x="45" y="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2" name="Freeform 109"/>
              <p:cNvSpPr>
                <a:spLocks/>
              </p:cNvSpPr>
              <p:nvPr/>
            </p:nvSpPr>
            <p:spPr bwMode="auto">
              <a:xfrm>
                <a:off x="3883" y="2049"/>
                <a:ext cx="35" cy="40"/>
              </a:xfrm>
              <a:custGeom>
                <a:avLst/>
                <a:gdLst>
                  <a:gd name="T0" fmla="*/ 24 w 35"/>
                  <a:gd name="T1" fmla="*/ 5 h 40"/>
                  <a:gd name="T2" fmla="*/ 26 w 35"/>
                  <a:gd name="T3" fmla="*/ 9 h 40"/>
                  <a:gd name="T4" fmla="*/ 24 w 35"/>
                  <a:gd name="T5" fmla="*/ 7 h 40"/>
                  <a:gd name="T6" fmla="*/ 28 w 35"/>
                  <a:gd name="T7" fmla="*/ 10 h 40"/>
                  <a:gd name="T8" fmla="*/ 29 w 35"/>
                  <a:gd name="T9" fmla="*/ 14 h 40"/>
                  <a:gd name="T10" fmla="*/ 31 w 35"/>
                  <a:gd name="T11" fmla="*/ 22 h 40"/>
                  <a:gd name="T12" fmla="*/ 29 w 35"/>
                  <a:gd name="T13" fmla="*/ 19 h 40"/>
                  <a:gd name="T14" fmla="*/ 28 w 35"/>
                  <a:gd name="T15" fmla="*/ 26 h 40"/>
                  <a:gd name="T16" fmla="*/ 26 w 35"/>
                  <a:gd name="T17" fmla="*/ 29 h 40"/>
                  <a:gd name="T18" fmla="*/ 24 w 35"/>
                  <a:gd name="T19" fmla="*/ 33 h 40"/>
                  <a:gd name="T20" fmla="*/ 28 w 35"/>
                  <a:gd name="T21" fmla="*/ 31 h 40"/>
                  <a:gd name="T22" fmla="*/ 22 w 35"/>
                  <a:gd name="T23" fmla="*/ 35 h 40"/>
                  <a:gd name="T24" fmla="*/ 14 w 35"/>
                  <a:gd name="T25" fmla="*/ 38 h 40"/>
                  <a:gd name="T26" fmla="*/ 17 w 35"/>
                  <a:gd name="T27" fmla="*/ 33 h 40"/>
                  <a:gd name="T28" fmla="*/ 12 w 35"/>
                  <a:gd name="T29" fmla="*/ 33 h 40"/>
                  <a:gd name="T30" fmla="*/ 8 w 35"/>
                  <a:gd name="T31" fmla="*/ 31 h 40"/>
                  <a:gd name="T32" fmla="*/ 8 w 35"/>
                  <a:gd name="T33" fmla="*/ 31 h 40"/>
                  <a:gd name="T34" fmla="*/ 7 w 35"/>
                  <a:gd name="T35" fmla="*/ 26 h 40"/>
                  <a:gd name="T36" fmla="*/ 7 w 35"/>
                  <a:gd name="T37" fmla="*/ 21 h 40"/>
                  <a:gd name="T38" fmla="*/ 7 w 35"/>
                  <a:gd name="T39" fmla="*/ 14 h 40"/>
                  <a:gd name="T40" fmla="*/ 7 w 35"/>
                  <a:gd name="T41" fmla="*/ 12 h 40"/>
                  <a:gd name="T42" fmla="*/ 8 w 35"/>
                  <a:gd name="T43" fmla="*/ 10 h 40"/>
                  <a:gd name="T44" fmla="*/ 12 w 35"/>
                  <a:gd name="T45" fmla="*/ 5 h 40"/>
                  <a:gd name="T46" fmla="*/ 19 w 35"/>
                  <a:gd name="T47" fmla="*/ 7 h 40"/>
                  <a:gd name="T48" fmla="*/ 17 w 35"/>
                  <a:gd name="T49" fmla="*/ 0 h 40"/>
                  <a:gd name="T50" fmla="*/ 17 w 35"/>
                  <a:gd name="T51" fmla="*/ 0 h 40"/>
                  <a:gd name="T52" fmla="*/ 8 w 35"/>
                  <a:gd name="T53" fmla="*/ 4 h 40"/>
                  <a:gd name="T54" fmla="*/ 3 w 35"/>
                  <a:gd name="T55" fmla="*/ 5 h 40"/>
                  <a:gd name="T56" fmla="*/ 5 w 35"/>
                  <a:gd name="T57" fmla="*/ 7 h 40"/>
                  <a:gd name="T58" fmla="*/ 7 w 35"/>
                  <a:gd name="T59" fmla="*/ 5 h 40"/>
                  <a:gd name="T60" fmla="*/ 3 w 35"/>
                  <a:gd name="T61" fmla="*/ 10 h 40"/>
                  <a:gd name="T62" fmla="*/ 0 w 35"/>
                  <a:gd name="T63" fmla="*/ 21 h 40"/>
                  <a:gd name="T64" fmla="*/ 3 w 35"/>
                  <a:gd name="T65" fmla="*/ 29 h 40"/>
                  <a:gd name="T66" fmla="*/ 5 w 35"/>
                  <a:gd name="T67" fmla="*/ 35 h 40"/>
                  <a:gd name="T68" fmla="*/ 5 w 35"/>
                  <a:gd name="T69" fmla="*/ 35 h 40"/>
                  <a:gd name="T70" fmla="*/ 8 w 35"/>
                  <a:gd name="T71" fmla="*/ 36 h 40"/>
                  <a:gd name="T72" fmla="*/ 14 w 35"/>
                  <a:gd name="T73" fmla="*/ 40 h 40"/>
                  <a:gd name="T74" fmla="*/ 21 w 35"/>
                  <a:gd name="T75" fmla="*/ 38 h 40"/>
                  <a:gd name="T76" fmla="*/ 26 w 35"/>
                  <a:gd name="T77" fmla="*/ 38 h 40"/>
                  <a:gd name="T78" fmla="*/ 28 w 35"/>
                  <a:gd name="T79" fmla="*/ 38 h 40"/>
                  <a:gd name="T80" fmla="*/ 31 w 35"/>
                  <a:gd name="T81" fmla="*/ 36 h 40"/>
                  <a:gd name="T82" fmla="*/ 29 w 35"/>
                  <a:gd name="T83" fmla="*/ 33 h 40"/>
                  <a:gd name="T84" fmla="*/ 31 w 35"/>
                  <a:gd name="T85" fmla="*/ 29 h 40"/>
                  <a:gd name="T86" fmla="*/ 33 w 35"/>
                  <a:gd name="T87" fmla="*/ 22 h 40"/>
                  <a:gd name="T88" fmla="*/ 35 w 35"/>
                  <a:gd name="T89" fmla="*/ 19 h 40"/>
                  <a:gd name="T90" fmla="*/ 33 w 35"/>
                  <a:gd name="T91" fmla="*/ 10 h 40"/>
                  <a:gd name="T92" fmla="*/ 31 w 35"/>
                  <a:gd name="T93" fmla="*/ 7 h 40"/>
                  <a:gd name="T94" fmla="*/ 31 w 35"/>
                  <a:gd name="T95" fmla="*/ 7 h 40"/>
                  <a:gd name="T96" fmla="*/ 29 w 35"/>
                  <a:gd name="T97" fmla="*/ 5 h 40"/>
                  <a:gd name="T98" fmla="*/ 28 w 35"/>
                  <a:gd name="T99" fmla="*/ 2 h 40"/>
                  <a:gd name="T100" fmla="*/ 17 w 35"/>
                  <a:gd name="T101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" h="40">
                    <a:moveTo>
                      <a:pt x="17" y="7"/>
                    </a:moveTo>
                    <a:lnTo>
                      <a:pt x="24" y="5"/>
                    </a:lnTo>
                    <a:lnTo>
                      <a:pt x="22" y="7"/>
                    </a:lnTo>
                    <a:lnTo>
                      <a:pt x="26" y="9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28" y="21"/>
                    </a:lnTo>
                    <a:lnTo>
                      <a:pt x="31" y="22"/>
                    </a:lnTo>
                    <a:lnTo>
                      <a:pt x="33" y="17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28" y="26"/>
                    </a:lnTo>
                    <a:lnTo>
                      <a:pt x="28" y="29"/>
                    </a:lnTo>
                    <a:lnTo>
                      <a:pt x="26" y="29"/>
                    </a:lnTo>
                    <a:lnTo>
                      <a:pt x="24" y="35"/>
                    </a:lnTo>
                    <a:lnTo>
                      <a:pt x="24" y="33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15" y="35"/>
                    </a:lnTo>
                    <a:lnTo>
                      <a:pt x="14" y="38"/>
                    </a:lnTo>
                    <a:lnTo>
                      <a:pt x="19" y="36"/>
                    </a:lnTo>
                    <a:lnTo>
                      <a:pt x="17" y="33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10" y="31"/>
                    </a:lnTo>
                    <a:lnTo>
                      <a:pt x="8" y="31"/>
                    </a:lnTo>
                    <a:lnTo>
                      <a:pt x="10" y="31"/>
                    </a:lnTo>
                    <a:lnTo>
                      <a:pt x="8" y="31"/>
                    </a:lnTo>
                    <a:lnTo>
                      <a:pt x="8" y="29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7" y="21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3" y="5"/>
                    </a:lnTo>
                    <a:lnTo>
                      <a:pt x="3" y="9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7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21"/>
                    </a:lnTo>
                    <a:lnTo>
                      <a:pt x="1" y="29"/>
                    </a:lnTo>
                    <a:lnTo>
                      <a:pt x="3" y="29"/>
                    </a:lnTo>
                    <a:lnTo>
                      <a:pt x="1" y="33"/>
                    </a:lnTo>
                    <a:lnTo>
                      <a:pt x="5" y="35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7" y="38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14" y="40"/>
                    </a:lnTo>
                    <a:lnTo>
                      <a:pt x="15" y="40"/>
                    </a:lnTo>
                    <a:lnTo>
                      <a:pt x="21" y="38"/>
                    </a:lnTo>
                    <a:lnTo>
                      <a:pt x="19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5"/>
                    </a:lnTo>
                    <a:lnTo>
                      <a:pt x="29" y="33"/>
                    </a:lnTo>
                    <a:lnTo>
                      <a:pt x="31" y="33"/>
                    </a:lnTo>
                    <a:lnTo>
                      <a:pt x="31" y="29"/>
                    </a:lnTo>
                    <a:lnTo>
                      <a:pt x="33" y="29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1" y="5"/>
                    </a:lnTo>
                    <a:lnTo>
                      <a:pt x="29" y="5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17" y="0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3" name="Freeform 110"/>
              <p:cNvSpPr>
                <a:spLocks/>
              </p:cNvSpPr>
              <p:nvPr/>
            </p:nvSpPr>
            <p:spPr bwMode="auto">
              <a:xfrm>
                <a:off x="3963" y="2027"/>
                <a:ext cx="23" cy="69"/>
              </a:xfrm>
              <a:custGeom>
                <a:avLst/>
                <a:gdLst>
                  <a:gd name="T0" fmla="*/ 7 w 23"/>
                  <a:gd name="T1" fmla="*/ 69 h 69"/>
                  <a:gd name="T2" fmla="*/ 14 w 23"/>
                  <a:gd name="T3" fmla="*/ 69 h 69"/>
                  <a:gd name="T4" fmla="*/ 14 w 23"/>
                  <a:gd name="T5" fmla="*/ 26 h 69"/>
                  <a:gd name="T6" fmla="*/ 23 w 23"/>
                  <a:gd name="T7" fmla="*/ 26 h 69"/>
                  <a:gd name="T8" fmla="*/ 23 w 23"/>
                  <a:gd name="T9" fmla="*/ 19 h 69"/>
                  <a:gd name="T10" fmla="*/ 14 w 23"/>
                  <a:gd name="T11" fmla="*/ 19 h 69"/>
                  <a:gd name="T12" fmla="*/ 14 w 23"/>
                  <a:gd name="T13" fmla="*/ 12 h 69"/>
                  <a:gd name="T14" fmla="*/ 14 w 23"/>
                  <a:gd name="T15" fmla="*/ 8 h 69"/>
                  <a:gd name="T16" fmla="*/ 19 w 23"/>
                  <a:gd name="T17" fmla="*/ 7 h 69"/>
                  <a:gd name="T18" fmla="*/ 23 w 23"/>
                  <a:gd name="T19" fmla="*/ 7 h 69"/>
                  <a:gd name="T20" fmla="*/ 23 w 23"/>
                  <a:gd name="T21" fmla="*/ 2 h 69"/>
                  <a:gd name="T22" fmla="*/ 21 w 23"/>
                  <a:gd name="T23" fmla="*/ 0 h 69"/>
                  <a:gd name="T24" fmla="*/ 19 w 23"/>
                  <a:gd name="T25" fmla="*/ 0 h 69"/>
                  <a:gd name="T26" fmla="*/ 14 w 23"/>
                  <a:gd name="T27" fmla="*/ 2 h 69"/>
                  <a:gd name="T28" fmla="*/ 11 w 23"/>
                  <a:gd name="T29" fmla="*/ 3 h 69"/>
                  <a:gd name="T30" fmla="*/ 7 w 23"/>
                  <a:gd name="T31" fmla="*/ 7 h 69"/>
                  <a:gd name="T32" fmla="*/ 7 w 23"/>
                  <a:gd name="T33" fmla="*/ 12 h 69"/>
                  <a:gd name="T34" fmla="*/ 7 w 23"/>
                  <a:gd name="T35" fmla="*/ 19 h 69"/>
                  <a:gd name="T36" fmla="*/ 0 w 23"/>
                  <a:gd name="T37" fmla="*/ 19 h 69"/>
                  <a:gd name="T38" fmla="*/ 0 w 23"/>
                  <a:gd name="T39" fmla="*/ 26 h 69"/>
                  <a:gd name="T40" fmla="*/ 7 w 23"/>
                  <a:gd name="T41" fmla="*/ 26 h 69"/>
                  <a:gd name="T42" fmla="*/ 7 w 23"/>
                  <a:gd name="T4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69">
                    <a:moveTo>
                      <a:pt x="7" y="69"/>
                    </a:moveTo>
                    <a:lnTo>
                      <a:pt x="14" y="69"/>
                    </a:lnTo>
                    <a:lnTo>
                      <a:pt x="14" y="26"/>
                    </a:lnTo>
                    <a:lnTo>
                      <a:pt x="23" y="26"/>
                    </a:lnTo>
                    <a:lnTo>
                      <a:pt x="23" y="19"/>
                    </a:lnTo>
                    <a:lnTo>
                      <a:pt x="14" y="19"/>
                    </a:lnTo>
                    <a:lnTo>
                      <a:pt x="14" y="12"/>
                    </a:lnTo>
                    <a:lnTo>
                      <a:pt x="14" y="8"/>
                    </a:lnTo>
                    <a:lnTo>
                      <a:pt x="19" y="7"/>
                    </a:lnTo>
                    <a:lnTo>
                      <a:pt x="23" y="7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4" y="2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7" y="12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7" y="26"/>
                    </a:lnTo>
                    <a:lnTo>
                      <a:pt x="7" y="6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4" name="Freeform 111"/>
              <p:cNvSpPr>
                <a:spLocks/>
              </p:cNvSpPr>
              <p:nvPr/>
            </p:nvSpPr>
            <p:spPr bwMode="auto">
              <a:xfrm>
                <a:off x="3960" y="2023"/>
                <a:ext cx="29" cy="76"/>
              </a:xfrm>
              <a:custGeom>
                <a:avLst/>
                <a:gdLst>
                  <a:gd name="T0" fmla="*/ 19 w 29"/>
                  <a:gd name="T1" fmla="*/ 76 h 76"/>
                  <a:gd name="T2" fmla="*/ 21 w 29"/>
                  <a:gd name="T3" fmla="*/ 74 h 76"/>
                  <a:gd name="T4" fmla="*/ 17 w 29"/>
                  <a:gd name="T5" fmla="*/ 33 h 76"/>
                  <a:gd name="T6" fmla="*/ 28 w 29"/>
                  <a:gd name="T7" fmla="*/ 31 h 76"/>
                  <a:gd name="T8" fmla="*/ 29 w 29"/>
                  <a:gd name="T9" fmla="*/ 21 h 76"/>
                  <a:gd name="T10" fmla="*/ 28 w 29"/>
                  <a:gd name="T11" fmla="*/ 19 h 76"/>
                  <a:gd name="T12" fmla="*/ 21 w 29"/>
                  <a:gd name="T13" fmla="*/ 23 h 76"/>
                  <a:gd name="T14" fmla="*/ 19 w 29"/>
                  <a:gd name="T15" fmla="*/ 14 h 76"/>
                  <a:gd name="T16" fmla="*/ 19 w 29"/>
                  <a:gd name="T17" fmla="*/ 12 h 76"/>
                  <a:gd name="T18" fmla="*/ 24 w 29"/>
                  <a:gd name="T19" fmla="*/ 14 h 76"/>
                  <a:gd name="T20" fmla="*/ 28 w 29"/>
                  <a:gd name="T21" fmla="*/ 14 h 76"/>
                  <a:gd name="T22" fmla="*/ 29 w 29"/>
                  <a:gd name="T23" fmla="*/ 12 h 76"/>
                  <a:gd name="T24" fmla="*/ 26 w 29"/>
                  <a:gd name="T25" fmla="*/ 9 h 76"/>
                  <a:gd name="T26" fmla="*/ 26 w 29"/>
                  <a:gd name="T27" fmla="*/ 2 h 76"/>
                  <a:gd name="T28" fmla="*/ 24 w 29"/>
                  <a:gd name="T29" fmla="*/ 0 h 76"/>
                  <a:gd name="T30" fmla="*/ 14 w 29"/>
                  <a:gd name="T31" fmla="*/ 2 h 76"/>
                  <a:gd name="T32" fmla="*/ 12 w 29"/>
                  <a:gd name="T33" fmla="*/ 4 h 76"/>
                  <a:gd name="T34" fmla="*/ 12 w 29"/>
                  <a:gd name="T35" fmla="*/ 6 h 76"/>
                  <a:gd name="T36" fmla="*/ 14 w 29"/>
                  <a:gd name="T37" fmla="*/ 4 h 76"/>
                  <a:gd name="T38" fmla="*/ 7 w 29"/>
                  <a:gd name="T39" fmla="*/ 16 h 76"/>
                  <a:gd name="T40" fmla="*/ 10 w 29"/>
                  <a:gd name="T41" fmla="*/ 19 h 76"/>
                  <a:gd name="T42" fmla="*/ 1 w 29"/>
                  <a:gd name="T43" fmla="*/ 21 h 76"/>
                  <a:gd name="T44" fmla="*/ 0 w 29"/>
                  <a:gd name="T45" fmla="*/ 31 h 76"/>
                  <a:gd name="T46" fmla="*/ 1 w 29"/>
                  <a:gd name="T47" fmla="*/ 33 h 76"/>
                  <a:gd name="T48" fmla="*/ 7 w 29"/>
                  <a:gd name="T49" fmla="*/ 30 h 76"/>
                  <a:gd name="T50" fmla="*/ 10 w 29"/>
                  <a:gd name="T51" fmla="*/ 76 h 76"/>
                  <a:gd name="T52" fmla="*/ 14 w 29"/>
                  <a:gd name="T53" fmla="*/ 73 h 76"/>
                  <a:gd name="T54" fmla="*/ 14 w 29"/>
                  <a:gd name="T55" fmla="*/ 28 h 76"/>
                  <a:gd name="T56" fmla="*/ 12 w 29"/>
                  <a:gd name="T57" fmla="*/ 26 h 76"/>
                  <a:gd name="T58" fmla="*/ 3 w 29"/>
                  <a:gd name="T59" fmla="*/ 26 h 76"/>
                  <a:gd name="T60" fmla="*/ 7 w 29"/>
                  <a:gd name="T61" fmla="*/ 23 h 76"/>
                  <a:gd name="T62" fmla="*/ 10 w 29"/>
                  <a:gd name="T63" fmla="*/ 26 h 76"/>
                  <a:gd name="T64" fmla="*/ 12 w 29"/>
                  <a:gd name="T65" fmla="*/ 24 h 76"/>
                  <a:gd name="T66" fmla="*/ 14 w 29"/>
                  <a:gd name="T67" fmla="*/ 23 h 76"/>
                  <a:gd name="T68" fmla="*/ 12 w 29"/>
                  <a:gd name="T69" fmla="*/ 9 h 76"/>
                  <a:gd name="T70" fmla="*/ 15 w 29"/>
                  <a:gd name="T71" fmla="*/ 11 h 76"/>
                  <a:gd name="T72" fmla="*/ 17 w 29"/>
                  <a:gd name="T73" fmla="*/ 7 h 76"/>
                  <a:gd name="T74" fmla="*/ 17 w 29"/>
                  <a:gd name="T75" fmla="*/ 7 h 76"/>
                  <a:gd name="T76" fmla="*/ 22 w 29"/>
                  <a:gd name="T77" fmla="*/ 7 h 76"/>
                  <a:gd name="T78" fmla="*/ 24 w 29"/>
                  <a:gd name="T79" fmla="*/ 0 h 76"/>
                  <a:gd name="T80" fmla="*/ 22 w 29"/>
                  <a:gd name="T81" fmla="*/ 2 h 76"/>
                  <a:gd name="T82" fmla="*/ 21 w 29"/>
                  <a:gd name="T83" fmla="*/ 4 h 76"/>
                  <a:gd name="T84" fmla="*/ 22 w 29"/>
                  <a:gd name="T85" fmla="*/ 6 h 76"/>
                  <a:gd name="T86" fmla="*/ 26 w 29"/>
                  <a:gd name="T87" fmla="*/ 2 h 76"/>
                  <a:gd name="T88" fmla="*/ 24 w 29"/>
                  <a:gd name="T89" fmla="*/ 4 h 76"/>
                  <a:gd name="T90" fmla="*/ 22 w 29"/>
                  <a:gd name="T91" fmla="*/ 6 h 76"/>
                  <a:gd name="T92" fmla="*/ 26 w 29"/>
                  <a:gd name="T93" fmla="*/ 7 h 76"/>
                  <a:gd name="T94" fmla="*/ 24 w 29"/>
                  <a:gd name="T95" fmla="*/ 7 h 76"/>
                  <a:gd name="T96" fmla="*/ 15 w 29"/>
                  <a:gd name="T97" fmla="*/ 9 h 76"/>
                  <a:gd name="T98" fmla="*/ 15 w 29"/>
                  <a:gd name="T99" fmla="*/ 11 h 76"/>
                  <a:gd name="T100" fmla="*/ 14 w 29"/>
                  <a:gd name="T101" fmla="*/ 12 h 76"/>
                  <a:gd name="T102" fmla="*/ 14 w 29"/>
                  <a:gd name="T103" fmla="*/ 23 h 76"/>
                  <a:gd name="T104" fmla="*/ 15 w 29"/>
                  <a:gd name="T105" fmla="*/ 24 h 76"/>
                  <a:gd name="T106" fmla="*/ 17 w 29"/>
                  <a:gd name="T107" fmla="*/ 26 h 76"/>
                  <a:gd name="T108" fmla="*/ 22 w 29"/>
                  <a:gd name="T109" fmla="*/ 23 h 76"/>
                  <a:gd name="T110" fmla="*/ 26 w 29"/>
                  <a:gd name="T111" fmla="*/ 26 h 76"/>
                  <a:gd name="T112" fmla="*/ 15 w 29"/>
                  <a:gd name="T113" fmla="*/ 26 h 76"/>
                  <a:gd name="T114" fmla="*/ 14 w 29"/>
                  <a:gd name="T115" fmla="*/ 28 h 76"/>
                  <a:gd name="T116" fmla="*/ 14 w 29"/>
                  <a:gd name="T117" fmla="*/ 73 h 76"/>
                  <a:gd name="T118" fmla="*/ 10 w 29"/>
                  <a:gd name="T119" fmla="*/ 6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" h="76">
                    <a:moveTo>
                      <a:pt x="10" y="76"/>
                    </a:moveTo>
                    <a:lnTo>
                      <a:pt x="19" y="76"/>
                    </a:lnTo>
                    <a:lnTo>
                      <a:pt x="19" y="74"/>
                    </a:lnTo>
                    <a:lnTo>
                      <a:pt x="21" y="74"/>
                    </a:lnTo>
                    <a:lnTo>
                      <a:pt x="21" y="30"/>
                    </a:lnTo>
                    <a:lnTo>
                      <a:pt x="17" y="33"/>
                    </a:lnTo>
                    <a:lnTo>
                      <a:pt x="28" y="33"/>
                    </a:lnTo>
                    <a:lnTo>
                      <a:pt x="28" y="31"/>
                    </a:lnTo>
                    <a:lnTo>
                      <a:pt x="29" y="31"/>
                    </a:lnTo>
                    <a:lnTo>
                      <a:pt x="29" y="21"/>
                    </a:lnTo>
                    <a:lnTo>
                      <a:pt x="28" y="21"/>
                    </a:lnTo>
                    <a:lnTo>
                      <a:pt x="28" y="19"/>
                    </a:lnTo>
                    <a:lnTo>
                      <a:pt x="17" y="19"/>
                    </a:lnTo>
                    <a:lnTo>
                      <a:pt x="21" y="23"/>
                    </a:lnTo>
                    <a:lnTo>
                      <a:pt x="21" y="12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6" y="9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4" y="7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0" y="19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0" y="21"/>
                    </a:lnTo>
                    <a:lnTo>
                      <a:pt x="0" y="31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0" y="33"/>
                    </a:lnTo>
                    <a:lnTo>
                      <a:pt x="7" y="30"/>
                    </a:lnTo>
                    <a:lnTo>
                      <a:pt x="7" y="73"/>
                    </a:lnTo>
                    <a:lnTo>
                      <a:pt x="10" y="76"/>
                    </a:lnTo>
                    <a:lnTo>
                      <a:pt x="10" y="69"/>
                    </a:lnTo>
                    <a:lnTo>
                      <a:pt x="14" y="73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7" y="23"/>
                    </a:lnTo>
                    <a:lnTo>
                      <a:pt x="3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4" y="16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7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4" y="7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11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15" y="9"/>
                    </a:lnTo>
                    <a:lnTo>
                      <a:pt x="14" y="12"/>
                    </a:lnTo>
                    <a:lnTo>
                      <a:pt x="15" y="11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4" y="23"/>
                    </a:lnTo>
                    <a:lnTo>
                      <a:pt x="14" y="24"/>
                    </a:lnTo>
                    <a:lnTo>
                      <a:pt x="15" y="24"/>
                    </a:lnTo>
                    <a:lnTo>
                      <a:pt x="15" y="26"/>
                    </a:lnTo>
                    <a:lnTo>
                      <a:pt x="17" y="26"/>
                    </a:lnTo>
                    <a:lnTo>
                      <a:pt x="26" y="26"/>
                    </a:lnTo>
                    <a:lnTo>
                      <a:pt x="22" y="23"/>
                    </a:lnTo>
                    <a:lnTo>
                      <a:pt x="22" y="30"/>
                    </a:lnTo>
                    <a:lnTo>
                      <a:pt x="26" y="26"/>
                    </a:lnTo>
                    <a:lnTo>
                      <a:pt x="17" y="26"/>
                    </a:lnTo>
                    <a:lnTo>
                      <a:pt x="15" y="26"/>
                    </a:lnTo>
                    <a:lnTo>
                      <a:pt x="15" y="28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4" y="73"/>
                    </a:lnTo>
                    <a:lnTo>
                      <a:pt x="17" y="69"/>
                    </a:lnTo>
                    <a:lnTo>
                      <a:pt x="10" y="69"/>
                    </a:lnTo>
                    <a:lnTo>
                      <a:pt x="1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5" name="Freeform 112"/>
              <p:cNvSpPr>
                <a:spLocks noEditPoints="1"/>
              </p:cNvSpPr>
              <p:nvPr/>
            </p:nvSpPr>
            <p:spPr bwMode="auto">
              <a:xfrm>
                <a:off x="3996" y="2029"/>
                <a:ext cx="7" cy="67"/>
              </a:xfrm>
              <a:custGeom>
                <a:avLst/>
                <a:gdLst>
                  <a:gd name="T0" fmla="*/ 0 w 7"/>
                  <a:gd name="T1" fmla="*/ 67 h 67"/>
                  <a:gd name="T2" fmla="*/ 7 w 7"/>
                  <a:gd name="T3" fmla="*/ 67 h 67"/>
                  <a:gd name="T4" fmla="*/ 7 w 7"/>
                  <a:gd name="T5" fmla="*/ 17 h 67"/>
                  <a:gd name="T6" fmla="*/ 0 w 7"/>
                  <a:gd name="T7" fmla="*/ 17 h 67"/>
                  <a:gd name="T8" fmla="*/ 0 w 7"/>
                  <a:gd name="T9" fmla="*/ 67 h 67"/>
                  <a:gd name="T10" fmla="*/ 0 w 7"/>
                  <a:gd name="T11" fmla="*/ 10 h 67"/>
                  <a:gd name="T12" fmla="*/ 7 w 7"/>
                  <a:gd name="T13" fmla="*/ 10 h 67"/>
                  <a:gd name="T14" fmla="*/ 7 w 7"/>
                  <a:gd name="T15" fmla="*/ 0 h 67"/>
                  <a:gd name="T16" fmla="*/ 0 w 7"/>
                  <a:gd name="T17" fmla="*/ 0 h 67"/>
                  <a:gd name="T18" fmla="*/ 0 w 7"/>
                  <a:gd name="T19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7">
                    <a:moveTo>
                      <a:pt x="0" y="67"/>
                    </a:moveTo>
                    <a:lnTo>
                      <a:pt x="7" y="67"/>
                    </a:lnTo>
                    <a:lnTo>
                      <a:pt x="7" y="17"/>
                    </a:lnTo>
                    <a:lnTo>
                      <a:pt x="0" y="17"/>
                    </a:lnTo>
                    <a:lnTo>
                      <a:pt x="0" y="67"/>
                    </a:lnTo>
                    <a:close/>
                    <a:moveTo>
                      <a:pt x="0" y="10"/>
                    </a:moveTo>
                    <a:lnTo>
                      <a:pt x="7" y="1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6" name="Freeform 113"/>
              <p:cNvSpPr>
                <a:spLocks/>
              </p:cNvSpPr>
              <p:nvPr/>
            </p:nvSpPr>
            <p:spPr bwMode="auto">
              <a:xfrm>
                <a:off x="3993" y="2042"/>
                <a:ext cx="14" cy="57"/>
              </a:xfrm>
              <a:custGeom>
                <a:avLst/>
                <a:gdLst>
                  <a:gd name="T0" fmla="*/ 3 w 14"/>
                  <a:gd name="T1" fmla="*/ 57 h 57"/>
                  <a:gd name="T2" fmla="*/ 12 w 14"/>
                  <a:gd name="T3" fmla="*/ 57 h 57"/>
                  <a:gd name="T4" fmla="*/ 12 w 14"/>
                  <a:gd name="T5" fmla="*/ 55 h 57"/>
                  <a:gd name="T6" fmla="*/ 14 w 14"/>
                  <a:gd name="T7" fmla="*/ 55 h 57"/>
                  <a:gd name="T8" fmla="*/ 14 w 14"/>
                  <a:gd name="T9" fmla="*/ 2 h 57"/>
                  <a:gd name="T10" fmla="*/ 12 w 14"/>
                  <a:gd name="T11" fmla="*/ 2 h 57"/>
                  <a:gd name="T12" fmla="*/ 12 w 14"/>
                  <a:gd name="T13" fmla="*/ 0 h 57"/>
                  <a:gd name="T14" fmla="*/ 2 w 14"/>
                  <a:gd name="T15" fmla="*/ 0 h 57"/>
                  <a:gd name="T16" fmla="*/ 2 w 14"/>
                  <a:gd name="T17" fmla="*/ 2 h 57"/>
                  <a:gd name="T18" fmla="*/ 0 w 14"/>
                  <a:gd name="T19" fmla="*/ 2 h 57"/>
                  <a:gd name="T20" fmla="*/ 0 w 14"/>
                  <a:gd name="T21" fmla="*/ 54 h 57"/>
                  <a:gd name="T22" fmla="*/ 3 w 14"/>
                  <a:gd name="T23" fmla="*/ 57 h 57"/>
                  <a:gd name="T24" fmla="*/ 3 w 14"/>
                  <a:gd name="T25" fmla="*/ 50 h 57"/>
                  <a:gd name="T26" fmla="*/ 7 w 14"/>
                  <a:gd name="T27" fmla="*/ 54 h 57"/>
                  <a:gd name="T28" fmla="*/ 7 w 14"/>
                  <a:gd name="T29" fmla="*/ 4 h 57"/>
                  <a:gd name="T30" fmla="*/ 3 w 14"/>
                  <a:gd name="T31" fmla="*/ 7 h 57"/>
                  <a:gd name="T32" fmla="*/ 10 w 14"/>
                  <a:gd name="T33" fmla="*/ 7 h 57"/>
                  <a:gd name="T34" fmla="*/ 7 w 14"/>
                  <a:gd name="T35" fmla="*/ 4 h 57"/>
                  <a:gd name="T36" fmla="*/ 7 w 14"/>
                  <a:gd name="T37" fmla="*/ 54 h 57"/>
                  <a:gd name="T38" fmla="*/ 10 w 14"/>
                  <a:gd name="T39" fmla="*/ 50 h 57"/>
                  <a:gd name="T40" fmla="*/ 3 w 14"/>
                  <a:gd name="T41" fmla="*/ 50 h 57"/>
                  <a:gd name="T42" fmla="*/ 3 w 14"/>
                  <a:gd name="T4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57">
                    <a:moveTo>
                      <a:pt x="3" y="57"/>
                    </a:moveTo>
                    <a:lnTo>
                      <a:pt x="12" y="57"/>
                    </a:lnTo>
                    <a:lnTo>
                      <a:pt x="12" y="55"/>
                    </a:lnTo>
                    <a:lnTo>
                      <a:pt x="14" y="55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4"/>
                    </a:lnTo>
                    <a:lnTo>
                      <a:pt x="3" y="57"/>
                    </a:lnTo>
                    <a:lnTo>
                      <a:pt x="3" y="50"/>
                    </a:lnTo>
                    <a:lnTo>
                      <a:pt x="7" y="5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54"/>
                    </a:lnTo>
                    <a:lnTo>
                      <a:pt x="10" y="50"/>
                    </a:lnTo>
                    <a:lnTo>
                      <a:pt x="3" y="50"/>
                    </a:lnTo>
                    <a:lnTo>
                      <a:pt x="3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7" name="Freeform 114"/>
              <p:cNvSpPr>
                <a:spLocks/>
              </p:cNvSpPr>
              <p:nvPr/>
            </p:nvSpPr>
            <p:spPr bwMode="auto">
              <a:xfrm>
                <a:off x="3993" y="2025"/>
                <a:ext cx="14" cy="17"/>
              </a:xfrm>
              <a:custGeom>
                <a:avLst/>
                <a:gdLst>
                  <a:gd name="T0" fmla="*/ 3 w 14"/>
                  <a:gd name="T1" fmla="*/ 17 h 17"/>
                  <a:gd name="T2" fmla="*/ 12 w 14"/>
                  <a:gd name="T3" fmla="*/ 17 h 17"/>
                  <a:gd name="T4" fmla="*/ 12 w 14"/>
                  <a:gd name="T5" fmla="*/ 16 h 17"/>
                  <a:gd name="T6" fmla="*/ 14 w 14"/>
                  <a:gd name="T7" fmla="*/ 16 h 17"/>
                  <a:gd name="T8" fmla="*/ 14 w 14"/>
                  <a:gd name="T9" fmla="*/ 2 h 17"/>
                  <a:gd name="T10" fmla="*/ 12 w 14"/>
                  <a:gd name="T11" fmla="*/ 2 h 17"/>
                  <a:gd name="T12" fmla="*/ 12 w 14"/>
                  <a:gd name="T13" fmla="*/ 0 h 17"/>
                  <a:gd name="T14" fmla="*/ 2 w 14"/>
                  <a:gd name="T15" fmla="*/ 0 h 17"/>
                  <a:gd name="T16" fmla="*/ 2 w 14"/>
                  <a:gd name="T17" fmla="*/ 2 h 17"/>
                  <a:gd name="T18" fmla="*/ 0 w 14"/>
                  <a:gd name="T19" fmla="*/ 2 h 17"/>
                  <a:gd name="T20" fmla="*/ 0 w 14"/>
                  <a:gd name="T21" fmla="*/ 14 h 17"/>
                  <a:gd name="T22" fmla="*/ 3 w 14"/>
                  <a:gd name="T23" fmla="*/ 17 h 17"/>
                  <a:gd name="T24" fmla="*/ 3 w 14"/>
                  <a:gd name="T25" fmla="*/ 10 h 17"/>
                  <a:gd name="T26" fmla="*/ 7 w 14"/>
                  <a:gd name="T27" fmla="*/ 14 h 17"/>
                  <a:gd name="T28" fmla="*/ 7 w 14"/>
                  <a:gd name="T29" fmla="*/ 4 h 17"/>
                  <a:gd name="T30" fmla="*/ 3 w 14"/>
                  <a:gd name="T31" fmla="*/ 7 h 17"/>
                  <a:gd name="T32" fmla="*/ 10 w 14"/>
                  <a:gd name="T33" fmla="*/ 7 h 17"/>
                  <a:gd name="T34" fmla="*/ 7 w 14"/>
                  <a:gd name="T35" fmla="*/ 4 h 17"/>
                  <a:gd name="T36" fmla="*/ 7 w 14"/>
                  <a:gd name="T37" fmla="*/ 14 h 17"/>
                  <a:gd name="T38" fmla="*/ 10 w 14"/>
                  <a:gd name="T39" fmla="*/ 10 h 17"/>
                  <a:gd name="T40" fmla="*/ 3 w 14"/>
                  <a:gd name="T41" fmla="*/ 10 h 17"/>
                  <a:gd name="T42" fmla="*/ 3 w 14"/>
                  <a:gd name="T4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7">
                    <a:moveTo>
                      <a:pt x="3" y="17"/>
                    </a:moveTo>
                    <a:lnTo>
                      <a:pt x="12" y="17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3" y="10"/>
                    </a:lnTo>
                    <a:lnTo>
                      <a:pt x="7" y="1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14"/>
                    </a:lnTo>
                    <a:lnTo>
                      <a:pt x="10" y="10"/>
                    </a:lnTo>
                    <a:lnTo>
                      <a:pt x="3" y="10"/>
                    </a:lnTo>
                    <a:lnTo>
                      <a:pt x="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8" name="Rectangle 115"/>
              <p:cNvSpPr>
                <a:spLocks noChangeArrowheads="1"/>
              </p:cNvSpPr>
              <p:nvPr/>
            </p:nvSpPr>
            <p:spPr bwMode="auto">
              <a:xfrm>
                <a:off x="4017" y="2029"/>
                <a:ext cx="7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9" name="Freeform 116"/>
              <p:cNvSpPr>
                <a:spLocks/>
              </p:cNvSpPr>
              <p:nvPr/>
            </p:nvSpPr>
            <p:spPr bwMode="auto">
              <a:xfrm>
                <a:off x="4014" y="2025"/>
                <a:ext cx="14" cy="74"/>
              </a:xfrm>
              <a:custGeom>
                <a:avLst/>
                <a:gdLst>
                  <a:gd name="T0" fmla="*/ 3 w 14"/>
                  <a:gd name="T1" fmla="*/ 74 h 74"/>
                  <a:gd name="T2" fmla="*/ 12 w 14"/>
                  <a:gd name="T3" fmla="*/ 74 h 74"/>
                  <a:gd name="T4" fmla="*/ 12 w 14"/>
                  <a:gd name="T5" fmla="*/ 72 h 74"/>
                  <a:gd name="T6" fmla="*/ 14 w 14"/>
                  <a:gd name="T7" fmla="*/ 72 h 74"/>
                  <a:gd name="T8" fmla="*/ 14 w 14"/>
                  <a:gd name="T9" fmla="*/ 2 h 74"/>
                  <a:gd name="T10" fmla="*/ 12 w 14"/>
                  <a:gd name="T11" fmla="*/ 2 h 74"/>
                  <a:gd name="T12" fmla="*/ 12 w 14"/>
                  <a:gd name="T13" fmla="*/ 0 h 74"/>
                  <a:gd name="T14" fmla="*/ 2 w 14"/>
                  <a:gd name="T15" fmla="*/ 0 h 74"/>
                  <a:gd name="T16" fmla="*/ 2 w 14"/>
                  <a:gd name="T17" fmla="*/ 2 h 74"/>
                  <a:gd name="T18" fmla="*/ 0 w 14"/>
                  <a:gd name="T19" fmla="*/ 2 h 74"/>
                  <a:gd name="T20" fmla="*/ 0 w 14"/>
                  <a:gd name="T21" fmla="*/ 71 h 74"/>
                  <a:gd name="T22" fmla="*/ 3 w 14"/>
                  <a:gd name="T23" fmla="*/ 74 h 74"/>
                  <a:gd name="T24" fmla="*/ 3 w 14"/>
                  <a:gd name="T25" fmla="*/ 67 h 74"/>
                  <a:gd name="T26" fmla="*/ 7 w 14"/>
                  <a:gd name="T27" fmla="*/ 71 h 74"/>
                  <a:gd name="T28" fmla="*/ 7 w 14"/>
                  <a:gd name="T29" fmla="*/ 4 h 74"/>
                  <a:gd name="T30" fmla="*/ 3 w 14"/>
                  <a:gd name="T31" fmla="*/ 7 h 74"/>
                  <a:gd name="T32" fmla="*/ 10 w 14"/>
                  <a:gd name="T33" fmla="*/ 7 h 74"/>
                  <a:gd name="T34" fmla="*/ 7 w 14"/>
                  <a:gd name="T35" fmla="*/ 4 h 74"/>
                  <a:gd name="T36" fmla="*/ 7 w 14"/>
                  <a:gd name="T37" fmla="*/ 71 h 74"/>
                  <a:gd name="T38" fmla="*/ 10 w 14"/>
                  <a:gd name="T39" fmla="*/ 67 h 74"/>
                  <a:gd name="T40" fmla="*/ 3 w 14"/>
                  <a:gd name="T41" fmla="*/ 67 h 74"/>
                  <a:gd name="T42" fmla="*/ 3 w 14"/>
                  <a:gd name="T4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74">
                    <a:moveTo>
                      <a:pt x="3" y="74"/>
                    </a:moveTo>
                    <a:lnTo>
                      <a:pt x="12" y="74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1"/>
                    </a:lnTo>
                    <a:lnTo>
                      <a:pt x="3" y="74"/>
                    </a:lnTo>
                    <a:lnTo>
                      <a:pt x="3" y="67"/>
                    </a:lnTo>
                    <a:lnTo>
                      <a:pt x="7" y="71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71"/>
                    </a:lnTo>
                    <a:lnTo>
                      <a:pt x="10" y="67"/>
                    </a:lnTo>
                    <a:lnTo>
                      <a:pt x="3" y="67"/>
                    </a:lnTo>
                    <a:lnTo>
                      <a:pt x="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0" name="Freeform 117"/>
              <p:cNvSpPr>
                <a:spLocks/>
              </p:cNvSpPr>
              <p:nvPr/>
            </p:nvSpPr>
            <p:spPr bwMode="auto">
              <a:xfrm>
                <a:off x="4033" y="2032"/>
                <a:ext cx="23" cy="65"/>
              </a:xfrm>
              <a:custGeom>
                <a:avLst/>
                <a:gdLst>
                  <a:gd name="T0" fmla="*/ 14 w 23"/>
                  <a:gd name="T1" fmla="*/ 0 h 65"/>
                  <a:gd name="T2" fmla="*/ 7 w 23"/>
                  <a:gd name="T3" fmla="*/ 0 h 65"/>
                  <a:gd name="T4" fmla="*/ 7 w 23"/>
                  <a:gd name="T5" fmla="*/ 14 h 65"/>
                  <a:gd name="T6" fmla="*/ 0 w 23"/>
                  <a:gd name="T7" fmla="*/ 14 h 65"/>
                  <a:gd name="T8" fmla="*/ 0 w 23"/>
                  <a:gd name="T9" fmla="*/ 21 h 65"/>
                  <a:gd name="T10" fmla="*/ 7 w 23"/>
                  <a:gd name="T11" fmla="*/ 21 h 65"/>
                  <a:gd name="T12" fmla="*/ 7 w 23"/>
                  <a:gd name="T13" fmla="*/ 55 h 65"/>
                  <a:gd name="T14" fmla="*/ 9 w 23"/>
                  <a:gd name="T15" fmla="*/ 62 h 65"/>
                  <a:gd name="T16" fmla="*/ 16 w 23"/>
                  <a:gd name="T17" fmla="*/ 65 h 65"/>
                  <a:gd name="T18" fmla="*/ 20 w 23"/>
                  <a:gd name="T19" fmla="*/ 65 h 65"/>
                  <a:gd name="T20" fmla="*/ 23 w 23"/>
                  <a:gd name="T21" fmla="*/ 64 h 65"/>
                  <a:gd name="T22" fmla="*/ 23 w 23"/>
                  <a:gd name="T23" fmla="*/ 57 h 65"/>
                  <a:gd name="T24" fmla="*/ 21 w 23"/>
                  <a:gd name="T25" fmla="*/ 58 h 65"/>
                  <a:gd name="T26" fmla="*/ 20 w 23"/>
                  <a:gd name="T27" fmla="*/ 58 h 65"/>
                  <a:gd name="T28" fmla="*/ 18 w 23"/>
                  <a:gd name="T29" fmla="*/ 58 h 65"/>
                  <a:gd name="T30" fmla="*/ 14 w 23"/>
                  <a:gd name="T31" fmla="*/ 57 h 65"/>
                  <a:gd name="T32" fmla="*/ 14 w 23"/>
                  <a:gd name="T33" fmla="*/ 55 h 65"/>
                  <a:gd name="T34" fmla="*/ 14 w 23"/>
                  <a:gd name="T35" fmla="*/ 21 h 65"/>
                  <a:gd name="T36" fmla="*/ 23 w 23"/>
                  <a:gd name="T37" fmla="*/ 21 h 65"/>
                  <a:gd name="T38" fmla="*/ 23 w 23"/>
                  <a:gd name="T39" fmla="*/ 14 h 65"/>
                  <a:gd name="T40" fmla="*/ 14 w 23"/>
                  <a:gd name="T41" fmla="*/ 14 h 65"/>
                  <a:gd name="T42" fmla="*/ 14 w 23"/>
                  <a:gd name="T4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65">
                    <a:moveTo>
                      <a:pt x="14" y="0"/>
                    </a:moveTo>
                    <a:lnTo>
                      <a:pt x="7" y="0"/>
                    </a:lnTo>
                    <a:lnTo>
                      <a:pt x="7" y="14"/>
                    </a:lnTo>
                    <a:lnTo>
                      <a:pt x="0" y="14"/>
                    </a:lnTo>
                    <a:lnTo>
                      <a:pt x="0" y="21"/>
                    </a:lnTo>
                    <a:lnTo>
                      <a:pt x="7" y="21"/>
                    </a:lnTo>
                    <a:lnTo>
                      <a:pt x="7" y="55"/>
                    </a:lnTo>
                    <a:lnTo>
                      <a:pt x="9" y="62"/>
                    </a:lnTo>
                    <a:lnTo>
                      <a:pt x="16" y="65"/>
                    </a:lnTo>
                    <a:lnTo>
                      <a:pt x="20" y="65"/>
                    </a:lnTo>
                    <a:lnTo>
                      <a:pt x="23" y="64"/>
                    </a:lnTo>
                    <a:lnTo>
                      <a:pt x="23" y="57"/>
                    </a:lnTo>
                    <a:lnTo>
                      <a:pt x="21" y="58"/>
                    </a:lnTo>
                    <a:lnTo>
                      <a:pt x="20" y="58"/>
                    </a:lnTo>
                    <a:lnTo>
                      <a:pt x="18" y="58"/>
                    </a:lnTo>
                    <a:lnTo>
                      <a:pt x="14" y="57"/>
                    </a:lnTo>
                    <a:lnTo>
                      <a:pt x="14" y="55"/>
                    </a:lnTo>
                    <a:lnTo>
                      <a:pt x="14" y="21"/>
                    </a:lnTo>
                    <a:lnTo>
                      <a:pt x="23" y="21"/>
                    </a:lnTo>
                    <a:lnTo>
                      <a:pt x="23" y="14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1" name="Freeform 118"/>
              <p:cNvSpPr>
                <a:spLocks/>
              </p:cNvSpPr>
              <p:nvPr/>
            </p:nvSpPr>
            <p:spPr bwMode="auto">
              <a:xfrm>
                <a:off x="4030" y="2029"/>
                <a:ext cx="30" cy="72"/>
              </a:xfrm>
              <a:custGeom>
                <a:avLst/>
                <a:gdLst>
                  <a:gd name="T0" fmla="*/ 8 w 30"/>
                  <a:gd name="T1" fmla="*/ 1 h 72"/>
                  <a:gd name="T2" fmla="*/ 10 w 30"/>
                  <a:gd name="T3" fmla="*/ 13 h 72"/>
                  <a:gd name="T4" fmla="*/ 0 w 30"/>
                  <a:gd name="T5" fmla="*/ 15 h 72"/>
                  <a:gd name="T6" fmla="*/ 1 w 30"/>
                  <a:gd name="T7" fmla="*/ 27 h 72"/>
                  <a:gd name="T8" fmla="*/ 7 w 30"/>
                  <a:gd name="T9" fmla="*/ 65 h 72"/>
                  <a:gd name="T10" fmla="*/ 12 w 30"/>
                  <a:gd name="T11" fmla="*/ 67 h 72"/>
                  <a:gd name="T12" fmla="*/ 17 w 30"/>
                  <a:gd name="T13" fmla="*/ 70 h 72"/>
                  <a:gd name="T14" fmla="*/ 24 w 30"/>
                  <a:gd name="T15" fmla="*/ 70 h 72"/>
                  <a:gd name="T16" fmla="*/ 24 w 30"/>
                  <a:gd name="T17" fmla="*/ 68 h 72"/>
                  <a:gd name="T18" fmla="*/ 28 w 30"/>
                  <a:gd name="T19" fmla="*/ 68 h 72"/>
                  <a:gd name="T20" fmla="*/ 26 w 30"/>
                  <a:gd name="T21" fmla="*/ 63 h 72"/>
                  <a:gd name="T22" fmla="*/ 21 w 30"/>
                  <a:gd name="T23" fmla="*/ 61 h 72"/>
                  <a:gd name="T24" fmla="*/ 21 w 30"/>
                  <a:gd name="T25" fmla="*/ 63 h 72"/>
                  <a:gd name="T26" fmla="*/ 24 w 30"/>
                  <a:gd name="T27" fmla="*/ 65 h 72"/>
                  <a:gd name="T28" fmla="*/ 23 w 30"/>
                  <a:gd name="T29" fmla="*/ 65 h 72"/>
                  <a:gd name="T30" fmla="*/ 23 w 30"/>
                  <a:gd name="T31" fmla="*/ 60 h 72"/>
                  <a:gd name="T32" fmla="*/ 19 w 30"/>
                  <a:gd name="T33" fmla="*/ 58 h 72"/>
                  <a:gd name="T34" fmla="*/ 21 w 30"/>
                  <a:gd name="T35" fmla="*/ 24 h 72"/>
                  <a:gd name="T36" fmla="*/ 28 w 30"/>
                  <a:gd name="T37" fmla="*/ 25 h 72"/>
                  <a:gd name="T38" fmla="*/ 28 w 30"/>
                  <a:gd name="T39" fmla="*/ 15 h 72"/>
                  <a:gd name="T40" fmla="*/ 21 w 30"/>
                  <a:gd name="T41" fmla="*/ 17 h 72"/>
                  <a:gd name="T42" fmla="*/ 17 w 30"/>
                  <a:gd name="T43" fmla="*/ 6 h 72"/>
                  <a:gd name="T44" fmla="*/ 14 w 30"/>
                  <a:gd name="T45" fmla="*/ 18 h 72"/>
                  <a:gd name="T46" fmla="*/ 17 w 30"/>
                  <a:gd name="T47" fmla="*/ 20 h 72"/>
                  <a:gd name="T48" fmla="*/ 23 w 30"/>
                  <a:gd name="T49" fmla="*/ 24 h 72"/>
                  <a:gd name="T50" fmla="*/ 15 w 30"/>
                  <a:gd name="T51" fmla="*/ 20 h 72"/>
                  <a:gd name="T52" fmla="*/ 14 w 30"/>
                  <a:gd name="T53" fmla="*/ 24 h 72"/>
                  <a:gd name="T54" fmla="*/ 17 w 30"/>
                  <a:gd name="T55" fmla="*/ 56 h 72"/>
                  <a:gd name="T56" fmla="*/ 14 w 30"/>
                  <a:gd name="T57" fmla="*/ 58 h 72"/>
                  <a:gd name="T58" fmla="*/ 15 w 30"/>
                  <a:gd name="T59" fmla="*/ 61 h 72"/>
                  <a:gd name="T60" fmla="*/ 21 w 30"/>
                  <a:gd name="T61" fmla="*/ 65 h 72"/>
                  <a:gd name="T62" fmla="*/ 21 w 30"/>
                  <a:gd name="T63" fmla="*/ 58 h 72"/>
                  <a:gd name="T64" fmla="*/ 19 w 30"/>
                  <a:gd name="T65" fmla="*/ 61 h 72"/>
                  <a:gd name="T66" fmla="*/ 21 w 30"/>
                  <a:gd name="T67" fmla="*/ 65 h 72"/>
                  <a:gd name="T68" fmla="*/ 24 w 30"/>
                  <a:gd name="T69" fmla="*/ 58 h 72"/>
                  <a:gd name="T70" fmla="*/ 26 w 30"/>
                  <a:gd name="T71" fmla="*/ 61 h 72"/>
                  <a:gd name="T72" fmla="*/ 24 w 30"/>
                  <a:gd name="T73" fmla="*/ 56 h 72"/>
                  <a:gd name="T74" fmla="*/ 23 w 30"/>
                  <a:gd name="T75" fmla="*/ 60 h 72"/>
                  <a:gd name="T76" fmla="*/ 21 w 30"/>
                  <a:gd name="T77" fmla="*/ 65 h 72"/>
                  <a:gd name="T78" fmla="*/ 19 w 30"/>
                  <a:gd name="T79" fmla="*/ 65 h 72"/>
                  <a:gd name="T80" fmla="*/ 15 w 30"/>
                  <a:gd name="T81" fmla="*/ 65 h 72"/>
                  <a:gd name="T82" fmla="*/ 14 w 30"/>
                  <a:gd name="T83" fmla="*/ 63 h 72"/>
                  <a:gd name="T84" fmla="*/ 14 w 30"/>
                  <a:gd name="T85" fmla="*/ 24 h 72"/>
                  <a:gd name="T86" fmla="*/ 12 w 30"/>
                  <a:gd name="T87" fmla="*/ 20 h 72"/>
                  <a:gd name="T88" fmla="*/ 10 w 30"/>
                  <a:gd name="T89" fmla="*/ 20 h 72"/>
                  <a:gd name="T90" fmla="*/ 14 w 30"/>
                  <a:gd name="T91" fmla="*/ 18 h 72"/>
                  <a:gd name="T92" fmla="*/ 10 w 30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" h="72">
                    <a:moveTo>
                      <a:pt x="17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17"/>
                    </a:lnTo>
                    <a:lnTo>
                      <a:pt x="10" y="13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1" y="25"/>
                    </a:lnTo>
                    <a:lnTo>
                      <a:pt x="1" y="27"/>
                    </a:lnTo>
                    <a:lnTo>
                      <a:pt x="10" y="27"/>
                    </a:lnTo>
                    <a:lnTo>
                      <a:pt x="7" y="24"/>
                    </a:lnTo>
                    <a:lnTo>
                      <a:pt x="7" y="65"/>
                    </a:lnTo>
                    <a:lnTo>
                      <a:pt x="10" y="67"/>
                    </a:lnTo>
                    <a:lnTo>
                      <a:pt x="12" y="68"/>
                    </a:lnTo>
                    <a:lnTo>
                      <a:pt x="12" y="67"/>
                    </a:lnTo>
                    <a:lnTo>
                      <a:pt x="12" y="68"/>
                    </a:lnTo>
                    <a:lnTo>
                      <a:pt x="15" y="70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6" y="70"/>
                    </a:lnTo>
                    <a:lnTo>
                      <a:pt x="26" y="68"/>
                    </a:lnTo>
                    <a:lnTo>
                      <a:pt x="24" y="68"/>
                    </a:lnTo>
                    <a:lnTo>
                      <a:pt x="26" y="70"/>
                    </a:lnTo>
                    <a:lnTo>
                      <a:pt x="28" y="70"/>
                    </a:lnTo>
                    <a:lnTo>
                      <a:pt x="28" y="68"/>
                    </a:lnTo>
                    <a:lnTo>
                      <a:pt x="30" y="68"/>
                    </a:lnTo>
                    <a:lnTo>
                      <a:pt x="30" y="60"/>
                    </a:lnTo>
                    <a:lnTo>
                      <a:pt x="26" y="63"/>
                    </a:lnTo>
                    <a:lnTo>
                      <a:pt x="26" y="56"/>
                    </a:lnTo>
                    <a:lnTo>
                      <a:pt x="23" y="58"/>
                    </a:lnTo>
                    <a:lnTo>
                      <a:pt x="21" y="61"/>
                    </a:lnTo>
                    <a:lnTo>
                      <a:pt x="23" y="60"/>
                    </a:lnTo>
                    <a:lnTo>
                      <a:pt x="21" y="60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3" y="65"/>
                    </a:lnTo>
                    <a:lnTo>
                      <a:pt x="24" y="65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65"/>
                    </a:lnTo>
                    <a:lnTo>
                      <a:pt x="23" y="58"/>
                    </a:lnTo>
                    <a:lnTo>
                      <a:pt x="21" y="58"/>
                    </a:lnTo>
                    <a:lnTo>
                      <a:pt x="23" y="60"/>
                    </a:lnTo>
                    <a:lnTo>
                      <a:pt x="21" y="56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17" y="63"/>
                    </a:lnTo>
                    <a:lnTo>
                      <a:pt x="21" y="60"/>
                    </a:lnTo>
                    <a:lnTo>
                      <a:pt x="21" y="24"/>
                    </a:lnTo>
                    <a:lnTo>
                      <a:pt x="17" y="27"/>
                    </a:lnTo>
                    <a:lnTo>
                      <a:pt x="28" y="27"/>
                    </a:lnTo>
                    <a:lnTo>
                      <a:pt x="28" y="25"/>
                    </a:lnTo>
                    <a:lnTo>
                      <a:pt x="30" y="25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17" y="13"/>
                    </a:lnTo>
                    <a:lnTo>
                      <a:pt x="21" y="17"/>
                    </a:lnTo>
                    <a:lnTo>
                      <a:pt x="21" y="3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14" y="3"/>
                    </a:lnTo>
                    <a:lnTo>
                      <a:pt x="14" y="17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7" y="20"/>
                    </a:lnTo>
                    <a:lnTo>
                      <a:pt x="26" y="20"/>
                    </a:lnTo>
                    <a:lnTo>
                      <a:pt x="23" y="17"/>
                    </a:lnTo>
                    <a:lnTo>
                      <a:pt x="23" y="24"/>
                    </a:lnTo>
                    <a:lnTo>
                      <a:pt x="26" y="2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4" y="58"/>
                    </a:lnTo>
                    <a:lnTo>
                      <a:pt x="14" y="60"/>
                    </a:lnTo>
                    <a:lnTo>
                      <a:pt x="17" y="56"/>
                    </a:lnTo>
                    <a:lnTo>
                      <a:pt x="15" y="56"/>
                    </a:lnTo>
                    <a:lnTo>
                      <a:pt x="15" y="58"/>
                    </a:lnTo>
                    <a:lnTo>
                      <a:pt x="14" y="58"/>
                    </a:lnTo>
                    <a:lnTo>
                      <a:pt x="14" y="60"/>
                    </a:lnTo>
                    <a:lnTo>
                      <a:pt x="14" y="61"/>
                    </a:lnTo>
                    <a:lnTo>
                      <a:pt x="15" y="61"/>
                    </a:lnTo>
                    <a:lnTo>
                      <a:pt x="17" y="63"/>
                    </a:lnTo>
                    <a:lnTo>
                      <a:pt x="19" y="63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3" y="58"/>
                    </a:lnTo>
                    <a:lnTo>
                      <a:pt x="21" y="58"/>
                    </a:lnTo>
                    <a:lnTo>
                      <a:pt x="21" y="60"/>
                    </a:lnTo>
                    <a:lnTo>
                      <a:pt x="19" y="60"/>
                    </a:lnTo>
                    <a:lnTo>
                      <a:pt x="19" y="61"/>
                    </a:lnTo>
                    <a:lnTo>
                      <a:pt x="19" y="63"/>
                    </a:lnTo>
                    <a:lnTo>
                      <a:pt x="21" y="63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4" y="65"/>
                    </a:lnTo>
                    <a:lnTo>
                      <a:pt x="24" y="58"/>
                    </a:lnTo>
                    <a:lnTo>
                      <a:pt x="26" y="63"/>
                    </a:lnTo>
                    <a:lnTo>
                      <a:pt x="28" y="61"/>
                    </a:lnTo>
                    <a:lnTo>
                      <a:pt x="26" y="61"/>
                    </a:lnTo>
                    <a:lnTo>
                      <a:pt x="26" y="63"/>
                    </a:lnTo>
                    <a:lnTo>
                      <a:pt x="26" y="56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60"/>
                    </a:lnTo>
                    <a:lnTo>
                      <a:pt x="23" y="67"/>
                    </a:lnTo>
                    <a:lnTo>
                      <a:pt x="26" y="63"/>
                    </a:lnTo>
                    <a:lnTo>
                      <a:pt x="21" y="65"/>
                    </a:lnTo>
                    <a:lnTo>
                      <a:pt x="19" y="68"/>
                    </a:lnTo>
                    <a:lnTo>
                      <a:pt x="23" y="65"/>
                    </a:lnTo>
                    <a:lnTo>
                      <a:pt x="19" y="65"/>
                    </a:lnTo>
                    <a:lnTo>
                      <a:pt x="21" y="67"/>
                    </a:lnTo>
                    <a:lnTo>
                      <a:pt x="19" y="63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12" y="61"/>
                    </a:lnTo>
                    <a:lnTo>
                      <a:pt x="14" y="63"/>
                    </a:lnTo>
                    <a:lnTo>
                      <a:pt x="14" y="61"/>
                    </a:lnTo>
                    <a:lnTo>
                      <a:pt x="14" y="58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20"/>
                    </a:lnTo>
                    <a:lnTo>
                      <a:pt x="7" y="17"/>
                    </a:lnTo>
                    <a:lnTo>
                      <a:pt x="3" y="20"/>
                    </a:lnTo>
                    <a:lnTo>
                      <a:pt x="10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4" y="17"/>
                    </a:lnTo>
                    <a:lnTo>
                      <a:pt x="14" y="3"/>
                    </a:lnTo>
                    <a:lnTo>
                      <a:pt x="10" y="6"/>
                    </a:lnTo>
                    <a:lnTo>
                      <a:pt x="17" y="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2" name="Freeform 119"/>
              <p:cNvSpPr>
                <a:spLocks noEditPoints="1"/>
              </p:cNvSpPr>
              <p:nvPr/>
            </p:nvSpPr>
            <p:spPr bwMode="auto">
              <a:xfrm>
                <a:off x="4065" y="2046"/>
                <a:ext cx="40" cy="51"/>
              </a:xfrm>
              <a:custGeom>
                <a:avLst/>
                <a:gdLst>
                  <a:gd name="T0" fmla="*/ 7 w 40"/>
                  <a:gd name="T1" fmla="*/ 20 h 51"/>
                  <a:gd name="T2" fmla="*/ 10 w 40"/>
                  <a:gd name="T3" fmla="*/ 10 h 51"/>
                  <a:gd name="T4" fmla="*/ 16 w 40"/>
                  <a:gd name="T5" fmla="*/ 7 h 51"/>
                  <a:gd name="T6" fmla="*/ 21 w 40"/>
                  <a:gd name="T7" fmla="*/ 7 h 51"/>
                  <a:gd name="T8" fmla="*/ 26 w 40"/>
                  <a:gd name="T9" fmla="*/ 7 h 51"/>
                  <a:gd name="T10" fmla="*/ 30 w 40"/>
                  <a:gd name="T11" fmla="*/ 10 h 51"/>
                  <a:gd name="T12" fmla="*/ 33 w 40"/>
                  <a:gd name="T13" fmla="*/ 20 h 51"/>
                  <a:gd name="T14" fmla="*/ 7 w 40"/>
                  <a:gd name="T15" fmla="*/ 20 h 51"/>
                  <a:gd name="T16" fmla="*/ 7 w 40"/>
                  <a:gd name="T17" fmla="*/ 27 h 51"/>
                  <a:gd name="T18" fmla="*/ 40 w 40"/>
                  <a:gd name="T19" fmla="*/ 27 h 51"/>
                  <a:gd name="T20" fmla="*/ 40 w 40"/>
                  <a:gd name="T21" fmla="*/ 24 h 51"/>
                  <a:gd name="T22" fmla="*/ 38 w 40"/>
                  <a:gd name="T23" fmla="*/ 13 h 51"/>
                  <a:gd name="T24" fmla="*/ 35 w 40"/>
                  <a:gd name="T25" fmla="*/ 7 h 51"/>
                  <a:gd name="T26" fmla="*/ 28 w 40"/>
                  <a:gd name="T27" fmla="*/ 1 h 51"/>
                  <a:gd name="T28" fmla="*/ 21 w 40"/>
                  <a:gd name="T29" fmla="*/ 0 h 51"/>
                  <a:gd name="T30" fmla="*/ 12 w 40"/>
                  <a:gd name="T31" fmla="*/ 1 h 51"/>
                  <a:gd name="T32" fmla="*/ 5 w 40"/>
                  <a:gd name="T33" fmla="*/ 5 h 51"/>
                  <a:gd name="T34" fmla="*/ 2 w 40"/>
                  <a:gd name="T35" fmla="*/ 13 h 51"/>
                  <a:gd name="T36" fmla="*/ 0 w 40"/>
                  <a:gd name="T37" fmla="*/ 25 h 51"/>
                  <a:gd name="T38" fmla="*/ 2 w 40"/>
                  <a:gd name="T39" fmla="*/ 36 h 51"/>
                  <a:gd name="T40" fmla="*/ 5 w 40"/>
                  <a:gd name="T41" fmla="*/ 44 h 51"/>
                  <a:gd name="T42" fmla="*/ 12 w 40"/>
                  <a:gd name="T43" fmla="*/ 50 h 51"/>
                  <a:gd name="T44" fmla="*/ 21 w 40"/>
                  <a:gd name="T45" fmla="*/ 51 h 51"/>
                  <a:gd name="T46" fmla="*/ 28 w 40"/>
                  <a:gd name="T47" fmla="*/ 50 h 51"/>
                  <a:gd name="T48" fmla="*/ 33 w 40"/>
                  <a:gd name="T49" fmla="*/ 46 h 51"/>
                  <a:gd name="T50" fmla="*/ 38 w 40"/>
                  <a:gd name="T51" fmla="*/ 41 h 51"/>
                  <a:gd name="T52" fmla="*/ 40 w 40"/>
                  <a:gd name="T53" fmla="*/ 32 h 51"/>
                  <a:gd name="T54" fmla="*/ 33 w 40"/>
                  <a:gd name="T55" fmla="*/ 32 h 51"/>
                  <a:gd name="T56" fmla="*/ 31 w 40"/>
                  <a:gd name="T57" fmla="*/ 38 h 51"/>
                  <a:gd name="T58" fmla="*/ 30 w 40"/>
                  <a:gd name="T59" fmla="*/ 41 h 51"/>
                  <a:gd name="T60" fmla="*/ 26 w 40"/>
                  <a:gd name="T61" fmla="*/ 43 h 51"/>
                  <a:gd name="T62" fmla="*/ 21 w 40"/>
                  <a:gd name="T63" fmla="*/ 44 h 51"/>
                  <a:gd name="T64" fmla="*/ 14 w 40"/>
                  <a:gd name="T65" fmla="*/ 43 h 51"/>
                  <a:gd name="T66" fmla="*/ 10 w 40"/>
                  <a:gd name="T67" fmla="*/ 39 h 51"/>
                  <a:gd name="T68" fmla="*/ 7 w 40"/>
                  <a:gd name="T69" fmla="*/ 34 h 51"/>
                  <a:gd name="T70" fmla="*/ 7 w 40"/>
                  <a:gd name="T71" fmla="*/ 2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51">
                    <a:moveTo>
                      <a:pt x="7" y="20"/>
                    </a:moveTo>
                    <a:lnTo>
                      <a:pt x="10" y="10"/>
                    </a:lnTo>
                    <a:lnTo>
                      <a:pt x="16" y="7"/>
                    </a:lnTo>
                    <a:lnTo>
                      <a:pt x="21" y="7"/>
                    </a:lnTo>
                    <a:lnTo>
                      <a:pt x="26" y="7"/>
                    </a:lnTo>
                    <a:lnTo>
                      <a:pt x="30" y="10"/>
                    </a:lnTo>
                    <a:lnTo>
                      <a:pt x="33" y="20"/>
                    </a:lnTo>
                    <a:lnTo>
                      <a:pt x="7" y="20"/>
                    </a:lnTo>
                    <a:close/>
                    <a:moveTo>
                      <a:pt x="7" y="27"/>
                    </a:moveTo>
                    <a:lnTo>
                      <a:pt x="40" y="27"/>
                    </a:lnTo>
                    <a:lnTo>
                      <a:pt x="40" y="24"/>
                    </a:lnTo>
                    <a:lnTo>
                      <a:pt x="38" y="13"/>
                    </a:lnTo>
                    <a:lnTo>
                      <a:pt x="35" y="7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2" y="1"/>
                    </a:lnTo>
                    <a:lnTo>
                      <a:pt x="5" y="5"/>
                    </a:lnTo>
                    <a:lnTo>
                      <a:pt x="2" y="13"/>
                    </a:lnTo>
                    <a:lnTo>
                      <a:pt x="0" y="25"/>
                    </a:lnTo>
                    <a:lnTo>
                      <a:pt x="2" y="36"/>
                    </a:lnTo>
                    <a:lnTo>
                      <a:pt x="5" y="44"/>
                    </a:lnTo>
                    <a:lnTo>
                      <a:pt x="12" y="50"/>
                    </a:lnTo>
                    <a:lnTo>
                      <a:pt x="21" y="51"/>
                    </a:lnTo>
                    <a:lnTo>
                      <a:pt x="28" y="50"/>
                    </a:lnTo>
                    <a:lnTo>
                      <a:pt x="33" y="46"/>
                    </a:lnTo>
                    <a:lnTo>
                      <a:pt x="38" y="41"/>
                    </a:lnTo>
                    <a:lnTo>
                      <a:pt x="40" y="32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30" y="41"/>
                    </a:lnTo>
                    <a:lnTo>
                      <a:pt x="26" y="43"/>
                    </a:lnTo>
                    <a:lnTo>
                      <a:pt x="21" y="44"/>
                    </a:lnTo>
                    <a:lnTo>
                      <a:pt x="14" y="43"/>
                    </a:lnTo>
                    <a:lnTo>
                      <a:pt x="10" y="39"/>
                    </a:lnTo>
                    <a:lnTo>
                      <a:pt x="7" y="34"/>
                    </a:ln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3" name="Freeform 120"/>
              <p:cNvSpPr>
                <a:spLocks/>
              </p:cNvSpPr>
              <p:nvPr/>
            </p:nvSpPr>
            <p:spPr bwMode="auto">
              <a:xfrm>
                <a:off x="4068" y="2049"/>
                <a:ext cx="34" cy="21"/>
              </a:xfrm>
              <a:custGeom>
                <a:avLst/>
                <a:gdLst>
                  <a:gd name="T0" fmla="*/ 7 w 34"/>
                  <a:gd name="T1" fmla="*/ 17 h 21"/>
                  <a:gd name="T2" fmla="*/ 6 w 34"/>
                  <a:gd name="T3" fmla="*/ 10 h 21"/>
                  <a:gd name="T4" fmla="*/ 7 w 34"/>
                  <a:gd name="T5" fmla="*/ 10 h 21"/>
                  <a:gd name="T6" fmla="*/ 7 w 34"/>
                  <a:gd name="T7" fmla="*/ 9 h 21"/>
                  <a:gd name="T8" fmla="*/ 7 w 34"/>
                  <a:gd name="T9" fmla="*/ 10 h 21"/>
                  <a:gd name="T10" fmla="*/ 11 w 34"/>
                  <a:gd name="T11" fmla="*/ 7 h 21"/>
                  <a:gd name="T12" fmla="*/ 9 w 34"/>
                  <a:gd name="T13" fmla="*/ 7 h 21"/>
                  <a:gd name="T14" fmla="*/ 11 w 34"/>
                  <a:gd name="T15" fmla="*/ 7 h 21"/>
                  <a:gd name="T16" fmla="*/ 11 w 34"/>
                  <a:gd name="T17" fmla="*/ 5 h 21"/>
                  <a:gd name="T18" fmla="*/ 18 w 34"/>
                  <a:gd name="T19" fmla="*/ 7 h 21"/>
                  <a:gd name="T20" fmla="*/ 23 w 34"/>
                  <a:gd name="T21" fmla="*/ 5 h 21"/>
                  <a:gd name="T22" fmla="*/ 21 w 34"/>
                  <a:gd name="T23" fmla="*/ 7 h 21"/>
                  <a:gd name="T24" fmla="*/ 25 w 34"/>
                  <a:gd name="T25" fmla="*/ 9 h 21"/>
                  <a:gd name="T26" fmla="*/ 23 w 34"/>
                  <a:gd name="T27" fmla="*/ 7 h 21"/>
                  <a:gd name="T28" fmla="*/ 25 w 34"/>
                  <a:gd name="T29" fmla="*/ 12 h 21"/>
                  <a:gd name="T30" fmla="*/ 27 w 34"/>
                  <a:gd name="T31" fmla="*/ 12 h 21"/>
                  <a:gd name="T32" fmla="*/ 25 w 34"/>
                  <a:gd name="T33" fmla="*/ 17 h 21"/>
                  <a:gd name="T34" fmla="*/ 28 w 34"/>
                  <a:gd name="T35" fmla="*/ 19 h 21"/>
                  <a:gd name="T36" fmla="*/ 27 w 34"/>
                  <a:gd name="T37" fmla="*/ 17 h 21"/>
                  <a:gd name="T38" fmla="*/ 30 w 34"/>
                  <a:gd name="T39" fmla="*/ 14 h 21"/>
                  <a:gd name="T40" fmla="*/ 4 w 34"/>
                  <a:gd name="T41" fmla="*/ 14 h 21"/>
                  <a:gd name="T42" fmla="*/ 7 w 34"/>
                  <a:gd name="T43" fmla="*/ 17 h 21"/>
                  <a:gd name="T44" fmla="*/ 0 w 34"/>
                  <a:gd name="T45" fmla="*/ 17 h 21"/>
                  <a:gd name="T46" fmla="*/ 4 w 34"/>
                  <a:gd name="T47" fmla="*/ 21 h 21"/>
                  <a:gd name="T48" fmla="*/ 30 w 34"/>
                  <a:gd name="T49" fmla="*/ 21 h 21"/>
                  <a:gd name="T50" fmla="*/ 32 w 34"/>
                  <a:gd name="T51" fmla="*/ 21 h 21"/>
                  <a:gd name="T52" fmla="*/ 32 w 34"/>
                  <a:gd name="T53" fmla="*/ 19 h 21"/>
                  <a:gd name="T54" fmla="*/ 34 w 34"/>
                  <a:gd name="T55" fmla="*/ 19 h 21"/>
                  <a:gd name="T56" fmla="*/ 34 w 34"/>
                  <a:gd name="T57" fmla="*/ 17 h 21"/>
                  <a:gd name="T58" fmla="*/ 32 w 34"/>
                  <a:gd name="T59" fmla="*/ 16 h 21"/>
                  <a:gd name="T60" fmla="*/ 32 w 34"/>
                  <a:gd name="T61" fmla="*/ 14 h 21"/>
                  <a:gd name="T62" fmla="*/ 30 w 34"/>
                  <a:gd name="T63" fmla="*/ 9 h 21"/>
                  <a:gd name="T64" fmla="*/ 28 w 34"/>
                  <a:gd name="T65" fmla="*/ 9 h 21"/>
                  <a:gd name="T66" fmla="*/ 30 w 34"/>
                  <a:gd name="T67" fmla="*/ 7 h 21"/>
                  <a:gd name="T68" fmla="*/ 28 w 34"/>
                  <a:gd name="T69" fmla="*/ 5 h 21"/>
                  <a:gd name="T70" fmla="*/ 28 w 34"/>
                  <a:gd name="T71" fmla="*/ 4 h 21"/>
                  <a:gd name="T72" fmla="*/ 27 w 34"/>
                  <a:gd name="T73" fmla="*/ 2 h 21"/>
                  <a:gd name="T74" fmla="*/ 18 w 34"/>
                  <a:gd name="T75" fmla="*/ 0 h 21"/>
                  <a:gd name="T76" fmla="*/ 7 w 34"/>
                  <a:gd name="T77" fmla="*/ 2 h 21"/>
                  <a:gd name="T78" fmla="*/ 7 w 34"/>
                  <a:gd name="T79" fmla="*/ 4 h 21"/>
                  <a:gd name="T80" fmla="*/ 6 w 34"/>
                  <a:gd name="T81" fmla="*/ 4 h 21"/>
                  <a:gd name="T82" fmla="*/ 4 w 34"/>
                  <a:gd name="T83" fmla="*/ 7 h 21"/>
                  <a:gd name="T84" fmla="*/ 7 w 34"/>
                  <a:gd name="T85" fmla="*/ 4 h 21"/>
                  <a:gd name="T86" fmla="*/ 4 w 34"/>
                  <a:gd name="T87" fmla="*/ 5 h 21"/>
                  <a:gd name="T88" fmla="*/ 4 w 34"/>
                  <a:gd name="T89" fmla="*/ 7 h 21"/>
                  <a:gd name="T90" fmla="*/ 2 w 34"/>
                  <a:gd name="T91" fmla="*/ 7 h 21"/>
                  <a:gd name="T92" fmla="*/ 0 w 34"/>
                  <a:gd name="T93" fmla="*/ 17 h 21"/>
                  <a:gd name="T94" fmla="*/ 7 w 34"/>
                  <a:gd name="T9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21">
                    <a:moveTo>
                      <a:pt x="7" y="17"/>
                    </a:moveTo>
                    <a:lnTo>
                      <a:pt x="6" y="10"/>
                    </a:lnTo>
                    <a:lnTo>
                      <a:pt x="7" y="10"/>
                    </a:lnTo>
                    <a:lnTo>
                      <a:pt x="7" y="9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5"/>
                    </a:lnTo>
                    <a:lnTo>
                      <a:pt x="18" y="7"/>
                    </a:lnTo>
                    <a:lnTo>
                      <a:pt x="23" y="5"/>
                    </a:lnTo>
                    <a:lnTo>
                      <a:pt x="21" y="7"/>
                    </a:lnTo>
                    <a:lnTo>
                      <a:pt x="25" y="9"/>
                    </a:lnTo>
                    <a:lnTo>
                      <a:pt x="23" y="7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5" y="17"/>
                    </a:lnTo>
                    <a:lnTo>
                      <a:pt x="28" y="19"/>
                    </a:lnTo>
                    <a:lnTo>
                      <a:pt x="27" y="17"/>
                    </a:lnTo>
                    <a:lnTo>
                      <a:pt x="30" y="14"/>
                    </a:lnTo>
                    <a:lnTo>
                      <a:pt x="4" y="14"/>
                    </a:lnTo>
                    <a:lnTo>
                      <a:pt x="7" y="17"/>
                    </a:lnTo>
                    <a:lnTo>
                      <a:pt x="0" y="17"/>
                    </a:lnTo>
                    <a:lnTo>
                      <a:pt x="4" y="21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4" y="19"/>
                    </a:lnTo>
                    <a:lnTo>
                      <a:pt x="34" y="17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0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28" y="5"/>
                    </a:lnTo>
                    <a:lnTo>
                      <a:pt x="28" y="4"/>
                    </a:lnTo>
                    <a:lnTo>
                      <a:pt x="27" y="2"/>
                    </a:lnTo>
                    <a:lnTo>
                      <a:pt x="18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7"/>
                    </a:lnTo>
                    <a:lnTo>
                      <a:pt x="7" y="4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17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4" name="Freeform 121"/>
              <p:cNvSpPr>
                <a:spLocks/>
              </p:cNvSpPr>
              <p:nvPr/>
            </p:nvSpPr>
            <p:spPr bwMode="auto">
              <a:xfrm>
                <a:off x="4061" y="2042"/>
                <a:ext cx="48" cy="57"/>
              </a:xfrm>
              <a:custGeom>
                <a:avLst/>
                <a:gdLst>
                  <a:gd name="T0" fmla="*/ 48 w 48"/>
                  <a:gd name="T1" fmla="*/ 33 h 57"/>
                  <a:gd name="T2" fmla="*/ 44 w 48"/>
                  <a:gd name="T3" fmla="*/ 14 h 57"/>
                  <a:gd name="T4" fmla="*/ 42 w 48"/>
                  <a:gd name="T5" fmla="*/ 11 h 57"/>
                  <a:gd name="T6" fmla="*/ 41 w 48"/>
                  <a:gd name="T7" fmla="*/ 7 h 57"/>
                  <a:gd name="T8" fmla="*/ 34 w 48"/>
                  <a:gd name="T9" fmla="*/ 4 h 57"/>
                  <a:gd name="T10" fmla="*/ 9 w 48"/>
                  <a:gd name="T11" fmla="*/ 4 h 57"/>
                  <a:gd name="T12" fmla="*/ 7 w 48"/>
                  <a:gd name="T13" fmla="*/ 7 h 57"/>
                  <a:gd name="T14" fmla="*/ 6 w 48"/>
                  <a:gd name="T15" fmla="*/ 9 h 57"/>
                  <a:gd name="T16" fmla="*/ 0 w 48"/>
                  <a:gd name="T17" fmla="*/ 29 h 57"/>
                  <a:gd name="T18" fmla="*/ 6 w 48"/>
                  <a:gd name="T19" fmla="*/ 47 h 57"/>
                  <a:gd name="T20" fmla="*/ 7 w 48"/>
                  <a:gd name="T21" fmla="*/ 52 h 57"/>
                  <a:gd name="T22" fmla="*/ 13 w 48"/>
                  <a:gd name="T23" fmla="*/ 55 h 57"/>
                  <a:gd name="T24" fmla="*/ 27 w 48"/>
                  <a:gd name="T25" fmla="*/ 55 h 57"/>
                  <a:gd name="T26" fmla="*/ 37 w 48"/>
                  <a:gd name="T27" fmla="*/ 54 h 57"/>
                  <a:gd name="T28" fmla="*/ 42 w 48"/>
                  <a:gd name="T29" fmla="*/ 47 h 57"/>
                  <a:gd name="T30" fmla="*/ 44 w 48"/>
                  <a:gd name="T31" fmla="*/ 40 h 57"/>
                  <a:gd name="T32" fmla="*/ 46 w 48"/>
                  <a:gd name="T33" fmla="*/ 33 h 57"/>
                  <a:gd name="T34" fmla="*/ 34 w 48"/>
                  <a:gd name="T35" fmla="*/ 36 h 57"/>
                  <a:gd name="T36" fmla="*/ 32 w 48"/>
                  <a:gd name="T37" fmla="*/ 40 h 57"/>
                  <a:gd name="T38" fmla="*/ 34 w 48"/>
                  <a:gd name="T39" fmla="*/ 42 h 57"/>
                  <a:gd name="T40" fmla="*/ 21 w 48"/>
                  <a:gd name="T41" fmla="*/ 48 h 57"/>
                  <a:gd name="T42" fmla="*/ 18 w 48"/>
                  <a:gd name="T43" fmla="*/ 43 h 57"/>
                  <a:gd name="T44" fmla="*/ 16 w 48"/>
                  <a:gd name="T45" fmla="*/ 42 h 57"/>
                  <a:gd name="T46" fmla="*/ 14 w 48"/>
                  <a:gd name="T47" fmla="*/ 31 h 57"/>
                  <a:gd name="T48" fmla="*/ 11 w 48"/>
                  <a:gd name="T49" fmla="*/ 28 h 57"/>
                  <a:gd name="T50" fmla="*/ 9 w 48"/>
                  <a:gd name="T51" fmla="*/ 29 h 57"/>
                  <a:gd name="T52" fmla="*/ 11 w 48"/>
                  <a:gd name="T53" fmla="*/ 42 h 57"/>
                  <a:gd name="T54" fmla="*/ 11 w 48"/>
                  <a:gd name="T55" fmla="*/ 43 h 57"/>
                  <a:gd name="T56" fmla="*/ 21 w 48"/>
                  <a:gd name="T57" fmla="*/ 50 h 57"/>
                  <a:gd name="T58" fmla="*/ 32 w 48"/>
                  <a:gd name="T59" fmla="*/ 48 h 57"/>
                  <a:gd name="T60" fmla="*/ 35 w 48"/>
                  <a:gd name="T61" fmla="*/ 47 h 57"/>
                  <a:gd name="T62" fmla="*/ 37 w 48"/>
                  <a:gd name="T63" fmla="*/ 38 h 57"/>
                  <a:gd name="T64" fmla="*/ 44 w 48"/>
                  <a:gd name="T65" fmla="*/ 40 h 57"/>
                  <a:gd name="T66" fmla="*/ 41 w 48"/>
                  <a:gd name="T67" fmla="*/ 42 h 57"/>
                  <a:gd name="T68" fmla="*/ 35 w 48"/>
                  <a:gd name="T69" fmla="*/ 45 h 57"/>
                  <a:gd name="T70" fmla="*/ 34 w 48"/>
                  <a:gd name="T71" fmla="*/ 47 h 57"/>
                  <a:gd name="T72" fmla="*/ 23 w 48"/>
                  <a:gd name="T73" fmla="*/ 52 h 57"/>
                  <a:gd name="T74" fmla="*/ 16 w 48"/>
                  <a:gd name="T75" fmla="*/ 52 h 57"/>
                  <a:gd name="T76" fmla="*/ 11 w 48"/>
                  <a:gd name="T77" fmla="*/ 48 h 57"/>
                  <a:gd name="T78" fmla="*/ 9 w 48"/>
                  <a:gd name="T79" fmla="*/ 43 h 57"/>
                  <a:gd name="T80" fmla="*/ 7 w 48"/>
                  <a:gd name="T81" fmla="*/ 29 h 57"/>
                  <a:gd name="T82" fmla="*/ 9 w 48"/>
                  <a:gd name="T83" fmla="*/ 12 h 57"/>
                  <a:gd name="T84" fmla="*/ 11 w 48"/>
                  <a:gd name="T85" fmla="*/ 11 h 57"/>
                  <a:gd name="T86" fmla="*/ 13 w 48"/>
                  <a:gd name="T87" fmla="*/ 7 h 57"/>
                  <a:gd name="T88" fmla="*/ 30 w 48"/>
                  <a:gd name="T89" fmla="*/ 5 h 57"/>
                  <a:gd name="T90" fmla="*/ 35 w 48"/>
                  <a:gd name="T91" fmla="*/ 9 h 57"/>
                  <a:gd name="T92" fmla="*/ 37 w 48"/>
                  <a:gd name="T93" fmla="*/ 12 h 57"/>
                  <a:gd name="T94" fmla="*/ 41 w 48"/>
                  <a:gd name="T95" fmla="*/ 17 h 57"/>
                  <a:gd name="T96" fmla="*/ 41 w 48"/>
                  <a:gd name="T97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57">
                    <a:moveTo>
                      <a:pt x="11" y="35"/>
                    </a:moveTo>
                    <a:lnTo>
                      <a:pt x="46" y="35"/>
                    </a:lnTo>
                    <a:lnTo>
                      <a:pt x="46" y="33"/>
                    </a:lnTo>
                    <a:lnTo>
                      <a:pt x="48" y="33"/>
                    </a:lnTo>
                    <a:lnTo>
                      <a:pt x="48" y="28"/>
                    </a:lnTo>
                    <a:lnTo>
                      <a:pt x="46" y="26"/>
                    </a:lnTo>
                    <a:lnTo>
                      <a:pt x="46" y="24"/>
                    </a:lnTo>
                    <a:lnTo>
                      <a:pt x="44" y="14"/>
                    </a:lnTo>
                    <a:lnTo>
                      <a:pt x="42" y="14"/>
                    </a:lnTo>
                    <a:lnTo>
                      <a:pt x="42" y="11"/>
                    </a:lnTo>
                    <a:lnTo>
                      <a:pt x="41" y="11"/>
                    </a:lnTo>
                    <a:lnTo>
                      <a:pt x="42" y="11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1" y="9"/>
                    </a:lnTo>
                    <a:lnTo>
                      <a:pt x="41" y="7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4" y="4"/>
                    </a:lnTo>
                    <a:lnTo>
                      <a:pt x="34" y="2"/>
                    </a:lnTo>
                    <a:lnTo>
                      <a:pt x="25" y="0"/>
                    </a:lnTo>
                    <a:lnTo>
                      <a:pt x="13" y="0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29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4" y="47"/>
                    </a:lnTo>
                    <a:lnTo>
                      <a:pt x="6" y="47"/>
                    </a:lnTo>
                    <a:lnTo>
                      <a:pt x="4" y="48"/>
                    </a:lnTo>
                    <a:lnTo>
                      <a:pt x="7" y="50"/>
                    </a:lnTo>
                    <a:lnTo>
                      <a:pt x="6" y="48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9" y="54"/>
                    </a:lnTo>
                    <a:lnTo>
                      <a:pt x="13" y="54"/>
                    </a:lnTo>
                    <a:lnTo>
                      <a:pt x="13" y="55"/>
                    </a:lnTo>
                    <a:lnTo>
                      <a:pt x="21" y="57"/>
                    </a:lnTo>
                    <a:lnTo>
                      <a:pt x="23" y="57"/>
                    </a:lnTo>
                    <a:lnTo>
                      <a:pt x="28" y="55"/>
                    </a:lnTo>
                    <a:lnTo>
                      <a:pt x="27" y="55"/>
                    </a:lnTo>
                    <a:lnTo>
                      <a:pt x="34" y="55"/>
                    </a:lnTo>
                    <a:lnTo>
                      <a:pt x="34" y="54"/>
                    </a:lnTo>
                    <a:lnTo>
                      <a:pt x="35" y="55"/>
                    </a:lnTo>
                    <a:lnTo>
                      <a:pt x="37" y="54"/>
                    </a:lnTo>
                    <a:lnTo>
                      <a:pt x="41" y="50"/>
                    </a:lnTo>
                    <a:lnTo>
                      <a:pt x="42" y="48"/>
                    </a:lnTo>
                    <a:lnTo>
                      <a:pt x="41" y="47"/>
                    </a:lnTo>
                    <a:lnTo>
                      <a:pt x="42" y="47"/>
                    </a:lnTo>
                    <a:lnTo>
                      <a:pt x="42" y="45"/>
                    </a:lnTo>
                    <a:lnTo>
                      <a:pt x="44" y="45"/>
                    </a:lnTo>
                    <a:lnTo>
                      <a:pt x="44" y="38"/>
                    </a:lnTo>
                    <a:lnTo>
                      <a:pt x="44" y="40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46" y="35"/>
                    </a:lnTo>
                    <a:lnTo>
                      <a:pt x="46" y="33"/>
                    </a:lnTo>
                    <a:lnTo>
                      <a:pt x="35" y="33"/>
                    </a:lnTo>
                    <a:lnTo>
                      <a:pt x="35" y="35"/>
                    </a:lnTo>
                    <a:lnTo>
                      <a:pt x="34" y="35"/>
                    </a:lnTo>
                    <a:lnTo>
                      <a:pt x="34" y="36"/>
                    </a:lnTo>
                    <a:lnTo>
                      <a:pt x="37" y="33"/>
                    </a:lnTo>
                    <a:lnTo>
                      <a:pt x="34" y="35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0" y="45"/>
                    </a:lnTo>
                    <a:lnTo>
                      <a:pt x="32" y="43"/>
                    </a:lnTo>
                    <a:lnTo>
                      <a:pt x="32" y="42"/>
                    </a:lnTo>
                    <a:lnTo>
                      <a:pt x="34" y="42"/>
                    </a:lnTo>
                    <a:lnTo>
                      <a:pt x="28" y="43"/>
                    </a:lnTo>
                    <a:lnTo>
                      <a:pt x="28" y="45"/>
                    </a:lnTo>
                    <a:lnTo>
                      <a:pt x="23" y="45"/>
                    </a:lnTo>
                    <a:lnTo>
                      <a:pt x="21" y="48"/>
                    </a:lnTo>
                    <a:lnTo>
                      <a:pt x="27" y="47"/>
                    </a:lnTo>
                    <a:lnTo>
                      <a:pt x="25" y="43"/>
                    </a:lnTo>
                    <a:lnTo>
                      <a:pt x="18" y="45"/>
                    </a:lnTo>
                    <a:lnTo>
                      <a:pt x="18" y="43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2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4" y="38"/>
                    </a:lnTo>
                    <a:lnTo>
                      <a:pt x="13" y="38"/>
                    </a:lnTo>
                    <a:lnTo>
                      <a:pt x="14" y="31"/>
                    </a:lnTo>
                    <a:lnTo>
                      <a:pt x="11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1" y="28"/>
                    </a:lnTo>
                    <a:lnTo>
                      <a:pt x="9" y="28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9" y="42"/>
                    </a:lnTo>
                    <a:lnTo>
                      <a:pt x="11" y="42"/>
                    </a:lnTo>
                    <a:lnTo>
                      <a:pt x="9" y="43"/>
                    </a:lnTo>
                    <a:lnTo>
                      <a:pt x="13" y="45"/>
                    </a:lnTo>
                    <a:lnTo>
                      <a:pt x="11" y="45"/>
                    </a:lnTo>
                    <a:lnTo>
                      <a:pt x="11" y="43"/>
                    </a:lnTo>
                    <a:lnTo>
                      <a:pt x="13" y="47"/>
                    </a:lnTo>
                    <a:lnTo>
                      <a:pt x="14" y="47"/>
                    </a:lnTo>
                    <a:lnTo>
                      <a:pt x="14" y="48"/>
                    </a:lnTo>
                    <a:lnTo>
                      <a:pt x="21" y="50"/>
                    </a:lnTo>
                    <a:lnTo>
                      <a:pt x="23" y="50"/>
                    </a:lnTo>
                    <a:lnTo>
                      <a:pt x="28" y="48"/>
                    </a:lnTo>
                    <a:lnTo>
                      <a:pt x="27" y="48"/>
                    </a:lnTo>
                    <a:lnTo>
                      <a:pt x="32" y="48"/>
                    </a:lnTo>
                    <a:lnTo>
                      <a:pt x="32" y="47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5" y="47"/>
                    </a:lnTo>
                    <a:lnTo>
                      <a:pt x="37" y="45"/>
                    </a:lnTo>
                    <a:lnTo>
                      <a:pt x="35" y="43"/>
                    </a:lnTo>
                    <a:lnTo>
                      <a:pt x="37" y="43"/>
                    </a:lnTo>
                    <a:lnTo>
                      <a:pt x="37" y="38"/>
                    </a:lnTo>
                    <a:lnTo>
                      <a:pt x="37" y="40"/>
                    </a:lnTo>
                    <a:lnTo>
                      <a:pt x="41" y="36"/>
                    </a:lnTo>
                    <a:lnTo>
                      <a:pt x="37" y="40"/>
                    </a:lnTo>
                    <a:lnTo>
                      <a:pt x="44" y="40"/>
                    </a:lnTo>
                    <a:lnTo>
                      <a:pt x="41" y="36"/>
                    </a:lnTo>
                    <a:lnTo>
                      <a:pt x="44" y="33"/>
                    </a:lnTo>
                    <a:lnTo>
                      <a:pt x="41" y="35"/>
                    </a:lnTo>
                    <a:lnTo>
                      <a:pt x="41" y="42"/>
                    </a:lnTo>
                    <a:lnTo>
                      <a:pt x="39" y="42"/>
                    </a:lnTo>
                    <a:lnTo>
                      <a:pt x="39" y="43"/>
                    </a:lnTo>
                    <a:lnTo>
                      <a:pt x="37" y="43"/>
                    </a:lnTo>
                    <a:lnTo>
                      <a:pt x="35" y="45"/>
                    </a:lnTo>
                    <a:lnTo>
                      <a:pt x="34" y="47"/>
                    </a:lnTo>
                    <a:lnTo>
                      <a:pt x="34" y="50"/>
                    </a:lnTo>
                    <a:lnTo>
                      <a:pt x="37" y="47"/>
                    </a:lnTo>
                    <a:lnTo>
                      <a:pt x="34" y="47"/>
                    </a:lnTo>
                    <a:lnTo>
                      <a:pt x="32" y="48"/>
                    </a:lnTo>
                    <a:lnTo>
                      <a:pt x="30" y="50"/>
                    </a:lnTo>
                    <a:lnTo>
                      <a:pt x="30" y="52"/>
                    </a:lnTo>
                    <a:lnTo>
                      <a:pt x="23" y="52"/>
                    </a:lnTo>
                    <a:lnTo>
                      <a:pt x="21" y="55"/>
                    </a:lnTo>
                    <a:lnTo>
                      <a:pt x="27" y="54"/>
                    </a:lnTo>
                    <a:lnTo>
                      <a:pt x="25" y="50"/>
                    </a:lnTo>
                    <a:lnTo>
                      <a:pt x="16" y="52"/>
                    </a:lnTo>
                    <a:lnTo>
                      <a:pt x="16" y="50"/>
                    </a:lnTo>
                    <a:lnTo>
                      <a:pt x="13" y="50"/>
                    </a:lnTo>
                    <a:lnTo>
                      <a:pt x="13" y="48"/>
                    </a:lnTo>
                    <a:lnTo>
                      <a:pt x="11" y="48"/>
                    </a:lnTo>
                    <a:lnTo>
                      <a:pt x="13" y="48"/>
                    </a:lnTo>
                    <a:lnTo>
                      <a:pt x="11" y="47"/>
                    </a:lnTo>
                    <a:lnTo>
                      <a:pt x="11" y="45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38"/>
                    </a:lnTo>
                    <a:lnTo>
                      <a:pt x="6" y="38"/>
                    </a:lnTo>
                    <a:lnTo>
                      <a:pt x="7" y="29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9" y="12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4" y="9"/>
                    </a:lnTo>
                    <a:lnTo>
                      <a:pt x="16" y="7"/>
                    </a:lnTo>
                    <a:lnTo>
                      <a:pt x="25" y="7"/>
                    </a:lnTo>
                    <a:lnTo>
                      <a:pt x="30" y="5"/>
                    </a:lnTo>
                    <a:lnTo>
                      <a:pt x="30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5" y="9"/>
                    </a:lnTo>
                    <a:lnTo>
                      <a:pt x="34" y="11"/>
                    </a:lnTo>
                    <a:lnTo>
                      <a:pt x="37" y="12"/>
                    </a:lnTo>
                    <a:lnTo>
                      <a:pt x="35" y="12"/>
                    </a:lnTo>
                    <a:lnTo>
                      <a:pt x="37" y="12"/>
                    </a:lnTo>
                    <a:lnTo>
                      <a:pt x="35" y="11"/>
                    </a:lnTo>
                    <a:lnTo>
                      <a:pt x="39" y="14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39" y="28"/>
                    </a:lnTo>
                    <a:lnTo>
                      <a:pt x="42" y="29"/>
                    </a:lnTo>
                    <a:lnTo>
                      <a:pt x="41" y="28"/>
                    </a:lnTo>
                    <a:lnTo>
                      <a:pt x="41" y="31"/>
                    </a:lnTo>
                    <a:lnTo>
                      <a:pt x="44" y="28"/>
                    </a:lnTo>
                    <a:lnTo>
                      <a:pt x="11" y="28"/>
                    </a:lnTo>
                    <a:lnTo>
                      <a:pt x="11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5" name="Freeform 122"/>
              <p:cNvSpPr>
                <a:spLocks/>
              </p:cNvSpPr>
              <p:nvPr/>
            </p:nvSpPr>
            <p:spPr bwMode="auto">
              <a:xfrm>
                <a:off x="4116" y="2046"/>
                <a:ext cx="22" cy="50"/>
              </a:xfrm>
              <a:custGeom>
                <a:avLst/>
                <a:gdLst>
                  <a:gd name="T0" fmla="*/ 0 w 22"/>
                  <a:gd name="T1" fmla="*/ 50 h 50"/>
                  <a:gd name="T2" fmla="*/ 8 w 22"/>
                  <a:gd name="T3" fmla="*/ 50 h 50"/>
                  <a:gd name="T4" fmla="*/ 8 w 22"/>
                  <a:gd name="T5" fmla="*/ 22 h 50"/>
                  <a:gd name="T6" fmla="*/ 10 w 22"/>
                  <a:gd name="T7" fmla="*/ 10 h 50"/>
                  <a:gd name="T8" fmla="*/ 21 w 22"/>
                  <a:gd name="T9" fmla="*/ 7 h 50"/>
                  <a:gd name="T10" fmla="*/ 22 w 22"/>
                  <a:gd name="T11" fmla="*/ 7 h 50"/>
                  <a:gd name="T12" fmla="*/ 22 w 22"/>
                  <a:gd name="T13" fmla="*/ 0 h 50"/>
                  <a:gd name="T14" fmla="*/ 21 w 22"/>
                  <a:gd name="T15" fmla="*/ 0 h 50"/>
                  <a:gd name="T16" fmla="*/ 12 w 22"/>
                  <a:gd name="T17" fmla="*/ 1 h 50"/>
                  <a:gd name="T18" fmla="*/ 8 w 22"/>
                  <a:gd name="T19" fmla="*/ 5 h 50"/>
                  <a:gd name="T20" fmla="*/ 8 w 22"/>
                  <a:gd name="T21" fmla="*/ 8 h 50"/>
                  <a:gd name="T22" fmla="*/ 8 w 22"/>
                  <a:gd name="T23" fmla="*/ 0 h 50"/>
                  <a:gd name="T24" fmla="*/ 0 w 22"/>
                  <a:gd name="T25" fmla="*/ 0 h 50"/>
                  <a:gd name="T26" fmla="*/ 0 w 2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50">
                    <a:moveTo>
                      <a:pt x="0" y="50"/>
                    </a:moveTo>
                    <a:lnTo>
                      <a:pt x="8" y="50"/>
                    </a:lnTo>
                    <a:lnTo>
                      <a:pt x="8" y="22"/>
                    </a:lnTo>
                    <a:lnTo>
                      <a:pt x="10" y="10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2" y="1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6" name="Freeform 123"/>
              <p:cNvSpPr>
                <a:spLocks/>
              </p:cNvSpPr>
              <p:nvPr/>
            </p:nvSpPr>
            <p:spPr bwMode="auto">
              <a:xfrm>
                <a:off x="4112" y="2042"/>
                <a:ext cx="30" cy="57"/>
              </a:xfrm>
              <a:custGeom>
                <a:avLst/>
                <a:gdLst>
                  <a:gd name="T0" fmla="*/ 14 w 30"/>
                  <a:gd name="T1" fmla="*/ 57 h 57"/>
                  <a:gd name="T2" fmla="*/ 16 w 30"/>
                  <a:gd name="T3" fmla="*/ 55 h 57"/>
                  <a:gd name="T4" fmla="*/ 14 w 30"/>
                  <a:gd name="T5" fmla="*/ 16 h 57"/>
                  <a:gd name="T6" fmla="*/ 18 w 30"/>
                  <a:gd name="T7" fmla="*/ 16 h 57"/>
                  <a:gd name="T8" fmla="*/ 18 w 30"/>
                  <a:gd name="T9" fmla="*/ 14 h 57"/>
                  <a:gd name="T10" fmla="*/ 18 w 30"/>
                  <a:gd name="T11" fmla="*/ 14 h 57"/>
                  <a:gd name="T12" fmla="*/ 25 w 30"/>
                  <a:gd name="T13" fmla="*/ 14 h 57"/>
                  <a:gd name="T14" fmla="*/ 28 w 30"/>
                  <a:gd name="T15" fmla="*/ 12 h 57"/>
                  <a:gd name="T16" fmla="*/ 30 w 30"/>
                  <a:gd name="T17" fmla="*/ 4 h 57"/>
                  <a:gd name="T18" fmla="*/ 26 w 30"/>
                  <a:gd name="T19" fmla="*/ 0 h 57"/>
                  <a:gd name="T20" fmla="*/ 14 w 30"/>
                  <a:gd name="T21" fmla="*/ 2 h 57"/>
                  <a:gd name="T22" fmla="*/ 14 w 30"/>
                  <a:gd name="T23" fmla="*/ 4 h 57"/>
                  <a:gd name="T24" fmla="*/ 16 w 30"/>
                  <a:gd name="T25" fmla="*/ 2 h 57"/>
                  <a:gd name="T26" fmla="*/ 9 w 30"/>
                  <a:gd name="T27" fmla="*/ 12 h 57"/>
                  <a:gd name="T28" fmla="*/ 16 w 30"/>
                  <a:gd name="T29" fmla="*/ 2 h 57"/>
                  <a:gd name="T30" fmla="*/ 14 w 30"/>
                  <a:gd name="T31" fmla="*/ 0 h 57"/>
                  <a:gd name="T32" fmla="*/ 2 w 30"/>
                  <a:gd name="T33" fmla="*/ 2 h 57"/>
                  <a:gd name="T34" fmla="*/ 0 w 30"/>
                  <a:gd name="T35" fmla="*/ 54 h 57"/>
                  <a:gd name="T36" fmla="*/ 4 w 30"/>
                  <a:gd name="T37" fmla="*/ 50 h 57"/>
                  <a:gd name="T38" fmla="*/ 7 w 30"/>
                  <a:gd name="T39" fmla="*/ 4 h 57"/>
                  <a:gd name="T40" fmla="*/ 12 w 30"/>
                  <a:gd name="T41" fmla="*/ 7 h 57"/>
                  <a:gd name="T42" fmla="*/ 9 w 30"/>
                  <a:gd name="T43" fmla="*/ 12 h 57"/>
                  <a:gd name="T44" fmla="*/ 11 w 30"/>
                  <a:gd name="T45" fmla="*/ 14 h 57"/>
                  <a:gd name="T46" fmla="*/ 12 w 30"/>
                  <a:gd name="T47" fmla="*/ 16 h 57"/>
                  <a:gd name="T48" fmla="*/ 14 w 30"/>
                  <a:gd name="T49" fmla="*/ 14 h 57"/>
                  <a:gd name="T50" fmla="*/ 16 w 30"/>
                  <a:gd name="T51" fmla="*/ 12 h 57"/>
                  <a:gd name="T52" fmla="*/ 18 w 30"/>
                  <a:gd name="T53" fmla="*/ 9 h 57"/>
                  <a:gd name="T54" fmla="*/ 19 w 30"/>
                  <a:gd name="T55" fmla="*/ 5 h 57"/>
                  <a:gd name="T56" fmla="*/ 25 w 30"/>
                  <a:gd name="T57" fmla="*/ 7 h 57"/>
                  <a:gd name="T58" fmla="*/ 26 w 30"/>
                  <a:gd name="T59" fmla="*/ 0 h 57"/>
                  <a:gd name="T60" fmla="*/ 25 w 30"/>
                  <a:gd name="T61" fmla="*/ 2 h 57"/>
                  <a:gd name="T62" fmla="*/ 23 w 30"/>
                  <a:gd name="T63" fmla="*/ 4 h 57"/>
                  <a:gd name="T64" fmla="*/ 26 w 30"/>
                  <a:gd name="T65" fmla="*/ 7 h 57"/>
                  <a:gd name="T66" fmla="*/ 14 w 30"/>
                  <a:gd name="T67" fmla="*/ 9 h 57"/>
                  <a:gd name="T68" fmla="*/ 12 w 30"/>
                  <a:gd name="T69" fmla="*/ 11 h 57"/>
                  <a:gd name="T70" fmla="*/ 12 w 30"/>
                  <a:gd name="T71" fmla="*/ 11 h 57"/>
                  <a:gd name="T72" fmla="*/ 11 w 30"/>
                  <a:gd name="T73" fmla="*/ 12 h 57"/>
                  <a:gd name="T74" fmla="*/ 11 w 30"/>
                  <a:gd name="T75" fmla="*/ 12 h 57"/>
                  <a:gd name="T76" fmla="*/ 9 w 30"/>
                  <a:gd name="T77" fmla="*/ 54 h 57"/>
                  <a:gd name="T78" fmla="*/ 4 w 30"/>
                  <a:gd name="T79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" h="57">
                    <a:moveTo>
                      <a:pt x="4" y="57"/>
                    </a:moveTo>
                    <a:lnTo>
                      <a:pt x="14" y="57"/>
                    </a:lnTo>
                    <a:lnTo>
                      <a:pt x="14" y="55"/>
                    </a:lnTo>
                    <a:lnTo>
                      <a:pt x="16" y="55"/>
                    </a:lnTo>
                    <a:lnTo>
                      <a:pt x="16" y="26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8" y="16"/>
                    </a:lnTo>
                    <a:lnTo>
                      <a:pt x="16" y="17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25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26" y="7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14" y="2"/>
                    </a:lnTo>
                    <a:lnTo>
                      <a:pt x="12" y="5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12"/>
                    </a:lnTo>
                    <a:lnTo>
                      <a:pt x="16" y="1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4"/>
                    </a:lnTo>
                    <a:lnTo>
                      <a:pt x="4" y="57"/>
                    </a:lnTo>
                    <a:lnTo>
                      <a:pt x="4" y="50"/>
                    </a:lnTo>
                    <a:lnTo>
                      <a:pt x="7" y="54"/>
                    </a:lnTo>
                    <a:lnTo>
                      <a:pt x="7" y="4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9" y="4"/>
                    </a:lnTo>
                    <a:lnTo>
                      <a:pt x="9" y="12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6" y="9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9" y="5"/>
                    </a:lnTo>
                    <a:lnTo>
                      <a:pt x="18" y="5"/>
                    </a:lnTo>
                    <a:lnTo>
                      <a:pt x="25" y="7"/>
                    </a:lnTo>
                    <a:lnTo>
                      <a:pt x="26" y="7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5" y="7"/>
                    </a:lnTo>
                    <a:lnTo>
                      <a:pt x="14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4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1" y="12"/>
                    </a:lnTo>
                    <a:lnTo>
                      <a:pt x="9" y="26"/>
                    </a:lnTo>
                    <a:lnTo>
                      <a:pt x="9" y="54"/>
                    </a:lnTo>
                    <a:lnTo>
                      <a:pt x="12" y="50"/>
                    </a:lnTo>
                    <a:lnTo>
                      <a:pt x="4" y="50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7" name="Rectangle 124"/>
              <p:cNvSpPr>
                <a:spLocks noChangeArrowheads="1"/>
              </p:cNvSpPr>
              <p:nvPr/>
            </p:nvSpPr>
            <p:spPr bwMode="auto">
              <a:xfrm>
                <a:off x="2871" y="3701"/>
                <a:ext cx="393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FD Fan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8" name="Rectangle 125"/>
              <p:cNvSpPr>
                <a:spLocks noChangeArrowheads="1"/>
              </p:cNvSpPr>
              <p:nvPr/>
            </p:nvSpPr>
            <p:spPr bwMode="auto">
              <a:xfrm>
                <a:off x="4815" y="3493"/>
                <a:ext cx="35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ID Fan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9" name="Rectangle 126"/>
              <p:cNvSpPr>
                <a:spLocks noChangeArrowheads="1"/>
              </p:cNvSpPr>
              <p:nvPr/>
            </p:nvSpPr>
            <p:spPr bwMode="auto">
              <a:xfrm>
                <a:off x="5377" y="3617"/>
                <a:ext cx="31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Stack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0" name="Rectangle 127"/>
              <p:cNvSpPr>
                <a:spLocks noChangeArrowheads="1"/>
              </p:cNvSpPr>
              <p:nvPr/>
            </p:nvSpPr>
            <p:spPr bwMode="auto">
              <a:xfrm>
                <a:off x="1895" y="1396"/>
                <a:ext cx="45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Cyclone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1" name="Rectangle 128"/>
              <p:cNvSpPr>
                <a:spLocks noChangeArrowheads="1"/>
              </p:cNvSpPr>
              <p:nvPr/>
            </p:nvSpPr>
            <p:spPr bwMode="auto">
              <a:xfrm rot="60000">
                <a:off x="2875" y="1168"/>
                <a:ext cx="538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To Steam 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2" name="Rectangle 129"/>
              <p:cNvSpPr>
                <a:spLocks noChangeArrowheads="1"/>
              </p:cNvSpPr>
              <p:nvPr/>
            </p:nvSpPr>
            <p:spPr bwMode="auto">
              <a:xfrm rot="60000">
                <a:off x="2874" y="1275"/>
                <a:ext cx="508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Generator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3" name="Rectangle 130"/>
              <p:cNvSpPr>
                <a:spLocks noChangeArrowheads="1"/>
              </p:cNvSpPr>
              <p:nvPr/>
            </p:nvSpPr>
            <p:spPr bwMode="auto">
              <a:xfrm>
                <a:off x="2782" y="2507"/>
                <a:ext cx="31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Water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4" name="Rectangle 131"/>
              <p:cNvSpPr>
                <a:spLocks noChangeArrowheads="1"/>
              </p:cNvSpPr>
              <p:nvPr/>
            </p:nvSpPr>
            <p:spPr bwMode="auto">
              <a:xfrm>
                <a:off x="3355" y="3456"/>
                <a:ext cx="17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Air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5" name="Rectangle 132"/>
              <p:cNvSpPr>
                <a:spLocks noChangeArrowheads="1"/>
              </p:cNvSpPr>
              <p:nvPr/>
            </p:nvSpPr>
            <p:spPr bwMode="auto">
              <a:xfrm>
                <a:off x="3164" y="3504"/>
                <a:ext cx="135" cy="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6" name="Freeform 133"/>
              <p:cNvSpPr>
                <a:spLocks/>
              </p:cNvSpPr>
              <p:nvPr/>
            </p:nvSpPr>
            <p:spPr bwMode="auto">
              <a:xfrm>
                <a:off x="3150" y="3488"/>
                <a:ext cx="18" cy="45"/>
              </a:xfrm>
              <a:custGeom>
                <a:avLst/>
                <a:gdLst>
                  <a:gd name="T0" fmla="*/ 18 w 18"/>
                  <a:gd name="T1" fmla="*/ 45 h 45"/>
                  <a:gd name="T2" fmla="*/ 18 w 18"/>
                  <a:gd name="T3" fmla="*/ 0 h 45"/>
                  <a:gd name="T4" fmla="*/ 16 w 18"/>
                  <a:gd name="T5" fmla="*/ 0 h 45"/>
                  <a:gd name="T6" fmla="*/ 0 w 18"/>
                  <a:gd name="T7" fmla="*/ 22 h 45"/>
                  <a:gd name="T8" fmla="*/ 16 w 18"/>
                  <a:gd name="T9" fmla="*/ 45 h 45"/>
                  <a:gd name="T10" fmla="*/ 18 w 18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18" y="45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16" y="45"/>
                    </a:lnTo>
                    <a:lnTo>
                      <a:pt x="1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7" name="Freeform 134"/>
              <p:cNvSpPr>
                <a:spLocks/>
              </p:cNvSpPr>
              <p:nvPr/>
            </p:nvSpPr>
            <p:spPr bwMode="auto">
              <a:xfrm>
                <a:off x="3120" y="3481"/>
                <a:ext cx="58" cy="57"/>
              </a:xfrm>
              <a:custGeom>
                <a:avLst/>
                <a:gdLst>
                  <a:gd name="T0" fmla="*/ 58 w 58"/>
                  <a:gd name="T1" fmla="*/ 57 h 57"/>
                  <a:gd name="T2" fmla="*/ 0 w 58"/>
                  <a:gd name="T3" fmla="*/ 29 h 57"/>
                  <a:gd name="T4" fmla="*/ 58 w 58"/>
                  <a:gd name="T5" fmla="*/ 0 h 57"/>
                  <a:gd name="T6" fmla="*/ 30 w 58"/>
                  <a:gd name="T7" fmla="*/ 29 h 57"/>
                  <a:gd name="T8" fmla="*/ 58 w 58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57"/>
                    </a:moveTo>
                    <a:lnTo>
                      <a:pt x="0" y="29"/>
                    </a:lnTo>
                    <a:lnTo>
                      <a:pt x="58" y="0"/>
                    </a:lnTo>
                    <a:lnTo>
                      <a:pt x="30" y="29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8" name="Line 135"/>
              <p:cNvSpPr>
                <a:spLocks noChangeShapeType="1"/>
              </p:cNvSpPr>
              <p:nvPr/>
            </p:nvSpPr>
            <p:spPr bwMode="auto">
              <a:xfrm flipV="1">
                <a:off x="3120" y="3481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9" name="Rectangle 136"/>
              <p:cNvSpPr>
                <a:spLocks noChangeArrowheads="1"/>
              </p:cNvSpPr>
              <p:nvPr/>
            </p:nvSpPr>
            <p:spPr bwMode="auto">
              <a:xfrm>
                <a:off x="1180" y="1211"/>
                <a:ext cx="30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Drum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70" name="Rectangle 137"/>
              <p:cNvSpPr>
                <a:spLocks noChangeArrowheads="1"/>
              </p:cNvSpPr>
              <p:nvPr/>
            </p:nvSpPr>
            <p:spPr bwMode="auto">
              <a:xfrm>
                <a:off x="3062" y="1445"/>
                <a:ext cx="428" cy="1143"/>
              </a:xfrm>
              <a:prstGeom prst="rect">
                <a:avLst/>
              </a:prstGeom>
              <a:solidFill>
                <a:srgbClr val="FF80C2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1" name="Rectangle 138"/>
              <p:cNvSpPr>
                <a:spLocks noChangeArrowheads="1"/>
              </p:cNvSpPr>
              <p:nvPr/>
            </p:nvSpPr>
            <p:spPr bwMode="auto">
              <a:xfrm>
                <a:off x="4508" y="1471"/>
                <a:ext cx="310" cy="1161"/>
              </a:xfrm>
              <a:prstGeom prst="rect">
                <a:avLst/>
              </a:prstGeom>
              <a:solidFill>
                <a:srgbClr val="00FFFF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2" name="Rectangle 139"/>
              <p:cNvSpPr>
                <a:spLocks noChangeArrowheads="1"/>
              </p:cNvSpPr>
              <p:nvPr/>
            </p:nvSpPr>
            <p:spPr bwMode="auto">
              <a:xfrm>
                <a:off x="273" y="1833"/>
                <a:ext cx="527" cy="331"/>
              </a:xfrm>
              <a:prstGeom prst="rect">
                <a:avLst/>
              </a:pr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3" name="Freeform 140"/>
              <p:cNvSpPr>
                <a:spLocks/>
              </p:cNvSpPr>
              <p:nvPr/>
            </p:nvSpPr>
            <p:spPr bwMode="auto">
              <a:xfrm>
                <a:off x="267" y="1828"/>
                <a:ext cx="542" cy="346"/>
              </a:xfrm>
              <a:custGeom>
                <a:avLst/>
                <a:gdLst>
                  <a:gd name="T0" fmla="*/ 0 w 542"/>
                  <a:gd name="T1" fmla="*/ 0 h 346"/>
                  <a:gd name="T2" fmla="*/ 0 w 542"/>
                  <a:gd name="T3" fmla="*/ 346 h 346"/>
                  <a:gd name="T4" fmla="*/ 542 w 542"/>
                  <a:gd name="T5" fmla="*/ 346 h 346"/>
                  <a:gd name="T6" fmla="*/ 542 w 542"/>
                  <a:gd name="T7" fmla="*/ 0 h 346"/>
                  <a:gd name="T8" fmla="*/ 0 w 542"/>
                  <a:gd name="T9" fmla="*/ 0 h 346"/>
                  <a:gd name="T10" fmla="*/ 6 w 542"/>
                  <a:gd name="T11" fmla="*/ 10 h 346"/>
                  <a:gd name="T12" fmla="*/ 537 w 542"/>
                  <a:gd name="T13" fmla="*/ 10 h 346"/>
                  <a:gd name="T14" fmla="*/ 531 w 542"/>
                  <a:gd name="T15" fmla="*/ 5 h 346"/>
                  <a:gd name="T16" fmla="*/ 531 w 542"/>
                  <a:gd name="T17" fmla="*/ 341 h 346"/>
                  <a:gd name="T18" fmla="*/ 537 w 542"/>
                  <a:gd name="T19" fmla="*/ 336 h 346"/>
                  <a:gd name="T20" fmla="*/ 6 w 542"/>
                  <a:gd name="T21" fmla="*/ 336 h 346"/>
                  <a:gd name="T22" fmla="*/ 11 w 542"/>
                  <a:gd name="T23" fmla="*/ 341 h 346"/>
                  <a:gd name="T24" fmla="*/ 11 w 542"/>
                  <a:gd name="T25" fmla="*/ 5 h 346"/>
                  <a:gd name="T26" fmla="*/ 6 w 542"/>
                  <a:gd name="T27" fmla="*/ 10 h 346"/>
                  <a:gd name="T28" fmla="*/ 0 w 542"/>
                  <a:gd name="T2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2" h="346">
                    <a:moveTo>
                      <a:pt x="0" y="0"/>
                    </a:moveTo>
                    <a:lnTo>
                      <a:pt x="0" y="346"/>
                    </a:lnTo>
                    <a:lnTo>
                      <a:pt x="542" y="346"/>
                    </a:lnTo>
                    <a:lnTo>
                      <a:pt x="542" y="0"/>
                    </a:lnTo>
                    <a:lnTo>
                      <a:pt x="0" y="0"/>
                    </a:lnTo>
                    <a:lnTo>
                      <a:pt x="6" y="10"/>
                    </a:lnTo>
                    <a:lnTo>
                      <a:pt x="537" y="10"/>
                    </a:lnTo>
                    <a:lnTo>
                      <a:pt x="531" y="5"/>
                    </a:lnTo>
                    <a:lnTo>
                      <a:pt x="531" y="341"/>
                    </a:lnTo>
                    <a:lnTo>
                      <a:pt x="537" y="336"/>
                    </a:lnTo>
                    <a:lnTo>
                      <a:pt x="6" y="336"/>
                    </a:lnTo>
                    <a:lnTo>
                      <a:pt x="11" y="341"/>
                    </a:lnTo>
                    <a:lnTo>
                      <a:pt x="11" y="5"/>
                    </a:lnTo>
                    <a:lnTo>
                      <a:pt x="6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4" name="Rectangle 141"/>
              <p:cNvSpPr>
                <a:spLocks noChangeArrowheads="1"/>
              </p:cNvSpPr>
              <p:nvPr/>
            </p:nvSpPr>
            <p:spPr bwMode="auto">
              <a:xfrm>
                <a:off x="362" y="2281"/>
                <a:ext cx="349" cy="17"/>
              </a:xfrm>
              <a:prstGeom prst="rect">
                <a:avLst/>
              </a:prstGeom>
              <a:solidFill>
                <a:srgbClr val="80F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5" name="Freeform 142"/>
              <p:cNvSpPr>
                <a:spLocks/>
              </p:cNvSpPr>
              <p:nvPr/>
            </p:nvSpPr>
            <p:spPr bwMode="auto">
              <a:xfrm>
                <a:off x="357" y="2276"/>
                <a:ext cx="362" cy="32"/>
              </a:xfrm>
              <a:custGeom>
                <a:avLst/>
                <a:gdLst>
                  <a:gd name="T0" fmla="*/ 0 w 362"/>
                  <a:gd name="T1" fmla="*/ 0 h 32"/>
                  <a:gd name="T2" fmla="*/ 0 w 362"/>
                  <a:gd name="T3" fmla="*/ 32 h 32"/>
                  <a:gd name="T4" fmla="*/ 362 w 362"/>
                  <a:gd name="T5" fmla="*/ 32 h 32"/>
                  <a:gd name="T6" fmla="*/ 362 w 362"/>
                  <a:gd name="T7" fmla="*/ 0 h 32"/>
                  <a:gd name="T8" fmla="*/ 0 w 362"/>
                  <a:gd name="T9" fmla="*/ 0 h 32"/>
                  <a:gd name="T10" fmla="*/ 5 w 362"/>
                  <a:gd name="T11" fmla="*/ 10 h 32"/>
                  <a:gd name="T12" fmla="*/ 357 w 362"/>
                  <a:gd name="T13" fmla="*/ 10 h 32"/>
                  <a:gd name="T14" fmla="*/ 352 w 362"/>
                  <a:gd name="T15" fmla="*/ 5 h 32"/>
                  <a:gd name="T16" fmla="*/ 352 w 362"/>
                  <a:gd name="T17" fmla="*/ 27 h 32"/>
                  <a:gd name="T18" fmla="*/ 357 w 362"/>
                  <a:gd name="T19" fmla="*/ 22 h 32"/>
                  <a:gd name="T20" fmla="*/ 5 w 362"/>
                  <a:gd name="T21" fmla="*/ 22 h 32"/>
                  <a:gd name="T22" fmla="*/ 10 w 362"/>
                  <a:gd name="T23" fmla="*/ 27 h 32"/>
                  <a:gd name="T24" fmla="*/ 10 w 362"/>
                  <a:gd name="T25" fmla="*/ 5 h 32"/>
                  <a:gd name="T26" fmla="*/ 5 w 362"/>
                  <a:gd name="T27" fmla="*/ 10 h 32"/>
                  <a:gd name="T28" fmla="*/ 0 w 362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2" h="32">
                    <a:moveTo>
                      <a:pt x="0" y="0"/>
                    </a:moveTo>
                    <a:lnTo>
                      <a:pt x="0" y="32"/>
                    </a:lnTo>
                    <a:lnTo>
                      <a:pt x="362" y="32"/>
                    </a:lnTo>
                    <a:lnTo>
                      <a:pt x="362" y="0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357" y="10"/>
                    </a:lnTo>
                    <a:lnTo>
                      <a:pt x="352" y="5"/>
                    </a:lnTo>
                    <a:lnTo>
                      <a:pt x="352" y="27"/>
                    </a:lnTo>
                    <a:lnTo>
                      <a:pt x="357" y="22"/>
                    </a:lnTo>
                    <a:lnTo>
                      <a:pt x="5" y="22"/>
                    </a:lnTo>
                    <a:lnTo>
                      <a:pt x="10" y="27"/>
                    </a:lnTo>
                    <a:lnTo>
                      <a:pt x="10" y="5"/>
                    </a:lnTo>
                    <a:lnTo>
                      <a:pt x="5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6" name="Rectangle 143"/>
              <p:cNvSpPr>
                <a:spLocks noChangeArrowheads="1"/>
              </p:cNvSpPr>
              <p:nvPr/>
            </p:nvSpPr>
            <p:spPr bwMode="auto">
              <a:xfrm>
                <a:off x="351" y="2281"/>
                <a:ext cx="773" cy="79"/>
              </a:xfrm>
              <a:prstGeom prst="rect">
                <a:avLst/>
              </a:prstGeom>
              <a:solidFill>
                <a:srgbClr val="80F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7" name="Freeform 144"/>
              <p:cNvSpPr>
                <a:spLocks/>
              </p:cNvSpPr>
              <p:nvPr/>
            </p:nvSpPr>
            <p:spPr bwMode="auto">
              <a:xfrm>
                <a:off x="346" y="2276"/>
                <a:ext cx="787" cy="94"/>
              </a:xfrm>
              <a:custGeom>
                <a:avLst/>
                <a:gdLst>
                  <a:gd name="T0" fmla="*/ 0 w 787"/>
                  <a:gd name="T1" fmla="*/ 0 h 94"/>
                  <a:gd name="T2" fmla="*/ 0 w 787"/>
                  <a:gd name="T3" fmla="*/ 94 h 94"/>
                  <a:gd name="T4" fmla="*/ 787 w 787"/>
                  <a:gd name="T5" fmla="*/ 94 h 94"/>
                  <a:gd name="T6" fmla="*/ 787 w 787"/>
                  <a:gd name="T7" fmla="*/ 0 h 94"/>
                  <a:gd name="T8" fmla="*/ 0 w 787"/>
                  <a:gd name="T9" fmla="*/ 0 h 94"/>
                  <a:gd name="T10" fmla="*/ 5 w 787"/>
                  <a:gd name="T11" fmla="*/ 10 h 94"/>
                  <a:gd name="T12" fmla="*/ 782 w 787"/>
                  <a:gd name="T13" fmla="*/ 10 h 94"/>
                  <a:gd name="T14" fmla="*/ 777 w 787"/>
                  <a:gd name="T15" fmla="*/ 5 h 94"/>
                  <a:gd name="T16" fmla="*/ 777 w 787"/>
                  <a:gd name="T17" fmla="*/ 89 h 94"/>
                  <a:gd name="T18" fmla="*/ 782 w 787"/>
                  <a:gd name="T19" fmla="*/ 84 h 94"/>
                  <a:gd name="T20" fmla="*/ 5 w 787"/>
                  <a:gd name="T21" fmla="*/ 84 h 94"/>
                  <a:gd name="T22" fmla="*/ 11 w 787"/>
                  <a:gd name="T23" fmla="*/ 89 h 94"/>
                  <a:gd name="T24" fmla="*/ 11 w 787"/>
                  <a:gd name="T25" fmla="*/ 5 h 94"/>
                  <a:gd name="T26" fmla="*/ 5 w 787"/>
                  <a:gd name="T27" fmla="*/ 10 h 94"/>
                  <a:gd name="T28" fmla="*/ 0 w 787"/>
                  <a:gd name="T2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7" h="94">
                    <a:moveTo>
                      <a:pt x="0" y="0"/>
                    </a:moveTo>
                    <a:lnTo>
                      <a:pt x="0" y="94"/>
                    </a:lnTo>
                    <a:lnTo>
                      <a:pt x="787" y="94"/>
                    </a:lnTo>
                    <a:lnTo>
                      <a:pt x="787" y="0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782" y="10"/>
                    </a:lnTo>
                    <a:lnTo>
                      <a:pt x="777" y="5"/>
                    </a:lnTo>
                    <a:lnTo>
                      <a:pt x="777" y="89"/>
                    </a:lnTo>
                    <a:lnTo>
                      <a:pt x="782" y="84"/>
                    </a:lnTo>
                    <a:lnTo>
                      <a:pt x="5" y="84"/>
                    </a:lnTo>
                    <a:lnTo>
                      <a:pt x="11" y="89"/>
                    </a:lnTo>
                    <a:lnTo>
                      <a:pt x="11" y="5"/>
                    </a:lnTo>
                    <a:lnTo>
                      <a:pt x="5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8" name="Freeform 145"/>
              <p:cNvSpPr>
                <a:spLocks/>
              </p:cNvSpPr>
              <p:nvPr/>
            </p:nvSpPr>
            <p:spPr bwMode="auto">
              <a:xfrm>
                <a:off x="348" y="2272"/>
                <a:ext cx="785" cy="101"/>
              </a:xfrm>
              <a:custGeom>
                <a:avLst/>
                <a:gdLst>
                  <a:gd name="T0" fmla="*/ 7 w 785"/>
                  <a:gd name="T1" fmla="*/ 96 h 101"/>
                  <a:gd name="T2" fmla="*/ 75 w 785"/>
                  <a:gd name="T3" fmla="*/ 12 h 101"/>
                  <a:gd name="T4" fmla="*/ 68 w 785"/>
                  <a:gd name="T5" fmla="*/ 12 h 101"/>
                  <a:gd name="T6" fmla="*/ 140 w 785"/>
                  <a:gd name="T7" fmla="*/ 100 h 101"/>
                  <a:gd name="T8" fmla="*/ 212 w 785"/>
                  <a:gd name="T9" fmla="*/ 12 h 101"/>
                  <a:gd name="T10" fmla="*/ 205 w 785"/>
                  <a:gd name="T11" fmla="*/ 12 h 101"/>
                  <a:gd name="T12" fmla="*/ 277 w 785"/>
                  <a:gd name="T13" fmla="*/ 100 h 101"/>
                  <a:gd name="T14" fmla="*/ 350 w 785"/>
                  <a:gd name="T15" fmla="*/ 12 h 101"/>
                  <a:gd name="T16" fmla="*/ 343 w 785"/>
                  <a:gd name="T17" fmla="*/ 12 h 101"/>
                  <a:gd name="T18" fmla="*/ 415 w 785"/>
                  <a:gd name="T19" fmla="*/ 100 h 101"/>
                  <a:gd name="T20" fmla="*/ 487 w 785"/>
                  <a:gd name="T21" fmla="*/ 12 h 101"/>
                  <a:gd name="T22" fmla="*/ 480 w 785"/>
                  <a:gd name="T23" fmla="*/ 12 h 101"/>
                  <a:gd name="T24" fmla="*/ 552 w 785"/>
                  <a:gd name="T25" fmla="*/ 100 h 101"/>
                  <a:gd name="T26" fmla="*/ 624 w 785"/>
                  <a:gd name="T27" fmla="*/ 12 h 101"/>
                  <a:gd name="T28" fmla="*/ 615 w 785"/>
                  <a:gd name="T29" fmla="*/ 10 h 101"/>
                  <a:gd name="T30" fmla="*/ 666 w 785"/>
                  <a:gd name="T31" fmla="*/ 101 h 101"/>
                  <a:gd name="T32" fmla="*/ 738 w 785"/>
                  <a:gd name="T33" fmla="*/ 12 h 101"/>
                  <a:gd name="T34" fmla="*/ 729 w 785"/>
                  <a:gd name="T35" fmla="*/ 10 h 101"/>
                  <a:gd name="T36" fmla="*/ 775 w 785"/>
                  <a:gd name="T37" fmla="*/ 94 h 101"/>
                  <a:gd name="T38" fmla="*/ 785 w 785"/>
                  <a:gd name="T39" fmla="*/ 91 h 101"/>
                  <a:gd name="T40" fmla="*/ 734 w 785"/>
                  <a:gd name="T41" fmla="*/ 0 h 101"/>
                  <a:gd name="T42" fmla="*/ 662 w 785"/>
                  <a:gd name="T43" fmla="*/ 89 h 101"/>
                  <a:gd name="T44" fmla="*/ 671 w 785"/>
                  <a:gd name="T45" fmla="*/ 91 h 101"/>
                  <a:gd name="T46" fmla="*/ 620 w 785"/>
                  <a:gd name="T47" fmla="*/ 0 h 101"/>
                  <a:gd name="T48" fmla="*/ 548 w 785"/>
                  <a:gd name="T49" fmla="*/ 89 h 101"/>
                  <a:gd name="T50" fmla="*/ 555 w 785"/>
                  <a:gd name="T51" fmla="*/ 89 h 101"/>
                  <a:gd name="T52" fmla="*/ 484 w 785"/>
                  <a:gd name="T53" fmla="*/ 2 h 101"/>
                  <a:gd name="T54" fmla="*/ 412 w 785"/>
                  <a:gd name="T55" fmla="*/ 89 h 101"/>
                  <a:gd name="T56" fmla="*/ 419 w 785"/>
                  <a:gd name="T57" fmla="*/ 89 h 101"/>
                  <a:gd name="T58" fmla="*/ 347 w 785"/>
                  <a:gd name="T59" fmla="*/ 2 h 101"/>
                  <a:gd name="T60" fmla="*/ 273 w 785"/>
                  <a:gd name="T61" fmla="*/ 89 h 101"/>
                  <a:gd name="T62" fmla="*/ 280 w 785"/>
                  <a:gd name="T63" fmla="*/ 89 h 101"/>
                  <a:gd name="T64" fmla="*/ 208 w 785"/>
                  <a:gd name="T65" fmla="*/ 2 h 101"/>
                  <a:gd name="T66" fmla="*/ 137 w 785"/>
                  <a:gd name="T67" fmla="*/ 89 h 101"/>
                  <a:gd name="T68" fmla="*/ 144 w 785"/>
                  <a:gd name="T69" fmla="*/ 89 h 101"/>
                  <a:gd name="T70" fmla="*/ 72 w 785"/>
                  <a:gd name="T71" fmla="*/ 2 h 101"/>
                  <a:gd name="T72" fmla="*/ 0 w 785"/>
                  <a:gd name="T73" fmla="*/ 89 h 101"/>
                  <a:gd name="T74" fmla="*/ 7 w 785"/>
                  <a:gd name="T75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101">
                    <a:moveTo>
                      <a:pt x="7" y="96"/>
                    </a:moveTo>
                    <a:lnTo>
                      <a:pt x="75" y="12"/>
                    </a:lnTo>
                    <a:lnTo>
                      <a:pt x="68" y="12"/>
                    </a:lnTo>
                    <a:lnTo>
                      <a:pt x="140" y="100"/>
                    </a:lnTo>
                    <a:lnTo>
                      <a:pt x="212" y="12"/>
                    </a:lnTo>
                    <a:lnTo>
                      <a:pt x="205" y="12"/>
                    </a:lnTo>
                    <a:lnTo>
                      <a:pt x="277" y="100"/>
                    </a:lnTo>
                    <a:lnTo>
                      <a:pt x="350" y="12"/>
                    </a:lnTo>
                    <a:lnTo>
                      <a:pt x="343" y="12"/>
                    </a:lnTo>
                    <a:lnTo>
                      <a:pt x="415" y="100"/>
                    </a:lnTo>
                    <a:lnTo>
                      <a:pt x="487" y="12"/>
                    </a:lnTo>
                    <a:lnTo>
                      <a:pt x="480" y="12"/>
                    </a:lnTo>
                    <a:lnTo>
                      <a:pt x="552" y="100"/>
                    </a:lnTo>
                    <a:lnTo>
                      <a:pt x="624" y="12"/>
                    </a:lnTo>
                    <a:lnTo>
                      <a:pt x="615" y="10"/>
                    </a:lnTo>
                    <a:lnTo>
                      <a:pt x="666" y="101"/>
                    </a:lnTo>
                    <a:lnTo>
                      <a:pt x="738" y="12"/>
                    </a:lnTo>
                    <a:lnTo>
                      <a:pt x="729" y="10"/>
                    </a:lnTo>
                    <a:lnTo>
                      <a:pt x="775" y="94"/>
                    </a:lnTo>
                    <a:lnTo>
                      <a:pt x="785" y="91"/>
                    </a:lnTo>
                    <a:lnTo>
                      <a:pt x="734" y="0"/>
                    </a:lnTo>
                    <a:lnTo>
                      <a:pt x="662" y="89"/>
                    </a:lnTo>
                    <a:lnTo>
                      <a:pt x="671" y="91"/>
                    </a:lnTo>
                    <a:lnTo>
                      <a:pt x="620" y="0"/>
                    </a:lnTo>
                    <a:lnTo>
                      <a:pt x="548" y="89"/>
                    </a:lnTo>
                    <a:lnTo>
                      <a:pt x="555" y="89"/>
                    </a:lnTo>
                    <a:lnTo>
                      <a:pt x="484" y="2"/>
                    </a:lnTo>
                    <a:lnTo>
                      <a:pt x="412" y="89"/>
                    </a:lnTo>
                    <a:lnTo>
                      <a:pt x="419" y="89"/>
                    </a:lnTo>
                    <a:lnTo>
                      <a:pt x="347" y="2"/>
                    </a:lnTo>
                    <a:lnTo>
                      <a:pt x="273" y="89"/>
                    </a:lnTo>
                    <a:lnTo>
                      <a:pt x="280" y="89"/>
                    </a:lnTo>
                    <a:lnTo>
                      <a:pt x="208" y="2"/>
                    </a:lnTo>
                    <a:lnTo>
                      <a:pt x="137" y="89"/>
                    </a:lnTo>
                    <a:lnTo>
                      <a:pt x="144" y="89"/>
                    </a:lnTo>
                    <a:lnTo>
                      <a:pt x="72" y="2"/>
                    </a:lnTo>
                    <a:lnTo>
                      <a:pt x="0" y="89"/>
                    </a:lnTo>
                    <a:lnTo>
                      <a:pt x="7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9" name="Freeform 146"/>
              <p:cNvSpPr>
                <a:spLocks/>
              </p:cNvSpPr>
              <p:nvPr/>
            </p:nvSpPr>
            <p:spPr bwMode="auto">
              <a:xfrm>
                <a:off x="273" y="2169"/>
                <a:ext cx="531" cy="112"/>
              </a:xfrm>
              <a:custGeom>
                <a:avLst/>
                <a:gdLst>
                  <a:gd name="T0" fmla="*/ 0 w 531"/>
                  <a:gd name="T1" fmla="*/ 0 h 112"/>
                  <a:gd name="T2" fmla="*/ 89 w 531"/>
                  <a:gd name="T3" fmla="*/ 112 h 112"/>
                  <a:gd name="T4" fmla="*/ 441 w 531"/>
                  <a:gd name="T5" fmla="*/ 112 h 112"/>
                  <a:gd name="T6" fmla="*/ 531 w 531"/>
                  <a:gd name="T7" fmla="*/ 0 h 112"/>
                  <a:gd name="T8" fmla="*/ 0 w 531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1" h="112">
                    <a:moveTo>
                      <a:pt x="0" y="0"/>
                    </a:moveTo>
                    <a:lnTo>
                      <a:pt x="89" y="112"/>
                    </a:lnTo>
                    <a:lnTo>
                      <a:pt x="441" y="112"/>
                    </a:lnTo>
                    <a:lnTo>
                      <a:pt x="5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0" name="Freeform 147"/>
              <p:cNvSpPr>
                <a:spLocks/>
              </p:cNvSpPr>
              <p:nvPr/>
            </p:nvSpPr>
            <p:spPr bwMode="auto">
              <a:xfrm>
                <a:off x="264" y="2164"/>
                <a:ext cx="548" cy="122"/>
              </a:xfrm>
              <a:custGeom>
                <a:avLst/>
                <a:gdLst>
                  <a:gd name="T0" fmla="*/ 0 w 548"/>
                  <a:gd name="T1" fmla="*/ 0 h 122"/>
                  <a:gd name="T2" fmla="*/ 96 w 548"/>
                  <a:gd name="T3" fmla="*/ 122 h 122"/>
                  <a:gd name="T4" fmla="*/ 452 w 548"/>
                  <a:gd name="T5" fmla="*/ 122 h 122"/>
                  <a:gd name="T6" fmla="*/ 548 w 548"/>
                  <a:gd name="T7" fmla="*/ 0 h 122"/>
                  <a:gd name="T8" fmla="*/ 0 w 548"/>
                  <a:gd name="T9" fmla="*/ 0 h 122"/>
                  <a:gd name="T10" fmla="*/ 9 w 548"/>
                  <a:gd name="T11" fmla="*/ 10 h 122"/>
                  <a:gd name="T12" fmla="*/ 540 w 548"/>
                  <a:gd name="T13" fmla="*/ 10 h 122"/>
                  <a:gd name="T14" fmla="*/ 536 w 548"/>
                  <a:gd name="T15" fmla="*/ 2 h 122"/>
                  <a:gd name="T16" fmla="*/ 447 w 548"/>
                  <a:gd name="T17" fmla="*/ 113 h 122"/>
                  <a:gd name="T18" fmla="*/ 450 w 548"/>
                  <a:gd name="T19" fmla="*/ 112 h 122"/>
                  <a:gd name="T20" fmla="*/ 98 w 548"/>
                  <a:gd name="T21" fmla="*/ 112 h 122"/>
                  <a:gd name="T22" fmla="*/ 101 w 548"/>
                  <a:gd name="T23" fmla="*/ 113 h 122"/>
                  <a:gd name="T24" fmla="*/ 12 w 548"/>
                  <a:gd name="T25" fmla="*/ 2 h 122"/>
                  <a:gd name="T26" fmla="*/ 9 w 548"/>
                  <a:gd name="T27" fmla="*/ 10 h 122"/>
                  <a:gd name="T28" fmla="*/ 0 w 548"/>
                  <a:gd name="T2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8" h="122">
                    <a:moveTo>
                      <a:pt x="0" y="0"/>
                    </a:moveTo>
                    <a:lnTo>
                      <a:pt x="96" y="122"/>
                    </a:lnTo>
                    <a:lnTo>
                      <a:pt x="452" y="122"/>
                    </a:lnTo>
                    <a:lnTo>
                      <a:pt x="548" y="0"/>
                    </a:lnTo>
                    <a:lnTo>
                      <a:pt x="0" y="0"/>
                    </a:lnTo>
                    <a:lnTo>
                      <a:pt x="9" y="10"/>
                    </a:lnTo>
                    <a:lnTo>
                      <a:pt x="540" y="10"/>
                    </a:lnTo>
                    <a:lnTo>
                      <a:pt x="536" y="2"/>
                    </a:lnTo>
                    <a:lnTo>
                      <a:pt x="447" y="113"/>
                    </a:lnTo>
                    <a:lnTo>
                      <a:pt x="450" y="112"/>
                    </a:lnTo>
                    <a:lnTo>
                      <a:pt x="98" y="112"/>
                    </a:lnTo>
                    <a:lnTo>
                      <a:pt x="101" y="113"/>
                    </a:lnTo>
                    <a:lnTo>
                      <a:pt x="12" y="2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1" name="Rectangle 148"/>
              <p:cNvSpPr>
                <a:spLocks noChangeArrowheads="1"/>
              </p:cNvSpPr>
              <p:nvPr/>
            </p:nvSpPr>
            <p:spPr bwMode="auto">
              <a:xfrm>
                <a:off x="192" y="1698"/>
                <a:ext cx="32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Hopper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82" name="Freeform 149"/>
              <p:cNvSpPr>
                <a:spLocks/>
              </p:cNvSpPr>
              <p:nvPr/>
            </p:nvSpPr>
            <p:spPr bwMode="auto">
              <a:xfrm>
                <a:off x="1066" y="2348"/>
                <a:ext cx="219" cy="591"/>
              </a:xfrm>
              <a:custGeom>
                <a:avLst/>
                <a:gdLst>
                  <a:gd name="T0" fmla="*/ 11 w 219"/>
                  <a:gd name="T1" fmla="*/ 5 h 591"/>
                  <a:gd name="T2" fmla="*/ 11 w 219"/>
                  <a:gd name="T3" fmla="*/ 3 h 591"/>
                  <a:gd name="T4" fmla="*/ 9 w 219"/>
                  <a:gd name="T5" fmla="*/ 1 h 591"/>
                  <a:gd name="T6" fmla="*/ 9 w 219"/>
                  <a:gd name="T7" fmla="*/ 0 h 591"/>
                  <a:gd name="T8" fmla="*/ 4 w 219"/>
                  <a:gd name="T9" fmla="*/ 0 h 591"/>
                  <a:gd name="T10" fmla="*/ 0 w 219"/>
                  <a:gd name="T11" fmla="*/ 3 h 591"/>
                  <a:gd name="T12" fmla="*/ 0 w 219"/>
                  <a:gd name="T13" fmla="*/ 238 h 591"/>
                  <a:gd name="T14" fmla="*/ 209 w 219"/>
                  <a:gd name="T15" fmla="*/ 590 h 591"/>
                  <a:gd name="T16" fmla="*/ 211 w 219"/>
                  <a:gd name="T17" fmla="*/ 590 h 591"/>
                  <a:gd name="T18" fmla="*/ 212 w 219"/>
                  <a:gd name="T19" fmla="*/ 591 h 591"/>
                  <a:gd name="T20" fmla="*/ 218 w 219"/>
                  <a:gd name="T21" fmla="*/ 591 h 591"/>
                  <a:gd name="T22" fmla="*/ 218 w 219"/>
                  <a:gd name="T23" fmla="*/ 590 h 591"/>
                  <a:gd name="T24" fmla="*/ 219 w 219"/>
                  <a:gd name="T25" fmla="*/ 588 h 591"/>
                  <a:gd name="T26" fmla="*/ 219 w 219"/>
                  <a:gd name="T27" fmla="*/ 583 h 591"/>
                  <a:gd name="T28" fmla="*/ 11 w 219"/>
                  <a:gd name="T29" fmla="*/ 231 h 591"/>
                  <a:gd name="T30" fmla="*/ 11 w 219"/>
                  <a:gd name="T31" fmla="*/ 235 h 591"/>
                  <a:gd name="T32" fmla="*/ 11 w 219"/>
                  <a:gd name="T33" fmla="*/ 5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9" h="591">
                    <a:moveTo>
                      <a:pt x="11" y="5"/>
                    </a:moveTo>
                    <a:lnTo>
                      <a:pt x="11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238"/>
                    </a:lnTo>
                    <a:lnTo>
                      <a:pt x="209" y="590"/>
                    </a:lnTo>
                    <a:lnTo>
                      <a:pt x="211" y="590"/>
                    </a:lnTo>
                    <a:lnTo>
                      <a:pt x="212" y="591"/>
                    </a:lnTo>
                    <a:lnTo>
                      <a:pt x="218" y="591"/>
                    </a:lnTo>
                    <a:lnTo>
                      <a:pt x="218" y="590"/>
                    </a:lnTo>
                    <a:lnTo>
                      <a:pt x="219" y="588"/>
                    </a:lnTo>
                    <a:lnTo>
                      <a:pt x="219" y="583"/>
                    </a:lnTo>
                    <a:lnTo>
                      <a:pt x="11" y="231"/>
                    </a:lnTo>
                    <a:lnTo>
                      <a:pt x="11" y="23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3" name="Freeform 150"/>
              <p:cNvSpPr>
                <a:spLocks/>
              </p:cNvSpPr>
              <p:nvPr/>
            </p:nvSpPr>
            <p:spPr bwMode="auto">
              <a:xfrm>
                <a:off x="1252" y="2886"/>
                <a:ext cx="28" cy="48"/>
              </a:xfrm>
              <a:custGeom>
                <a:avLst/>
                <a:gdLst>
                  <a:gd name="T0" fmla="*/ 19 w 28"/>
                  <a:gd name="T1" fmla="*/ 0 h 48"/>
                  <a:gd name="T2" fmla="*/ 28 w 28"/>
                  <a:gd name="T3" fmla="*/ 48 h 48"/>
                  <a:gd name="T4" fmla="*/ 0 w 28"/>
                  <a:gd name="T5" fmla="*/ 31 h 48"/>
                  <a:gd name="T6" fmla="*/ 19 w 28"/>
                  <a:gd name="T7" fmla="*/ 33 h 48"/>
                  <a:gd name="T8" fmla="*/ 19 w 2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8">
                    <a:moveTo>
                      <a:pt x="19" y="0"/>
                    </a:moveTo>
                    <a:lnTo>
                      <a:pt x="28" y="48"/>
                    </a:lnTo>
                    <a:lnTo>
                      <a:pt x="0" y="31"/>
                    </a:lnTo>
                    <a:lnTo>
                      <a:pt x="19" y="3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4" name="Freeform 151"/>
              <p:cNvSpPr>
                <a:spLocks/>
              </p:cNvSpPr>
              <p:nvPr/>
            </p:nvSpPr>
            <p:spPr bwMode="auto">
              <a:xfrm>
                <a:off x="1247" y="2881"/>
                <a:ext cx="38" cy="58"/>
              </a:xfrm>
              <a:custGeom>
                <a:avLst/>
                <a:gdLst>
                  <a:gd name="T0" fmla="*/ 30 w 38"/>
                  <a:gd name="T1" fmla="*/ 5 h 58"/>
                  <a:gd name="T2" fmla="*/ 19 w 38"/>
                  <a:gd name="T3" fmla="*/ 7 h 58"/>
                  <a:gd name="T4" fmla="*/ 28 w 38"/>
                  <a:gd name="T5" fmla="*/ 55 h 58"/>
                  <a:gd name="T6" fmla="*/ 37 w 38"/>
                  <a:gd name="T7" fmla="*/ 48 h 58"/>
                  <a:gd name="T8" fmla="*/ 9 w 38"/>
                  <a:gd name="T9" fmla="*/ 31 h 58"/>
                  <a:gd name="T10" fmla="*/ 5 w 38"/>
                  <a:gd name="T11" fmla="*/ 41 h 58"/>
                  <a:gd name="T12" fmla="*/ 24 w 38"/>
                  <a:gd name="T13" fmla="*/ 43 h 58"/>
                  <a:gd name="T14" fmla="*/ 26 w 38"/>
                  <a:gd name="T15" fmla="*/ 43 h 58"/>
                  <a:gd name="T16" fmla="*/ 30 w 38"/>
                  <a:gd name="T17" fmla="*/ 39 h 58"/>
                  <a:gd name="T18" fmla="*/ 30 w 38"/>
                  <a:gd name="T19" fmla="*/ 38 h 58"/>
                  <a:gd name="T20" fmla="*/ 30 w 38"/>
                  <a:gd name="T21" fmla="*/ 5 h 58"/>
                  <a:gd name="T22" fmla="*/ 19 w 38"/>
                  <a:gd name="T23" fmla="*/ 5 h 58"/>
                  <a:gd name="T24" fmla="*/ 19 w 38"/>
                  <a:gd name="T25" fmla="*/ 38 h 58"/>
                  <a:gd name="T26" fmla="*/ 24 w 38"/>
                  <a:gd name="T27" fmla="*/ 33 h 58"/>
                  <a:gd name="T28" fmla="*/ 5 w 38"/>
                  <a:gd name="T29" fmla="*/ 31 h 58"/>
                  <a:gd name="T30" fmla="*/ 3 w 38"/>
                  <a:gd name="T31" fmla="*/ 31 h 58"/>
                  <a:gd name="T32" fmla="*/ 2 w 38"/>
                  <a:gd name="T33" fmla="*/ 33 h 58"/>
                  <a:gd name="T34" fmla="*/ 0 w 38"/>
                  <a:gd name="T35" fmla="*/ 33 h 58"/>
                  <a:gd name="T36" fmla="*/ 0 w 38"/>
                  <a:gd name="T37" fmla="*/ 34 h 58"/>
                  <a:gd name="T38" fmla="*/ 0 w 38"/>
                  <a:gd name="T39" fmla="*/ 36 h 58"/>
                  <a:gd name="T40" fmla="*/ 0 w 38"/>
                  <a:gd name="T41" fmla="*/ 38 h 58"/>
                  <a:gd name="T42" fmla="*/ 2 w 38"/>
                  <a:gd name="T43" fmla="*/ 39 h 58"/>
                  <a:gd name="T44" fmla="*/ 2 w 38"/>
                  <a:gd name="T45" fmla="*/ 41 h 58"/>
                  <a:gd name="T46" fmla="*/ 30 w 38"/>
                  <a:gd name="T47" fmla="*/ 58 h 58"/>
                  <a:gd name="T48" fmla="*/ 31 w 38"/>
                  <a:gd name="T49" fmla="*/ 58 h 58"/>
                  <a:gd name="T50" fmla="*/ 33 w 38"/>
                  <a:gd name="T51" fmla="*/ 58 h 58"/>
                  <a:gd name="T52" fmla="*/ 35 w 38"/>
                  <a:gd name="T53" fmla="*/ 58 h 58"/>
                  <a:gd name="T54" fmla="*/ 37 w 38"/>
                  <a:gd name="T55" fmla="*/ 57 h 58"/>
                  <a:gd name="T56" fmla="*/ 38 w 38"/>
                  <a:gd name="T57" fmla="*/ 55 h 58"/>
                  <a:gd name="T58" fmla="*/ 38 w 38"/>
                  <a:gd name="T59" fmla="*/ 53 h 58"/>
                  <a:gd name="T60" fmla="*/ 38 w 38"/>
                  <a:gd name="T61" fmla="*/ 51 h 58"/>
                  <a:gd name="T62" fmla="*/ 30 w 38"/>
                  <a:gd name="T63" fmla="*/ 3 h 58"/>
                  <a:gd name="T64" fmla="*/ 28 w 38"/>
                  <a:gd name="T65" fmla="*/ 2 h 58"/>
                  <a:gd name="T66" fmla="*/ 28 w 38"/>
                  <a:gd name="T67" fmla="*/ 0 h 58"/>
                  <a:gd name="T68" fmla="*/ 26 w 38"/>
                  <a:gd name="T69" fmla="*/ 0 h 58"/>
                  <a:gd name="T70" fmla="*/ 24 w 38"/>
                  <a:gd name="T71" fmla="*/ 0 h 58"/>
                  <a:gd name="T72" fmla="*/ 23 w 38"/>
                  <a:gd name="T73" fmla="*/ 0 h 58"/>
                  <a:gd name="T74" fmla="*/ 21 w 38"/>
                  <a:gd name="T75" fmla="*/ 2 h 58"/>
                  <a:gd name="T76" fmla="*/ 19 w 38"/>
                  <a:gd name="T77" fmla="*/ 3 h 58"/>
                  <a:gd name="T78" fmla="*/ 19 w 38"/>
                  <a:gd name="T79" fmla="*/ 5 h 58"/>
                  <a:gd name="T80" fmla="*/ 30 w 38"/>
                  <a:gd name="T8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30" y="5"/>
                    </a:moveTo>
                    <a:lnTo>
                      <a:pt x="19" y="7"/>
                    </a:lnTo>
                    <a:lnTo>
                      <a:pt x="28" y="55"/>
                    </a:lnTo>
                    <a:lnTo>
                      <a:pt x="37" y="48"/>
                    </a:lnTo>
                    <a:lnTo>
                      <a:pt x="9" y="31"/>
                    </a:lnTo>
                    <a:lnTo>
                      <a:pt x="5" y="41"/>
                    </a:lnTo>
                    <a:lnTo>
                      <a:pt x="24" y="43"/>
                    </a:lnTo>
                    <a:lnTo>
                      <a:pt x="26" y="43"/>
                    </a:lnTo>
                    <a:lnTo>
                      <a:pt x="30" y="39"/>
                    </a:lnTo>
                    <a:lnTo>
                      <a:pt x="30" y="38"/>
                    </a:lnTo>
                    <a:lnTo>
                      <a:pt x="30" y="5"/>
                    </a:lnTo>
                    <a:lnTo>
                      <a:pt x="19" y="5"/>
                    </a:lnTo>
                    <a:lnTo>
                      <a:pt x="19" y="38"/>
                    </a:lnTo>
                    <a:lnTo>
                      <a:pt x="24" y="33"/>
                    </a:lnTo>
                    <a:lnTo>
                      <a:pt x="5" y="31"/>
                    </a:lnTo>
                    <a:lnTo>
                      <a:pt x="3" y="31"/>
                    </a:lnTo>
                    <a:lnTo>
                      <a:pt x="2" y="33"/>
                    </a:lnTo>
                    <a:lnTo>
                      <a:pt x="0" y="33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39"/>
                    </a:lnTo>
                    <a:lnTo>
                      <a:pt x="2" y="41"/>
                    </a:lnTo>
                    <a:lnTo>
                      <a:pt x="30" y="58"/>
                    </a:lnTo>
                    <a:lnTo>
                      <a:pt x="31" y="58"/>
                    </a:lnTo>
                    <a:lnTo>
                      <a:pt x="33" y="58"/>
                    </a:lnTo>
                    <a:lnTo>
                      <a:pt x="35" y="58"/>
                    </a:lnTo>
                    <a:lnTo>
                      <a:pt x="37" y="57"/>
                    </a:lnTo>
                    <a:lnTo>
                      <a:pt x="38" y="55"/>
                    </a:lnTo>
                    <a:lnTo>
                      <a:pt x="38" y="53"/>
                    </a:lnTo>
                    <a:lnTo>
                      <a:pt x="38" y="51"/>
                    </a:lnTo>
                    <a:lnTo>
                      <a:pt x="30" y="3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3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5" name="Freeform 152"/>
              <p:cNvSpPr>
                <a:spLocks/>
              </p:cNvSpPr>
              <p:nvPr/>
            </p:nvSpPr>
            <p:spPr bwMode="auto">
              <a:xfrm>
                <a:off x="2770" y="1521"/>
                <a:ext cx="242" cy="1238"/>
              </a:xfrm>
              <a:custGeom>
                <a:avLst/>
                <a:gdLst>
                  <a:gd name="T0" fmla="*/ 3 w 242"/>
                  <a:gd name="T1" fmla="*/ 1226 h 1238"/>
                  <a:gd name="T2" fmla="*/ 2 w 242"/>
                  <a:gd name="T3" fmla="*/ 1226 h 1238"/>
                  <a:gd name="T4" fmla="*/ 0 w 242"/>
                  <a:gd name="T5" fmla="*/ 1228 h 1238"/>
                  <a:gd name="T6" fmla="*/ 0 w 242"/>
                  <a:gd name="T7" fmla="*/ 1233 h 1238"/>
                  <a:gd name="T8" fmla="*/ 2 w 242"/>
                  <a:gd name="T9" fmla="*/ 1235 h 1238"/>
                  <a:gd name="T10" fmla="*/ 2 w 242"/>
                  <a:gd name="T11" fmla="*/ 1237 h 1238"/>
                  <a:gd name="T12" fmla="*/ 3 w 242"/>
                  <a:gd name="T13" fmla="*/ 1238 h 1238"/>
                  <a:gd name="T14" fmla="*/ 9 w 242"/>
                  <a:gd name="T15" fmla="*/ 1238 h 1238"/>
                  <a:gd name="T16" fmla="*/ 10 w 242"/>
                  <a:gd name="T17" fmla="*/ 1237 h 1238"/>
                  <a:gd name="T18" fmla="*/ 168 w 242"/>
                  <a:gd name="T19" fmla="*/ 1139 h 1238"/>
                  <a:gd name="T20" fmla="*/ 170 w 242"/>
                  <a:gd name="T21" fmla="*/ 1139 h 1238"/>
                  <a:gd name="T22" fmla="*/ 171 w 242"/>
                  <a:gd name="T23" fmla="*/ 1137 h 1238"/>
                  <a:gd name="T24" fmla="*/ 171 w 242"/>
                  <a:gd name="T25" fmla="*/ 7 h 1238"/>
                  <a:gd name="T26" fmla="*/ 164 w 242"/>
                  <a:gd name="T27" fmla="*/ 14 h 1238"/>
                  <a:gd name="T28" fmla="*/ 236 w 242"/>
                  <a:gd name="T29" fmla="*/ 14 h 1238"/>
                  <a:gd name="T30" fmla="*/ 238 w 242"/>
                  <a:gd name="T31" fmla="*/ 12 h 1238"/>
                  <a:gd name="T32" fmla="*/ 240 w 242"/>
                  <a:gd name="T33" fmla="*/ 12 h 1238"/>
                  <a:gd name="T34" fmla="*/ 240 w 242"/>
                  <a:gd name="T35" fmla="*/ 10 h 1238"/>
                  <a:gd name="T36" fmla="*/ 242 w 242"/>
                  <a:gd name="T37" fmla="*/ 9 h 1238"/>
                  <a:gd name="T38" fmla="*/ 242 w 242"/>
                  <a:gd name="T39" fmla="*/ 5 h 1238"/>
                  <a:gd name="T40" fmla="*/ 240 w 242"/>
                  <a:gd name="T41" fmla="*/ 3 h 1238"/>
                  <a:gd name="T42" fmla="*/ 240 w 242"/>
                  <a:gd name="T43" fmla="*/ 2 h 1238"/>
                  <a:gd name="T44" fmla="*/ 238 w 242"/>
                  <a:gd name="T45" fmla="*/ 2 h 1238"/>
                  <a:gd name="T46" fmla="*/ 236 w 242"/>
                  <a:gd name="T47" fmla="*/ 0 h 1238"/>
                  <a:gd name="T48" fmla="*/ 235 w 242"/>
                  <a:gd name="T49" fmla="*/ 0 h 1238"/>
                  <a:gd name="T50" fmla="*/ 164 w 242"/>
                  <a:gd name="T51" fmla="*/ 0 h 1238"/>
                  <a:gd name="T52" fmla="*/ 163 w 242"/>
                  <a:gd name="T53" fmla="*/ 0 h 1238"/>
                  <a:gd name="T54" fmla="*/ 161 w 242"/>
                  <a:gd name="T55" fmla="*/ 2 h 1238"/>
                  <a:gd name="T56" fmla="*/ 159 w 242"/>
                  <a:gd name="T57" fmla="*/ 2 h 1238"/>
                  <a:gd name="T58" fmla="*/ 159 w 242"/>
                  <a:gd name="T59" fmla="*/ 3 h 1238"/>
                  <a:gd name="T60" fmla="*/ 157 w 242"/>
                  <a:gd name="T61" fmla="*/ 5 h 1238"/>
                  <a:gd name="T62" fmla="*/ 157 w 242"/>
                  <a:gd name="T63" fmla="*/ 7 h 1238"/>
                  <a:gd name="T64" fmla="*/ 157 w 242"/>
                  <a:gd name="T65" fmla="*/ 1134 h 1238"/>
                  <a:gd name="T66" fmla="*/ 161 w 242"/>
                  <a:gd name="T67" fmla="*/ 1128 h 1238"/>
                  <a:gd name="T68" fmla="*/ 3 w 242"/>
                  <a:gd name="T69" fmla="*/ 1226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2" h="1238">
                    <a:moveTo>
                      <a:pt x="3" y="1226"/>
                    </a:moveTo>
                    <a:lnTo>
                      <a:pt x="2" y="1226"/>
                    </a:lnTo>
                    <a:lnTo>
                      <a:pt x="0" y="1228"/>
                    </a:lnTo>
                    <a:lnTo>
                      <a:pt x="0" y="1233"/>
                    </a:lnTo>
                    <a:lnTo>
                      <a:pt x="2" y="1235"/>
                    </a:lnTo>
                    <a:lnTo>
                      <a:pt x="2" y="1237"/>
                    </a:lnTo>
                    <a:lnTo>
                      <a:pt x="3" y="1238"/>
                    </a:lnTo>
                    <a:lnTo>
                      <a:pt x="9" y="1238"/>
                    </a:lnTo>
                    <a:lnTo>
                      <a:pt x="10" y="1237"/>
                    </a:lnTo>
                    <a:lnTo>
                      <a:pt x="168" y="1139"/>
                    </a:lnTo>
                    <a:lnTo>
                      <a:pt x="170" y="1139"/>
                    </a:lnTo>
                    <a:lnTo>
                      <a:pt x="171" y="1137"/>
                    </a:lnTo>
                    <a:lnTo>
                      <a:pt x="171" y="7"/>
                    </a:lnTo>
                    <a:lnTo>
                      <a:pt x="164" y="14"/>
                    </a:lnTo>
                    <a:lnTo>
                      <a:pt x="236" y="14"/>
                    </a:lnTo>
                    <a:lnTo>
                      <a:pt x="238" y="12"/>
                    </a:lnTo>
                    <a:lnTo>
                      <a:pt x="240" y="12"/>
                    </a:lnTo>
                    <a:lnTo>
                      <a:pt x="240" y="10"/>
                    </a:lnTo>
                    <a:lnTo>
                      <a:pt x="242" y="9"/>
                    </a:lnTo>
                    <a:lnTo>
                      <a:pt x="242" y="5"/>
                    </a:lnTo>
                    <a:lnTo>
                      <a:pt x="240" y="3"/>
                    </a:lnTo>
                    <a:lnTo>
                      <a:pt x="240" y="2"/>
                    </a:lnTo>
                    <a:lnTo>
                      <a:pt x="238" y="2"/>
                    </a:lnTo>
                    <a:lnTo>
                      <a:pt x="236" y="0"/>
                    </a:lnTo>
                    <a:lnTo>
                      <a:pt x="235" y="0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9" y="2"/>
                    </a:lnTo>
                    <a:lnTo>
                      <a:pt x="159" y="3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134"/>
                    </a:lnTo>
                    <a:lnTo>
                      <a:pt x="161" y="1128"/>
                    </a:lnTo>
                    <a:lnTo>
                      <a:pt x="3" y="12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6" name="Freeform 153"/>
              <p:cNvSpPr>
                <a:spLocks/>
              </p:cNvSpPr>
              <p:nvPr/>
            </p:nvSpPr>
            <p:spPr bwMode="auto">
              <a:xfrm>
                <a:off x="2989" y="1506"/>
                <a:ext cx="17" cy="44"/>
              </a:xfrm>
              <a:custGeom>
                <a:avLst/>
                <a:gdLst>
                  <a:gd name="T0" fmla="*/ 0 w 17"/>
                  <a:gd name="T1" fmla="*/ 0 h 44"/>
                  <a:gd name="T2" fmla="*/ 0 w 17"/>
                  <a:gd name="T3" fmla="*/ 44 h 44"/>
                  <a:gd name="T4" fmla="*/ 17 w 17"/>
                  <a:gd name="T5" fmla="*/ 22 h 44"/>
                  <a:gd name="T6" fmla="*/ 0 w 17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4">
                    <a:moveTo>
                      <a:pt x="0" y="0"/>
                    </a:moveTo>
                    <a:lnTo>
                      <a:pt x="0" y="44"/>
                    </a:lnTo>
                    <a:lnTo>
                      <a:pt x="17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7" name="Freeform 154"/>
              <p:cNvSpPr>
                <a:spLocks/>
              </p:cNvSpPr>
              <p:nvPr/>
            </p:nvSpPr>
            <p:spPr bwMode="auto">
              <a:xfrm>
                <a:off x="2977" y="1500"/>
                <a:ext cx="57" cy="57"/>
              </a:xfrm>
              <a:custGeom>
                <a:avLst/>
                <a:gdLst>
                  <a:gd name="T0" fmla="*/ 0 w 57"/>
                  <a:gd name="T1" fmla="*/ 0 h 57"/>
                  <a:gd name="T2" fmla="*/ 57 w 57"/>
                  <a:gd name="T3" fmla="*/ 28 h 57"/>
                  <a:gd name="T4" fmla="*/ 0 w 57"/>
                  <a:gd name="T5" fmla="*/ 57 h 57"/>
                  <a:gd name="T6" fmla="*/ 29 w 57"/>
                  <a:gd name="T7" fmla="*/ 28 h 57"/>
                  <a:gd name="T8" fmla="*/ 0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57" y="28"/>
                    </a:lnTo>
                    <a:lnTo>
                      <a:pt x="0" y="57"/>
                    </a:lnTo>
                    <a:lnTo>
                      <a:pt x="29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8" name="Freeform 155"/>
              <p:cNvSpPr>
                <a:spLocks/>
              </p:cNvSpPr>
              <p:nvPr/>
            </p:nvSpPr>
            <p:spPr bwMode="auto">
              <a:xfrm>
                <a:off x="2970" y="1494"/>
                <a:ext cx="71" cy="70"/>
              </a:xfrm>
              <a:custGeom>
                <a:avLst/>
                <a:gdLst>
                  <a:gd name="T0" fmla="*/ 12 w 71"/>
                  <a:gd name="T1" fmla="*/ 1 h 70"/>
                  <a:gd name="T2" fmla="*/ 3 w 71"/>
                  <a:gd name="T3" fmla="*/ 13 h 70"/>
                  <a:gd name="T4" fmla="*/ 61 w 71"/>
                  <a:gd name="T5" fmla="*/ 41 h 70"/>
                  <a:gd name="T6" fmla="*/ 61 w 71"/>
                  <a:gd name="T7" fmla="*/ 27 h 70"/>
                  <a:gd name="T8" fmla="*/ 3 w 71"/>
                  <a:gd name="T9" fmla="*/ 56 h 70"/>
                  <a:gd name="T10" fmla="*/ 12 w 71"/>
                  <a:gd name="T11" fmla="*/ 68 h 70"/>
                  <a:gd name="T12" fmla="*/ 42 w 71"/>
                  <a:gd name="T13" fmla="*/ 39 h 70"/>
                  <a:gd name="T14" fmla="*/ 42 w 71"/>
                  <a:gd name="T15" fmla="*/ 37 h 70"/>
                  <a:gd name="T16" fmla="*/ 43 w 71"/>
                  <a:gd name="T17" fmla="*/ 36 h 70"/>
                  <a:gd name="T18" fmla="*/ 43 w 71"/>
                  <a:gd name="T19" fmla="*/ 32 h 70"/>
                  <a:gd name="T20" fmla="*/ 42 w 71"/>
                  <a:gd name="T21" fmla="*/ 30 h 70"/>
                  <a:gd name="T22" fmla="*/ 42 w 71"/>
                  <a:gd name="T23" fmla="*/ 29 h 70"/>
                  <a:gd name="T24" fmla="*/ 12 w 71"/>
                  <a:gd name="T25" fmla="*/ 1 h 70"/>
                  <a:gd name="T26" fmla="*/ 1 w 71"/>
                  <a:gd name="T27" fmla="*/ 12 h 70"/>
                  <a:gd name="T28" fmla="*/ 31 w 71"/>
                  <a:gd name="T29" fmla="*/ 39 h 70"/>
                  <a:gd name="T30" fmla="*/ 31 w 71"/>
                  <a:gd name="T31" fmla="*/ 29 h 70"/>
                  <a:gd name="T32" fmla="*/ 1 w 71"/>
                  <a:gd name="T33" fmla="*/ 58 h 70"/>
                  <a:gd name="T34" fmla="*/ 1 w 71"/>
                  <a:gd name="T35" fmla="*/ 60 h 70"/>
                  <a:gd name="T36" fmla="*/ 0 w 71"/>
                  <a:gd name="T37" fmla="*/ 61 h 70"/>
                  <a:gd name="T38" fmla="*/ 0 w 71"/>
                  <a:gd name="T39" fmla="*/ 63 h 70"/>
                  <a:gd name="T40" fmla="*/ 0 w 71"/>
                  <a:gd name="T41" fmla="*/ 65 h 70"/>
                  <a:gd name="T42" fmla="*/ 0 w 71"/>
                  <a:gd name="T43" fmla="*/ 66 h 70"/>
                  <a:gd name="T44" fmla="*/ 1 w 71"/>
                  <a:gd name="T45" fmla="*/ 68 h 70"/>
                  <a:gd name="T46" fmla="*/ 3 w 71"/>
                  <a:gd name="T47" fmla="*/ 68 h 70"/>
                  <a:gd name="T48" fmla="*/ 5 w 71"/>
                  <a:gd name="T49" fmla="*/ 70 h 70"/>
                  <a:gd name="T50" fmla="*/ 7 w 71"/>
                  <a:gd name="T51" fmla="*/ 70 h 70"/>
                  <a:gd name="T52" fmla="*/ 8 w 71"/>
                  <a:gd name="T53" fmla="*/ 70 h 70"/>
                  <a:gd name="T54" fmla="*/ 10 w 71"/>
                  <a:gd name="T55" fmla="*/ 70 h 70"/>
                  <a:gd name="T56" fmla="*/ 68 w 71"/>
                  <a:gd name="T57" fmla="*/ 41 h 70"/>
                  <a:gd name="T58" fmla="*/ 68 w 71"/>
                  <a:gd name="T59" fmla="*/ 39 h 70"/>
                  <a:gd name="T60" fmla="*/ 70 w 71"/>
                  <a:gd name="T61" fmla="*/ 39 h 70"/>
                  <a:gd name="T62" fmla="*/ 71 w 71"/>
                  <a:gd name="T63" fmla="*/ 37 h 70"/>
                  <a:gd name="T64" fmla="*/ 71 w 71"/>
                  <a:gd name="T65" fmla="*/ 36 h 70"/>
                  <a:gd name="T66" fmla="*/ 71 w 71"/>
                  <a:gd name="T67" fmla="*/ 34 h 70"/>
                  <a:gd name="T68" fmla="*/ 71 w 71"/>
                  <a:gd name="T69" fmla="*/ 32 h 70"/>
                  <a:gd name="T70" fmla="*/ 70 w 71"/>
                  <a:gd name="T71" fmla="*/ 30 h 70"/>
                  <a:gd name="T72" fmla="*/ 70 w 71"/>
                  <a:gd name="T73" fmla="*/ 29 h 70"/>
                  <a:gd name="T74" fmla="*/ 68 w 71"/>
                  <a:gd name="T75" fmla="*/ 27 h 70"/>
                  <a:gd name="T76" fmla="*/ 10 w 71"/>
                  <a:gd name="T77" fmla="*/ 0 h 70"/>
                  <a:gd name="T78" fmla="*/ 8 w 71"/>
                  <a:gd name="T79" fmla="*/ 0 h 70"/>
                  <a:gd name="T80" fmla="*/ 7 w 71"/>
                  <a:gd name="T81" fmla="*/ 0 h 70"/>
                  <a:gd name="T82" fmla="*/ 5 w 71"/>
                  <a:gd name="T83" fmla="*/ 0 h 70"/>
                  <a:gd name="T84" fmla="*/ 3 w 71"/>
                  <a:gd name="T85" fmla="*/ 1 h 70"/>
                  <a:gd name="T86" fmla="*/ 1 w 71"/>
                  <a:gd name="T87" fmla="*/ 1 h 70"/>
                  <a:gd name="T88" fmla="*/ 0 w 71"/>
                  <a:gd name="T89" fmla="*/ 3 h 70"/>
                  <a:gd name="T90" fmla="*/ 0 w 71"/>
                  <a:gd name="T91" fmla="*/ 5 h 70"/>
                  <a:gd name="T92" fmla="*/ 0 w 71"/>
                  <a:gd name="T93" fmla="*/ 6 h 70"/>
                  <a:gd name="T94" fmla="*/ 0 w 71"/>
                  <a:gd name="T95" fmla="*/ 8 h 70"/>
                  <a:gd name="T96" fmla="*/ 1 w 71"/>
                  <a:gd name="T97" fmla="*/ 10 h 70"/>
                  <a:gd name="T98" fmla="*/ 1 w 71"/>
                  <a:gd name="T99" fmla="*/ 12 h 70"/>
                  <a:gd name="T100" fmla="*/ 12 w 71"/>
                  <a:gd name="T101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12" y="1"/>
                    </a:moveTo>
                    <a:lnTo>
                      <a:pt x="3" y="13"/>
                    </a:lnTo>
                    <a:lnTo>
                      <a:pt x="61" y="41"/>
                    </a:lnTo>
                    <a:lnTo>
                      <a:pt x="61" y="27"/>
                    </a:lnTo>
                    <a:lnTo>
                      <a:pt x="3" y="56"/>
                    </a:lnTo>
                    <a:lnTo>
                      <a:pt x="12" y="68"/>
                    </a:lnTo>
                    <a:lnTo>
                      <a:pt x="42" y="39"/>
                    </a:lnTo>
                    <a:lnTo>
                      <a:pt x="42" y="37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2" y="30"/>
                    </a:lnTo>
                    <a:lnTo>
                      <a:pt x="42" y="29"/>
                    </a:lnTo>
                    <a:lnTo>
                      <a:pt x="12" y="1"/>
                    </a:lnTo>
                    <a:lnTo>
                      <a:pt x="1" y="12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1" y="58"/>
                    </a:lnTo>
                    <a:lnTo>
                      <a:pt x="1" y="60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68"/>
                    </a:lnTo>
                    <a:lnTo>
                      <a:pt x="5" y="70"/>
                    </a:lnTo>
                    <a:lnTo>
                      <a:pt x="7" y="70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68" y="41"/>
                    </a:lnTo>
                    <a:lnTo>
                      <a:pt x="68" y="39"/>
                    </a:lnTo>
                    <a:lnTo>
                      <a:pt x="70" y="39"/>
                    </a:lnTo>
                    <a:lnTo>
                      <a:pt x="71" y="37"/>
                    </a:lnTo>
                    <a:lnTo>
                      <a:pt x="71" y="36"/>
                    </a:lnTo>
                    <a:lnTo>
                      <a:pt x="71" y="34"/>
                    </a:lnTo>
                    <a:lnTo>
                      <a:pt x="71" y="32"/>
                    </a:lnTo>
                    <a:lnTo>
                      <a:pt x="70" y="30"/>
                    </a:lnTo>
                    <a:lnTo>
                      <a:pt x="70" y="29"/>
                    </a:lnTo>
                    <a:lnTo>
                      <a:pt x="68" y="27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9" name="Freeform 156"/>
              <p:cNvSpPr>
                <a:spLocks/>
              </p:cNvSpPr>
              <p:nvPr/>
            </p:nvSpPr>
            <p:spPr bwMode="auto">
              <a:xfrm>
                <a:off x="3483" y="2008"/>
                <a:ext cx="109" cy="540"/>
              </a:xfrm>
              <a:custGeom>
                <a:avLst/>
                <a:gdLst>
                  <a:gd name="T0" fmla="*/ 7 w 109"/>
                  <a:gd name="T1" fmla="*/ 527 h 540"/>
                  <a:gd name="T2" fmla="*/ 5 w 109"/>
                  <a:gd name="T3" fmla="*/ 527 h 540"/>
                  <a:gd name="T4" fmla="*/ 3 w 109"/>
                  <a:gd name="T5" fmla="*/ 528 h 540"/>
                  <a:gd name="T6" fmla="*/ 2 w 109"/>
                  <a:gd name="T7" fmla="*/ 528 h 540"/>
                  <a:gd name="T8" fmla="*/ 2 w 109"/>
                  <a:gd name="T9" fmla="*/ 530 h 540"/>
                  <a:gd name="T10" fmla="*/ 0 w 109"/>
                  <a:gd name="T11" fmla="*/ 532 h 540"/>
                  <a:gd name="T12" fmla="*/ 0 w 109"/>
                  <a:gd name="T13" fmla="*/ 535 h 540"/>
                  <a:gd name="T14" fmla="*/ 2 w 109"/>
                  <a:gd name="T15" fmla="*/ 537 h 540"/>
                  <a:gd name="T16" fmla="*/ 2 w 109"/>
                  <a:gd name="T17" fmla="*/ 539 h 540"/>
                  <a:gd name="T18" fmla="*/ 3 w 109"/>
                  <a:gd name="T19" fmla="*/ 539 h 540"/>
                  <a:gd name="T20" fmla="*/ 5 w 109"/>
                  <a:gd name="T21" fmla="*/ 540 h 540"/>
                  <a:gd name="T22" fmla="*/ 56 w 109"/>
                  <a:gd name="T23" fmla="*/ 540 h 540"/>
                  <a:gd name="T24" fmla="*/ 58 w 109"/>
                  <a:gd name="T25" fmla="*/ 539 h 540"/>
                  <a:gd name="T26" fmla="*/ 60 w 109"/>
                  <a:gd name="T27" fmla="*/ 539 h 540"/>
                  <a:gd name="T28" fmla="*/ 60 w 109"/>
                  <a:gd name="T29" fmla="*/ 537 h 540"/>
                  <a:gd name="T30" fmla="*/ 61 w 109"/>
                  <a:gd name="T31" fmla="*/ 535 h 540"/>
                  <a:gd name="T32" fmla="*/ 61 w 109"/>
                  <a:gd name="T33" fmla="*/ 7 h 540"/>
                  <a:gd name="T34" fmla="*/ 54 w 109"/>
                  <a:gd name="T35" fmla="*/ 14 h 540"/>
                  <a:gd name="T36" fmla="*/ 102 w 109"/>
                  <a:gd name="T37" fmla="*/ 17 h 540"/>
                  <a:gd name="T38" fmla="*/ 105 w 109"/>
                  <a:gd name="T39" fmla="*/ 17 h 540"/>
                  <a:gd name="T40" fmla="*/ 107 w 109"/>
                  <a:gd name="T41" fmla="*/ 15 h 540"/>
                  <a:gd name="T42" fmla="*/ 107 w 109"/>
                  <a:gd name="T43" fmla="*/ 14 h 540"/>
                  <a:gd name="T44" fmla="*/ 109 w 109"/>
                  <a:gd name="T45" fmla="*/ 12 h 540"/>
                  <a:gd name="T46" fmla="*/ 109 w 109"/>
                  <a:gd name="T47" fmla="*/ 7 h 540"/>
                  <a:gd name="T48" fmla="*/ 107 w 109"/>
                  <a:gd name="T49" fmla="*/ 5 h 540"/>
                  <a:gd name="T50" fmla="*/ 105 w 109"/>
                  <a:gd name="T51" fmla="*/ 5 h 540"/>
                  <a:gd name="T52" fmla="*/ 103 w 109"/>
                  <a:gd name="T53" fmla="*/ 3 h 540"/>
                  <a:gd name="T54" fmla="*/ 102 w 109"/>
                  <a:gd name="T55" fmla="*/ 3 h 540"/>
                  <a:gd name="T56" fmla="*/ 54 w 109"/>
                  <a:gd name="T57" fmla="*/ 0 h 540"/>
                  <a:gd name="T58" fmla="*/ 53 w 109"/>
                  <a:gd name="T59" fmla="*/ 0 h 540"/>
                  <a:gd name="T60" fmla="*/ 51 w 109"/>
                  <a:gd name="T61" fmla="*/ 2 h 540"/>
                  <a:gd name="T62" fmla="*/ 49 w 109"/>
                  <a:gd name="T63" fmla="*/ 2 h 540"/>
                  <a:gd name="T64" fmla="*/ 49 w 109"/>
                  <a:gd name="T65" fmla="*/ 3 h 540"/>
                  <a:gd name="T66" fmla="*/ 47 w 109"/>
                  <a:gd name="T67" fmla="*/ 5 h 540"/>
                  <a:gd name="T68" fmla="*/ 47 w 109"/>
                  <a:gd name="T69" fmla="*/ 7 h 540"/>
                  <a:gd name="T70" fmla="*/ 47 w 109"/>
                  <a:gd name="T71" fmla="*/ 533 h 540"/>
                  <a:gd name="T72" fmla="*/ 54 w 109"/>
                  <a:gd name="T73" fmla="*/ 527 h 540"/>
                  <a:gd name="T74" fmla="*/ 7 w 109"/>
                  <a:gd name="T75" fmla="*/ 527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9" h="540">
                    <a:moveTo>
                      <a:pt x="7" y="527"/>
                    </a:moveTo>
                    <a:lnTo>
                      <a:pt x="5" y="527"/>
                    </a:lnTo>
                    <a:lnTo>
                      <a:pt x="3" y="528"/>
                    </a:lnTo>
                    <a:lnTo>
                      <a:pt x="2" y="528"/>
                    </a:lnTo>
                    <a:lnTo>
                      <a:pt x="2" y="530"/>
                    </a:lnTo>
                    <a:lnTo>
                      <a:pt x="0" y="532"/>
                    </a:lnTo>
                    <a:lnTo>
                      <a:pt x="0" y="535"/>
                    </a:lnTo>
                    <a:lnTo>
                      <a:pt x="2" y="537"/>
                    </a:lnTo>
                    <a:lnTo>
                      <a:pt x="2" y="539"/>
                    </a:lnTo>
                    <a:lnTo>
                      <a:pt x="3" y="539"/>
                    </a:lnTo>
                    <a:lnTo>
                      <a:pt x="5" y="540"/>
                    </a:lnTo>
                    <a:lnTo>
                      <a:pt x="56" y="540"/>
                    </a:lnTo>
                    <a:lnTo>
                      <a:pt x="58" y="539"/>
                    </a:lnTo>
                    <a:lnTo>
                      <a:pt x="60" y="539"/>
                    </a:lnTo>
                    <a:lnTo>
                      <a:pt x="60" y="537"/>
                    </a:lnTo>
                    <a:lnTo>
                      <a:pt x="61" y="535"/>
                    </a:lnTo>
                    <a:lnTo>
                      <a:pt x="61" y="7"/>
                    </a:lnTo>
                    <a:lnTo>
                      <a:pt x="54" y="14"/>
                    </a:lnTo>
                    <a:lnTo>
                      <a:pt x="102" y="17"/>
                    </a:lnTo>
                    <a:lnTo>
                      <a:pt x="105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9" y="12"/>
                    </a:lnTo>
                    <a:lnTo>
                      <a:pt x="109" y="7"/>
                    </a:lnTo>
                    <a:lnTo>
                      <a:pt x="107" y="5"/>
                    </a:lnTo>
                    <a:lnTo>
                      <a:pt x="105" y="5"/>
                    </a:lnTo>
                    <a:lnTo>
                      <a:pt x="103" y="3"/>
                    </a:lnTo>
                    <a:lnTo>
                      <a:pt x="102" y="3"/>
                    </a:lnTo>
                    <a:lnTo>
                      <a:pt x="54" y="0"/>
                    </a:lnTo>
                    <a:lnTo>
                      <a:pt x="53" y="0"/>
                    </a:lnTo>
                    <a:lnTo>
                      <a:pt x="51" y="2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7" y="5"/>
                    </a:lnTo>
                    <a:lnTo>
                      <a:pt x="47" y="7"/>
                    </a:lnTo>
                    <a:lnTo>
                      <a:pt x="47" y="533"/>
                    </a:lnTo>
                    <a:lnTo>
                      <a:pt x="54" y="527"/>
                    </a:lnTo>
                    <a:lnTo>
                      <a:pt x="7" y="5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0" name="Freeform 157"/>
              <p:cNvSpPr>
                <a:spLocks/>
              </p:cNvSpPr>
              <p:nvPr/>
            </p:nvSpPr>
            <p:spPr bwMode="auto">
              <a:xfrm>
                <a:off x="3567" y="1994"/>
                <a:ext cx="18" cy="45"/>
              </a:xfrm>
              <a:custGeom>
                <a:avLst/>
                <a:gdLst>
                  <a:gd name="T0" fmla="*/ 4 w 18"/>
                  <a:gd name="T1" fmla="*/ 0 h 45"/>
                  <a:gd name="T2" fmla="*/ 0 w 18"/>
                  <a:gd name="T3" fmla="*/ 45 h 45"/>
                  <a:gd name="T4" fmla="*/ 18 w 18"/>
                  <a:gd name="T5" fmla="*/ 24 h 45"/>
                  <a:gd name="T6" fmla="*/ 4 w 18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5">
                    <a:moveTo>
                      <a:pt x="4" y="0"/>
                    </a:moveTo>
                    <a:lnTo>
                      <a:pt x="0" y="45"/>
                    </a:lnTo>
                    <a:lnTo>
                      <a:pt x="18" y="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1" name="Freeform 158"/>
              <p:cNvSpPr>
                <a:spLocks/>
              </p:cNvSpPr>
              <p:nvPr/>
            </p:nvSpPr>
            <p:spPr bwMode="auto">
              <a:xfrm>
                <a:off x="3555" y="1987"/>
                <a:ext cx="59" cy="57"/>
              </a:xfrm>
              <a:custGeom>
                <a:avLst/>
                <a:gdLst>
                  <a:gd name="T0" fmla="*/ 3 w 59"/>
                  <a:gd name="T1" fmla="*/ 0 h 57"/>
                  <a:gd name="T2" fmla="*/ 59 w 59"/>
                  <a:gd name="T3" fmla="*/ 33 h 57"/>
                  <a:gd name="T4" fmla="*/ 0 w 59"/>
                  <a:gd name="T5" fmla="*/ 57 h 57"/>
                  <a:gd name="T6" fmla="*/ 30 w 59"/>
                  <a:gd name="T7" fmla="*/ 31 h 57"/>
                  <a:gd name="T8" fmla="*/ 3 w 59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7">
                    <a:moveTo>
                      <a:pt x="3" y="0"/>
                    </a:moveTo>
                    <a:lnTo>
                      <a:pt x="59" y="33"/>
                    </a:lnTo>
                    <a:lnTo>
                      <a:pt x="0" y="57"/>
                    </a:lnTo>
                    <a:lnTo>
                      <a:pt x="30" y="3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2" name="Freeform 159"/>
              <p:cNvSpPr>
                <a:spLocks/>
              </p:cNvSpPr>
              <p:nvPr/>
            </p:nvSpPr>
            <p:spPr bwMode="auto">
              <a:xfrm>
                <a:off x="3548" y="1981"/>
                <a:ext cx="73" cy="70"/>
              </a:xfrm>
              <a:custGeom>
                <a:avLst/>
                <a:gdLst>
                  <a:gd name="T0" fmla="*/ 16 w 73"/>
                  <a:gd name="T1" fmla="*/ 1 h 70"/>
                  <a:gd name="T2" fmla="*/ 7 w 73"/>
                  <a:gd name="T3" fmla="*/ 12 h 70"/>
                  <a:gd name="T4" fmla="*/ 63 w 73"/>
                  <a:gd name="T5" fmla="*/ 44 h 70"/>
                  <a:gd name="T6" fmla="*/ 63 w 73"/>
                  <a:gd name="T7" fmla="*/ 32 h 70"/>
                  <a:gd name="T8" fmla="*/ 3 w 73"/>
                  <a:gd name="T9" fmla="*/ 56 h 70"/>
                  <a:gd name="T10" fmla="*/ 12 w 73"/>
                  <a:gd name="T11" fmla="*/ 68 h 70"/>
                  <a:gd name="T12" fmla="*/ 42 w 73"/>
                  <a:gd name="T13" fmla="*/ 42 h 70"/>
                  <a:gd name="T14" fmla="*/ 42 w 73"/>
                  <a:gd name="T15" fmla="*/ 41 h 70"/>
                  <a:gd name="T16" fmla="*/ 44 w 73"/>
                  <a:gd name="T17" fmla="*/ 39 h 70"/>
                  <a:gd name="T18" fmla="*/ 44 w 73"/>
                  <a:gd name="T19" fmla="*/ 34 h 70"/>
                  <a:gd name="T20" fmla="*/ 42 w 73"/>
                  <a:gd name="T21" fmla="*/ 32 h 70"/>
                  <a:gd name="T22" fmla="*/ 16 w 73"/>
                  <a:gd name="T23" fmla="*/ 1 h 70"/>
                  <a:gd name="T24" fmla="*/ 5 w 73"/>
                  <a:gd name="T25" fmla="*/ 12 h 70"/>
                  <a:gd name="T26" fmla="*/ 31 w 73"/>
                  <a:gd name="T27" fmla="*/ 42 h 70"/>
                  <a:gd name="T28" fmla="*/ 31 w 73"/>
                  <a:gd name="T29" fmla="*/ 32 h 70"/>
                  <a:gd name="T30" fmla="*/ 2 w 73"/>
                  <a:gd name="T31" fmla="*/ 58 h 70"/>
                  <a:gd name="T32" fmla="*/ 2 w 73"/>
                  <a:gd name="T33" fmla="*/ 60 h 70"/>
                  <a:gd name="T34" fmla="*/ 0 w 73"/>
                  <a:gd name="T35" fmla="*/ 60 h 70"/>
                  <a:gd name="T36" fmla="*/ 0 w 73"/>
                  <a:gd name="T37" fmla="*/ 61 h 70"/>
                  <a:gd name="T38" fmla="*/ 0 w 73"/>
                  <a:gd name="T39" fmla="*/ 65 h 70"/>
                  <a:gd name="T40" fmla="*/ 0 w 73"/>
                  <a:gd name="T41" fmla="*/ 66 h 70"/>
                  <a:gd name="T42" fmla="*/ 2 w 73"/>
                  <a:gd name="T43" fmla="*/ 66 h 70"/>
                  <a:gd name="T44" fmla="*/ 3 w 73"/>
                  <a:gd name="T45" fmla="*/ 68 h 70"/>
                  <a:gd name="T46" fmla="*/ 3 w 73"/>
                  <a:gd name="T47" fmla="*/ 70 h 70"/>
                  <a:gd name="T48" fmla="*/ 5 w 73"/>
                  <a:gd name="T49" fmla="*/ 70 h 70"/>
                  <a:gd name="T50" fmla="*/ 9 w 73"/>
                  <a:gd name="T51" fmla="*/ 70 h 70"/>
                  <a:gd name="T52" fmla="*/ 10 w 73"/>
                  <a:gd name="T53" fmla="*/ 70 h 70"/>
                  <a:gd name="T54" fmla="*/ 70 w 73"/>
                  <a:gd name="T55" fmla="*/ 46 h 70"/>
                  <a:gd name="T56" fmla="*/ 70 w 73"/>
                  <a:gd name="T57" fmla="*/ 44 h 70"/>
                  <a:gd name="T58" fmla="*/ 72 w 73"/>
                  <a:gd name="T59" fmla="*/ 44 h 70"/>
                  <a:gd name="T60" fmla="*/ 72 w 73"/>
                  <a:gd name="T61" fmla="*/ 42 h 70"/>
                  <a:gd name="T62" fmla="*/ 73 w 73"/>
                  <a:gd name="T63" fmla="*/ 41 h 70"/>
                  <a:gd name="T64" fmla="*/ 73 w 73"/>
                  <a:gd name="T65" fmla="*/ 39 h 70"/>
                  <a:gd name="T66" fmla="*/ 73 w 73"/>
                  <a:gd name="T67" fmla="*/ 37 h 70"/>
                  <a:gd name="T68" fmla="*/ 72 w 73"/>
                  <a:gd name="T69" fmla="*/ 36 h 70"/>
                  <a:gd name="T70" fmla="*/ 72 w 73"/>
                  <a:gd name="T71" fmla="*/ 34 h 70"/>
                  <a:gd name="T72" fmla="*/ 70 w 73"/>
                  <a:gd name="T73" fmla="*/ 34 h 70"/>
                  <a:gd name="T74" fmla="*/ 14 w 73"/>
                  <a:gd name="T75" fmla="*/ 1 h 70"/>
                  <a:gd name="T76" fmla="*/ 12 w 73"/>
                  <a:gd name="T77" fmla="*/ 0 h 70"/>
                  <a:gd name="T78" fmla="*/ 10 w 73"/>
                  <a:gd name="T79" fmla="*/ 0 h 70"/>
                  <a:gd name="T80" fmla="*/ 9 w 73"/>
                  <a:gd name="T81" fmla="*/ 0 h 70"/>
                  <a:gd name="T82" fmla="*/ 7 w 73"/>
                  <a:gd name="T83" fmla="*/ 0 h 70"/>
                  <a:gd name="T84" fmla="*/ 5 w 73"/>
                  <a:gd name="T85" fmla="*/ 1 h 70"/>
                  <a:gd name="T86" fmla="*/ 5 w 73"/>
                  <a:gd name="T87" fmla="*/ 3 h 70"/>
                  <a:gd name="T88" fmla="*/ 3 w 73"/>
                  <a:gd name="T89" fmla="*/ 5 h 70"/>
                  <a:gd name="T90" fmla="*/ 3 w 73"/>
                  <a:gd name="T91" fmla="*/ 6 h 70"/>
                  <a:gd name="T92" fmla="*/ 3 w 73"/>
                  <a:gd name="T93" fmla="*/ 8 h 70"/>
                  <a:gd name="T94" fmla="*/ 3 w 73"/>
                  <a:gd name="T95" fmla="*/ 10 h 70"/>
                  <a:gd name="T96" fmla="*/ 5 w 73"/>
                  <a:gd name="T97" fmla="*/ 12 h 70"/>
                  <a:gd name="T98" fmla="*/ 16 w 73"/>
                  <a:gd name="T9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3" h="70">
                    <a:moveTo>
                      <a:pt x="16" y="1"/>
                    </a:moveTo>
                    <a:lnTo>
                      <a:pt x="7" y="12"/>
                    </a:lnTo>
                    <a:lnTo>
                      <a:pt x="63" y="44"/>
                    </a:lnTo>
                    <a:lnTo>
                      <a:pt x="63" y="32"/>
                    </a:lnTo>
                    <a:lnTo>
                      <a:pt x="3" y="56"/>
                    </a:lnTo>
                    <a:lnTo>
                      <a:pt x="12" y="68"/>
                    </a:lnTo>
                    <a:lnTo>
                      <a:pt x="42" y="42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4" y="34"/>
                    </a:lnTo>
                    <a:lnTo>
                      <a:pt x="42" y="32"/>
                    </a:lnTo>
                    <a:lnTo>
                      <a:pt x="16" y="1"/>
                    </a:lnTo>
                    <a:lnTo>
                      <a:pt x="5" y="12"/>
                    </a:lnTo>
                    <a:lnTo>
                      <a:pt x="31" y="42"/>
                    </a:lnTo>
                    <a:lnTo>
                      <a:pt x="31" y="32"/>
                    </a:lnTo>
                    <a:lnTo>
                      <a:pt x="2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2" y="66"/>
                    </a:lnTo>
                    <a:lnTo>
                      <a:pt x="3" y="68"/>
                    </a:lnTo>
                    <a:lnTo>
                      <a:pt x="3" y="70"/>
                    </a:lnTo>
                    <a:lnTo>
                      <a:pt x="5" y="70"/>
                    </a:lnTo>
                    <a:lnTo>
                      <a:pt x="9" y="70"/>
                    </a:lnTo>
                    <a:lnTo>
                      <a:pt x="10" y="7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72" y="42"/>
                    </a:lnTo>
                    <a:lnTo>
                      <a:pt x="73" y="41"/>
                    </a:lnTo>
                    <a:lnTo>
                      <a:pt x="73" y="39"/>
                    </a:lnTo>
                    <a:lnTo>
                      <a:pt x="73" y="37"/>
                    </a:lnTo>
                    <a:lnTo>
                      <a:pt x="72" y="36"/>
                    </a:lnTo>
                    <a:lnTo>
                      <a:pt x="72" y="34"/>
                    </a:lnTo>
                    <a:lnTo>
                      <a:pt x="70" y="3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3" name="Freeform 160"/>
              <p:cNvSpPr>
                <a:spLocks/>
              </p:cNvSpPr>
              <p:nvPr/>
            </p:nvSpPr>
            <p:spPr bwMode="auto">
              <a:xfrm>
                <a:off x="4820" y="2588"/>
                <a:ext cx="289" cy="670"/>
              </a:xfrm>
              <a:custGeom>
                <a:avLst/>
                <a:gdLst>
                  <a:gd name="T0" fmla="*/ 7 w 289"/>
                  <a:gd name="T1" fmla="*/ 0 h 670"/>
                  <a:gd name="T2" fmla="*/ 5 w 289"/>
                  <a:gd name="T3" fmla="*/ 0 h 670"/>
                  <a:gd name="T4" fmla="*/ 4 w 289"/>
                  <a:gd name="T5" fmla="*/ 1 h 670"/>
                  <a:gd name="T6" fmla="*/ 2 w 289"/>
                  <a:gd name="T7" fmla="*/ 1 h 670"/>
                  <a:gd name="T8" fmla="*/ 2 w 289"/>
                  <a:gd name="T9" fmla="*/ 3 h 670"/>
                  <a:gd name="T10" fmla="*/ 0 w 289"/>
                  <a:gd name="T11" fmla="*/ 5 h 670"/>
                  <a:gd name="T12" fmla="*/ 0 w 289"/>
                  <a:gd name="T13" fmla="*/ 8 h 670"/>
                  <a:gd name="T14" fmla="*/ 2 w 289"/>
                  <a:gd name="T15" fmla="*/ 10 h 670"/>
                  <a:gd name="T16" fmla="*/ 2 w 289"/>
                  <a:gd name="T17" fmla="*/ 12 h 670"/>
                  <a:gd name="T18" fmla="*/ 4 w 289"/>
                  <a:gd name="T19" fmla="*/ 12 h 670"/>
                  <a:gd name="T20" fmla="*/ 5 w 289"/>
                  <a:gd name="T21" fmla="*/ 13 h 670"/>
                  <a:gd name="T22" fmla="*/ 60 w 289"/>
                  <a:gd name="T23" fmla="*/ 13 h 670"/>
                  <a:gd name="T24" fmla="*/ 53 w 289"/>
                  <a:gd name="T25" fmla="*/ 7 h 670"/>
                  <a:gd name="T26" fmla="*/ 53 w 289"/>
                  <a:gd name="T27" fmla="*/ 665 h 670"/>
                  <a:gd name="T28" fmla="*/ 54 w 289"/>
                  <a:gd name="T29" fmla="*/ 667 h 670"/>
                  <a:gd name="T30" fmla="*/ 54 w 289"/>
                  <a:gd name="T31" fmla="*/ 669 h 670"/>
                  <a:gd name="T32" fmla="*/ 56 w 289"/>
                  <a:gd name="T33" fmla="*/ 669 h 670"/>
                  <a:gd name="T34" fmla="*/ 58 w 289"/>
                  <a:gd name="T35" fmla="*/ 670 h 670"/>
                  <a:gd name="T36" fmla="*/ 284 w 289"/>
                  <a:gd name="T37" fmla="*/ 670 h 670"/>
                  <a:gd name="T38" fmla="*/ 286 w 289"/>
                  <a:gd name="T39" fmla="*/ 669 h 670"/>
                  <a:gd name="T40" fmla="*/ 287 w 289"/>
                  <a:gd name="T41" fmla="*/ 669 h 670"/>
                  <a:gd name="T42" fmla="*/ 287 w 289"/>
                  <a:gd name="T43" fmla="*/ 667 h 670"/>
                  <a:gd name="T44" fmla="*/ 289 w 289"/>
                  <a:gd name="T45" fmla="*/ 665 h 670"/>
                  <a:gd name="T46" fmla="*/ 289 w 289"/>
                  <a:gd name="T47" fmla="*/ 662 h 670"/>
                  <a:gd name="T48" fmla="*/ 287 w 289"/>
                  <a:gd name="T49" fmla="*/ 660 h 670"/>
                  <a:gd name="T50" fmla="*/ 287 w 289"/>
                  <a:gd name="T51" fmla="*/ 658 h 670"/>
                  <a:gd name="T52" fmla="*/ 286 w 289"/>
                  <a:gd name="T53" fmla="*/ 658 h 670"/>
                  <a:gd name="T54" fmla="*/ 284 w 289"/>
                  <a:gd name="T55" fmla="*/ 657 h 670"/>
                  <a:gd name="T56" fmla="*/ 282 w 289"/>
                  <a:gd name="T57" fmla="*/ 657 h 670"/>
                  <a:gd name="T58" fmla="*/ 60 w 289"/>
                  <a:gd name="T59" fmla="*/ 657 h 670"/>
                  <a:gd name="T60" fmla="*/ 67 w 289"/>
                  <a:gd name="T61" fmla="*/ 663 h 670"/>
                  <a:gd name="T62" fmla="*/ 67 w 289"/>
                  <a:gd name="T63" fmla="*/ 7 h 670"/>
                  <a:gd name="T64" fmla="*/ 67 w 289"/>
                  <a:gd name="T65" fmla="*/ 5 h 670"/>
                  <a:gd name="T66" fmla="*/ 65 w 289"/>
                  <a:gd name="T67" fmla="*/ 3 h 670"/>
                  <a:gd name="T68" fmla="*/ 65 w 289"/>
                  <a:gd name="T69" fmla="*/ 1 h 670"/>
                  <a:gd name="T70" fmla="*/ 63 w 289"/>
                  <a:gd name="T71" fmla="*/ 1 h 670"/>
                  <a:gd name="T72" fmla="*/ 61 w 289"/>
                  <a:gd name="T73" fmla="*/ 0 h 670"/>
                  <a:gd name="T74" fmla="*/ 60 w 289"/>
                  <a:gd name="T75" fmla="*/ 0 h 670"/>
                  <a:gd name="T76" fmla="*/ 7 w 289"/>
                  <a:gd name="T77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9" h="670">
                    <a:moveTo>
                      <a:pt x="7" y="0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3"/>
                    </a:lnTo>
                    <a:lnTo>
                      <a:pt x="60" y="13"/>
                    </a:lnTo>
                    <a:lnTo>
                      <a:pt x="53" y="7"/>
                    </a:lnTo>
                    <a:lnTo>
                      <a:pt x="53" y="665"/>
                    </a:lnTo>
                    <a:lnTo>
                      <a:pt x="54" y="667"/>
                    </a:lnTo>
                    <a:lnTo>
                      <a:pt x="54" y="669"/>
                    </a:lnTo>
                    <a:lnTo>
                      <a:pt x="56" y="669"/>
                    </a:lnTo>
                    <a:lnTo>
                      <a:pt x="58" y="670"/>
                    </a:lnTo>
                    <a:lnTo>
                      <a:pt x="284" y="670"/>
                    </a:lnTo>
                    <a:lnTo>
                      <a:pt x="286" y="669"/>
                    </a:lnTo>
                    <a:lnTo>
                      <a:pt x="287" y="669"/>
                    </a:lnTo>
                    <a:lnTo>
                      <a:pt x="287" y="667"/>
                    </a:lnTo>
                    <a:lnTo>
                      <a:pt x="289" y="665"/>
                    </a:lnTo>
                    <a:lnTo>
                      <a:pt x="289" y="662"/>
                    </a:lnTo>
                    <a:lnTo>
                      <a:pt x="287" y="660"/>
                    </a:lnTo>
                    <a:lnTo>
                      <a:pt x="287" y="658"/>
                    </a:lnTo>
                    <a:lnTo>
                      <a:pt x="286" y="658"/>
                    </a:lnTo>
                    <a:lnTo>
                      <a:pt x="284" y="657"/>
                    </a:lnTo>
                    <a:lnTo>
                      <a:pt x="282" y="657"/>
                    </a:lnTo>
                    <a:lnTo>
                      <a:pt x="60" y="657"/>
                    </a:lnTo>
                    <a:lnTo>
                      <a:pt x="67" y="663"/>
                    </a:lnTo>
                    <a:lnTo>
                      <a:pt x="67" y="7"/>
                    </a:lnTo>
                    <a:lnTo>
                      <a:pt x="67" y="5"/>
                    </a:lnTo>
                    <a:lnTo>
                      <a:pt x="65" y="3"/>
                    </a:lnTo>
                    <a:lnTo>
                      <a:pt x="65" y="1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4" name="Freeform 161"/>
              <p:cNvSpPr>
                <a:spLocks/>
              </p:cNvSpPr>
              <p:nvPr/>
            </p:nvSpPr>
            <p:spPr bwMode="auto">
              <a:xfrm>
                <a:off x="5041" y="3229"/>
                <a:ext cx="17" cy="45"/>
              </a:xfrm>
              <a:custGeom>
                <a:avLst/>
                <a:gdLst>
                  <a:gd name="T0" fmla="*/ 0 w 17"/>
                  <a:gd name="T1" fmla="*/ 0 h 45"/>
                  <a:gd name="T2" fmla="*/ 0 w 17"/>
                  <a:gd name="T3" fmla="*/ 45 h 45"/>
                  <a:gd name="T4" fmla="*/ 2 w 17"/>
                  <a:gd name="T5" fmla="*/ 45 h 45"/>
                  <a:gd name="T6" fmla="*/ 17 w 17"/>
                  <a:gd name="T7" fmla="*/ 22 h 45"/>
                  <a:gd name="T8" fmla="*/ 2 w 17"/>
                  <a:gd name="T9" fmla="*/ 0 h 45"/>
                  <a:gd name="T10" fmla="*/ 0 w 17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45"/>
                    </a:lnTo>
                    <a:lnTo>
                      <a:pt x="17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5" name="Freeform 162"/>
              <p:cNvSpPr>
                <a:spLocks/>
              </p:cNvSpPr>
              <p:nvPr/>
            </p:nvSpPr>
            <p:spPr bwMode="auto">
              <a:xfrm>
                <a:off x="5029" y="3222"/>
                <a:ext cx="59" cy="59"/>
              </a:xfrm>
              <a:custGeom>
                <a:avLst/>
                <a:gdLst>
                  <a:gd name="T0" fmla="*/ 0 w 59"/>
                  <a:gd name="T1" fmla="*/ 0 h 59"/>
                  <a:gd name="T2" fmla="*/ 59 w 59"/>
                  <a:gd name="T3" fmla="*/ 29 h 59"/>
                  <a:gd name="T4" fmla="*/ 0 w 59"/>
                  <a:gd name="T5" fmla="*/ 59 h 59"/>
                  <a:gd name="T6" fmla="*/ 29 w 59"/>
                  <a:gd name="T7" fmla="*/ 29 h 59"/>
                  <a:gd name="T8" fmla="*/ 0 w 59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0" y="0"/>
                    </a:moveTo>
                    <a:lnTo>
                      <a:pt x="59" y="29"/>
                    </a:lnTo>
                    <a:lnTo>
                      <a:pt x="0" y="59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6" name="Freeform 163"/>
              <p:cNvSpPr>
                <a:spLocks/>
              </p:cNvSpPr>
              <p:nvPr/>
            </p:nvSpPr>
            <p:spPr bwMode="auto">
              <a:xfrm>
                <a:off x="5022" y="3215"/>
                <a:ext cx="73" cy="73"/>
              </a:xfrm>
              <a:custGeom>
                <a:avLst/>
                <a:gdLst>
                  <a:gd name="T0" fmla="*/ 12 w 73"/>
                  <a:gd name="T1" fmla="*/ 2 h 73"/>
                  <a:gd name="T2" fmla="*/ 3 w 73"/>
                  <a:gd name="T3" fmla="*/ 14 h 73"/>
                  <a:gd name="T4" fmla="*/ 63 w 73"/>
                  <a:gd name="T5" fmla="*/ 43 h 73"/>
                  <a:gd name="T6" fmla="*/ 63 w 73"/>
                  <a:gd name="T7" fmla="*/ 30 h 73"/>
                  <a:gd name="T8" fmla="*/ 3 w 73"/>
                  <a:gd name="T9" fmla="*/ 59 h 73"/>
                  <a:gd name="T10" fmla="*/ 12 w 73"/>
                  <a:gd name="T11" fmla="*/ 71 h 73"/>
                  <a:gd name="T12" fmla="*/ 42 w 73"/>
                  <a:gd name="T13" fmla="*/ 42 h 73"/>
                  <a:gd name="T14" fmla="*/ 42 w 73"/>
                  <a:gd name="T15" fmla="*/ 40 h 73"/>
                  <a:gd name="T16" fmla="*/ 43 w 73"/>
                  <a:gd name="T17" fmla="*/ 38 h 73"/>
                  <a:gd name="T18" fmla="*/ 43 w 73"/>
                  <a:gd name="T19" fmla="*/ 35 h 73"/>
                  <a:gd name="T20" fmla="*/ 42 w 73"/>
                  <a:gd name="T21" fmla="*/ 33 h 73"/>
                  <a:gd name="T22" fmla="*/ 42 w 73"/>
                  <a:gd name="T23" fmla="*/ 31 h 73"/>
                  <a:gd name="T24" fmla="*/ 12 w 73"/>
                  <a:gd name="T25" fmla="*/ 2 h 73"/>
                  <a:gd name="T26" fmla="*/ 1 w 73"/>
                  <a:gd name="T27" fmla="*/ 12 h 73"/>
                  <a:gd name="T28" fmla="*/ 31 w 73"/>
                  <a:gd name="T29" fmla="*/ 42 h 73"/>
                  <a:gd name="T30" fmla="*/ 31 w 73"/>
                  <a:gd name="T31" fmla="*/ 31 h 73"/>
                  <a:gd name="T32" fmla="*/ 1 w 73"/>
                  <a:gd name="T33" fmla="*/ 61 h 73"/>
                  <a:gd name="T34" fmla="*/ 1 w 73"/>
                  <a:gd name="T35" fmla="*/ 62 h 73"/>
                  <a:gd name="T36" fmla="*/ 0 w 73"/>
                  <a:gd name="T37" fmla="*/ 64 h 73"/>
                  <a:gd name="T38" fmla="*/ 0 w 73"/>
                  <a:gd name="T39" fmla="*/ 66 h 73"/>
                  <a:gd name="T40" fmla="*/ 0 w 73"/>
                  <a:gd name="T41" fmla="*/ 67 h 73"/>
                  <a:gd name="T42" fmla="*/ 0 w 73"/>
                  <a:gd name="T43" fmla="*/ 69 h 73"/>
                  <a:gd name="T44" fmla="*/ 1 w 73"/>
                  <a:gd name="T45" fmla="*/ 71 h 73"/>
                  <a:gd name="T46" fmla="*/ 3 w 73"/>
                  <a:gd name="T47" fmla="*/ 71 h 73"/>
                  <a:gd name="T48" fmla="*/ 5 w 73"/>
                  <a:gd name="T49" fmla="*/ 73 h 73"/>
                  <a:gd name="T50" fmla="*/ 7 w 73"/>
                  <a:gd name="T51" fmla="*/ 73 h 73"/>
                  <a:gd name="T52" fmla="*/ 8 w 73"/>
                  <a:gd name="T53" fmla="*/ 73 h 73"/>
                  <a:gd name="T54" fmla="*/ 10 w 73"/>
                  <a:gd name="T55" fmla="*/ 73 h 73"/>
                  <a:gd name="T56" fmla="*/ 70 w 73"/>
                  <a:gd name="T57" fmla="*/ 43 h 73"/>
                  <a:gd name="T58" fmla="*/ 70 w 73"/>
                  <a:gd name="T59" fmla="*/ 42 h 73"/>
                  <a:gd name="T60" fmla="*/ 71 w 73"/>
                  <a:gd name="T61" fmla="*/ 42 h 73"/>
                  <a:gd name="T62" fmla="*/ 73 w 73"/>
                  <a:gd name="T63" fmla="*/ 40 h 73"/>
                  <a:gd name="T64" fmla="*/ 73 w 73"/>
                  <a:gd name="T65" fmla="*/ 38 h 73"/>
                  <a:gd name="T66" fmla="*/ 73 w 73"/>
                  <a:gd name="T67" fmla="*/ 36 h 73"/>
                  <a:gd name="T68" fmla="*/ 73 w 73"/>
                  <a:gd name="T69" fmla="*/ 35 h 73"/>
                  <a:gd name="T70" fmla="*/ 71 w 73"/>
                  <a:gd name="T71" fmla="*/ 33 h 73"/>
                  <a:gd name="T72" fmla="*/ 71 w 73"/>
                  <a:gd name="T73" fmla="*/ 31 h 73"/>
                  <a:gd name="T74" fmla="*/ 70 w 73"/>
                  <a:gd name="T75" fmla="*/ 30 h 73"/>
                  <a:gd name="T76" fmla="*/ 10 w 73"/>
                  <a:gd name="T77" fmla="*/ 0 h 73"/>
                  <a:gd name="T78" fmla="*/ 8 w 73"/>
                  <a:gd name="T79" fmla="*/ 0 h 73"/>
                  <a:gd name="T80" fmla="*/ 7 w 73"/>
                  <a:gd name="T81" fmla="*/ 0 h 73"/>
                  <a:gd name="T82" fmla="*/ 5 w 73"/>
                  <a:gd name="T83" fmla="*/ 0 h 73"/>
                  <a:gd name="T84" fmla="*/ 3 w 73"/>
                  <a:gd name="T85" fmla="*/ 2 h 73"/>
                  <a:gd name="T86" fmla="*/ 1 w 73"/>
                  <a:gd name="T87" fmla="*/ 2 h 73"/>
                  <a:gd name="T88" fmla="*/ 1 w 73"/>
                  <a:gd name="T89" fmla="*/ 4 h 73"/>
                  <a:gd name="T90" fmla="*/ 0 w 73"/>
                  <a:gd name="T91" fmla="*/ 6 h 73"/>
                  <a:gd name="T92" fmla="*/ 0 w 73"/>
                  <a:gd name="T93" fmla="*/ 7 h 73"/>
                  <a:gd name="T94" fmla="*/ 0 w 73"/>
                  <a:gd name="T95" fmla="*/ 9 h 73"/>
                  <a:gd name="T96" fmla="*/ 1 w 73"/>
                  <a:gd name="T97" fmla="*/ 11 h 73"/>
                  <a:gd name="T98" fmla="*/ 1 w 73"/>
                  <a:gd name="T99" fmla="*/ 12 h 73"/>
                  <a:gd name="T100" fmla="*/ 12 w 73"/>
                  <a:gd name="T101" fmla="*/ 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3" h="73">
                    <a:moveTo>
                      <a:pt x="12" y="2"/>
                    </a:moveTo>
                    <a:lnTo>
                      <a:pt x="3" y="14"/>
                    </a:lnTo>
                    <a:lnTo>
                      <a:pt x="63" y="43"/>
                    </a:lnTo>
                    <a:lnTo>
                      <a:pt x="63" y="30"/>
                    </a:lnTo>
                    <a:lnTo>
                      <a:pt x="3" y="59"/>
                    </a:lnTo>
                    <a:lnTo>
                      <a:pt x="12" y="71"/>
                    </a:lnTo>
                    <a:lnTo>
                      <a:pt x="42" y="42"/>
                    </a:lnTo>
                    <a:lnTo>
                      <a:pt x="42" y="40"/>
                    </a:lnTo>
                    <a:lnTo>
                      <a:pt x="43" y="38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12" y="2"/>
                    </a:lnTo>
                    <a:lnTo>
                      <a:pt x="1" y="12"/>
                    </a:lnTo>
                    <a:lnTo>
                      <a:pt x="31" y="42"/>
                    </a:lnTo>
                    <a:lnTo>
                      <a:pt x="31" y="31"/>
                    </a:lnTo>
                    <a:lnTo>
                      <a:pt x="1" y="61"/>
                    </a:lnTo>
                    <a:lnTo>
                      <a:pt x="1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7"/>
                    </a:lnTo>
                    <a:lnTo>
                      <a:pt x="0" y="69"/>
                    </a:lnTo>
                    <a:lnTo>
                      <a:pt x="1" y="71"/>
                    </a:lnTo>
                    <a:lnTo>
                      <a:pt x="3" y="71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8" y="73"/>
                    </a:lnTo>
                    <a:lnTo>
                      <a:pt x="10" y="73"/>
                    </a:lnTo>
                    <a:lnTo>
                      <a:pt x="70" y="43"/>
                    </a:lnTo>
                    <a:lnTo>
                      <a:pt x="70" y="42"/>
                    </a:lnTo>
                    <a:lnTo>
                      <a:pt x="71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3" y="36"/>
                    </a:lnTo>
                    <a:lnTo>
                      <a:pt x="73" y="35"/>
                    </a:lnTo>
                    <a:lnTo>
                      <a:pt x="71" y="33"/>
                    </a:lnTo>
                    <a:lnTo>
                      <a:pt x="71" y="31"/>
                    </a:lnTo>
                    <a:lnTo>
                      <a:pt x="70" y="3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7" name="Freeform 164"/>
              <p:cNvSpPr>
                <a:spLocks/>
              </p:cNvSpPr>
              <p:nvPr/>
            </p:nvSpPr>
            <p:spPr bwMode="auto">
              <a:xfrm>
                <a:off x="4286" y="1550"/>
                <a:ext cx="178" cy="468"/>
              </a:xfrm>
              <a:custGeom>
                <a:avLst/>
                <a:gdLst>
                  <a:gd name="T0" fmla="*/ 7 w 178"/>
                  <a:gd name="T1" fmla="*/ 455 h 468"/>
                  <a:gd name="T2" fmla="*/ 5 w 178"/>
                  <a:gd name="T3" fmla="*/ 455 h 468"/>
                  <a:gd name="T4" fmla="*/ 3 w 178"/>
                  <a:gd name="T5" fmla="*/ 456 h 468"/>
                  <a:gd name="T6" fmla="*/ 1 w 178"/>
                  <a:gd name="T7" fmla="*/ 456 h 468"/>
                  <a:gd name="T8" fmla="*/ 1 w 178"/>
                  <a:gd name="T9" fmla="*/ 458 h 468"/>
                  <a:gd name="T10" fmla="*/ 0 w 178"/>
                  <a:gd name="T11" fmla="*/ 460 h 468"/>
                  <a:gd name="T12" fmla="*/ 0 w 178"/>
                  <a:gd name="T13" fmla="*/ 463 h 468"/>
                  <a:gd name="T14" fmla="*/ 1 w 178"/>
                  <a:gd name="T15" fmla="*/ 465 h 468"/>
                  <a:gd name="T16" fmla="*/ 1 w 178"/>
                  <a:gd name="T17" fmla="*/ 467 h 468"/>
                  <a:gd name="T18" fmla="*/ 3 w 178"/>
                  <a:gd name="T19" fmla="*/ 467 h 468"/>
                  <a:gd name="T20" fmla="*/ 5 w 178"/>
                  <a:gd name="T21" fmla="*/ 468 h 468"/>
                  <a:gd name="T22" fmla="*/ 98 w 178"/>
                  <a:gd name="T23" fmla="*/ 468 h 468"/>
                  <a:gd name="T24" fmla="*/ 99 w 178"/>
                  <a:gd name="T25" fmla="*/ 467 h 468"/>
                  <a:gd name="T26" fmla="*/ 101 w 178"/>
                  <a:gd name="T27" fmla="*/ 467 h 468"/>
                  <a:gd name="T28" fmla="*/ 101 w 178"/>
                  <a:gd name="T29" fmla="*/ 465 h 468"/>
                  <a:gd name="T30" fmla="*/ 103 w 178"/>
                  <a:gd name="T31" fmla="*/ 463 h 468"/>
                  <a:gd name="T32" fmla="*/ 103 w 178"/>
                  <a:gd name="T33" fmla="*/ 9 h 468"/>
                  <a:gd name="T34" fmla="*/ 96 w 178"/>
                  <a:gd name="T35" fmla="*/ 16 h 468"/>
                  <a:gd name="T36" fmla="*/ 171 w 178"/>
                  <a:gd name="T37" fmla="*/ 14 h 468"/>
                  <a:gd name="T38" fmla="*/ 173 w 178"/>
                  <a:gd name="T39" fmla="*/ 14 h 468"/>
                  <a:gd name="T40" fmla="*/ 175 w 178"/>
                  <a:gd name="T41" fmla="*/ 12 h 468"/>
                  <a:gd name="T42" fmla="*/ 177 w 178"/>
                  <a:gd name="T43" fmla="*/ 12 h 468"/>
                  <a:gd name="T44" fmla="*/ 178 w 178"/>
                  <a:gd name="T45" fmla="*/ 10 h 468"/>
                  <a:gd name="T46" fmla="*/ 178 w 178"/>
                  <a:gd name="T47" fmla="*/ 5 h 468"/>
                  <a:gd name="T48" fmla="*/ 177 w 178"/>
                  <a:gd name="T49" fmla="*/ 4 h 468"/>
                  <a:gd name="T50" fmla="*/ 177 w 178"/>
                  <a:gd name="T51" fmla="*/ 2 h 468"/>
                  <a:gd name="T52" fmla="*/ 175 w 178"/>
                  <a:gd name="T53" fmla="*/ 0 h 468"/>
                  <a:gd name="T54" fmla="*/ 171 w 178"/>
                  <a:gd name="T55" fmla="*/ 0 h 468"/>
                  <a:gd name="T56" fmla="*/ 96 w 178"/>
                  <a:gd name="T57" fmla="*/ 2 h 468"/>
                  <a:gd name="T58" fmla="*/ 94 w 178"/>
                  <a:gd name="T59" fmla="*/ 2 h 468"/>
                  <a:gd name="T60" fmla="*/ 92 w 178"/>
                  <a:gd name="T61" fmla="*/ 4 h 468"/>
                  <a:gd name="T62" fmla="*/ 91 w 178"/>
                  <a:gd name="T63" fmla="*/ 4 h 468"/>
                  <a:gd name="T64" fmla="*/ 91 w 178"/>
                  <a:gd name="T65" fmla="*/ 5 h 468"/>
                  <a:gd name="T66" fmla="*/ 89 w 178"/>
                  <a:gd name="T67" fmla="*/ 7 h 468"/>
                  <a:gd name="T68" fmla="*/ 89 w 178"/>
                  <a:gd name="T69" fmla="*/ 9 h 468"/>
                  <a:gd name="T70" fmla="*/ 89 w 178"/>
                  <a:gd name="T71" fmla="*/ 461 h 468"/>
                  <a:gd name="T72" fmla="*/ 96 w 178"/>
                  <a:gd name="T73" fmla="*/ 455 h 468"/>
                  <a:gd name="T74" fmla="*/ 7 w 178"/>
                  <a:gd name="T75" fmla="*/ 45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8" h="468">
                    <a:moveTo>
                      <a:pt x="7" y="455"/>
                    </a:moveTo>
                    <a:lnTo>
                      <a:pt x="5" y="455"/>
                    </a:lnTo>
                    <a:lnTo>
                      <a:pt x="3" y="456"/>
                    </a:lnTo>
                    <a:lnTo>
                      <a:pt x="1" y="456"/>
                    </a:lnTo>
                    <a:lnTo>
                      <a:pt x="1" y="458"/>
                    </a:lnTo>
                    <a:lnTo>
                      <a:pt x="0" y="460"/>
                    </a:lnTo>
                    <a:lnTo>
                      <a:pt x="0" y="463"/>
                    </a:lnTo>
                    <a:lnTo>
                      <a:pt x="1" y="465"/>
                    </a:lnTo>
                    <a:lnTo>
                      <a:pt x="1" y="467"/>
                    </a:lnTo>
                    <a:lnTo>
                      <a:pt x="3" y="467"/>
                    </a:lnTo>
                    <a:lnTo>
                      <a:pt x="5" y="468"/>
                    </a:lnTo>
                    <a:lnTo>
                      <a:pt x="98" y="468"/>
                    </a:lnTo>
                    <a:lnTo>
                      <a:pt x="99" y="467"/>
                    </a:lnTo>
                    <a:lnTo>
                      <a:pt x="101" y="467"/>
                    </a:lnTo>
                    <a:lnTo>
                      <a:pt x="101" y="465"/>
                    </a:lnTo>
                    <a:lnTo>
                      <a:pt x="103" y="463"/>
                    </a:lnTo>
                    <a:lnTo>
                      <a:pt x="103" y="9"/>
                    </a:lnTo>
                    <a:lnTo>
                      <a:pt x="96" y="16"/>
                    </a:lnTo>
                    <a:lnTo>
                      <a:pt x="171" y="14"/>
                    </a:lnTo>
                    <a:lnTo>
                      <a:pt x="173" y="14"/>
                    </a:lnTo>
                    <a:lnTo>
                      <a:pt x="175" y="12"/>
                    </a:lnTo>
                    <a:lnTo>
                      <a:pt x="177" y="12"/>
                    </a:lnTo>
                    <a:lnTo>
                      <a:pt x="178" y="10"/>
                    </a:lnTo>
                    <a:lnTo>
                      <a:pt x="178" y="5"/>
                    </a:lnTo>
                    <a:lnTo>
                      <a:pt x="177" y="4"/>
                    </a:lnTo>
                    <a:lnTo>
                      <a:pt x="177" y="2"/>
                    </a:lnTo>
                    <a:lnTo>
                      <a:pt x="175" y="0"/>
                    </a:lnTo>
                    <a:lnTo>
                      <a:pt x="171" y="0"/>
                    </a:lnTo>
                    <a:lnTo>
                      <a:pt x="96" y="2"/>
                    </a:lnTo>
                    <a:lnTo>
                      <a:pt x="94" y="2"/>
                    </a:lnTo>
                    <a:lnTo>
                      <a:pt x="92" y="4"/>
                    </a:lnTo>
                    <a:lnTo>
                      <a:pt x="91" y="4"/>
                    </a:lnTo>
                    <a:lnTo>
                      <a:pt x="91" y="5"/>
                    </a:lnTo>
                    <a:lnTo>
                      <a:pt x="89" y="7"/>
                    </a:lnTo>
                    <a:lnTo>
                      <a:pt x="89" y="9"/>
                    </a:lnTo>
                    <a:lnTo>
                      <a:pt x="89" y="461"/>
                    </a:lnTo>
                    <a:lnTo>
                      <a:pt x="96" y="455"/>
                    </a:lnTo>
                    <a:lnTo>
                      <a:pt x="7" y="4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8" name="Freeform 165"/>
              <p:cNvSpPr>
                <a:spLocks/>
              </p:cNvSpPr>
              <p:nvPr/>
            </p:nvSpPr>
            <p:spPr bwMode="auto">
              <a:xfrm>
                <a:off x="4440" y="1535"/>
                <a:ext cx="17" cy="46"/>
              </a:xfrm>
              <a:custGeom>
                <a:avLst/>
                <a:gdLst>
                  <a:gd name="T0" fmla="*/ 0 w 17"/>
                  <a:gd name="T1" fmla="*/ 0 h 46"/>
                  <a:gd name="T2" fmla="*/ 2 w 17"/>
                  <a:gd name="T3" fmla="*/ 46 h 46"/>
                  <a:gd name="T4" fmla="*/ 17 w 17"/>
                  <a:gd name="T5" fmla="*/ 22 h 46"/>
                  <a:gd name="T6" fmla="*/ 2 w 17"/>
                  <a:gd name="T7" fmla="*/ 0 h 46"/>
                  <a:gd name="T8" fmla="*/ 0 w 17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6">
                    <a:moveTo>
                      <a:pt x="0" y="0"/>
                    </a:moveTo>
                    <a:lnTo>
                      <a:pt x="2" y="46"/>
                    </a:lnTo>
                    <a:lnTo>
                      <a:pt x="17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9" name="Freeform 166"/>
              <p:cNvSpPr>
                <a:spLocks/>
              </p:cNvSpPr>
              <p:nvPr/>
            </p:nvSpPr>
            <p:spPr bwMode="auto">
              <a:xfrm>
                <a:off x="4428" y="1530"/>
                <a:ext cx="59" cy="56"/>
              </a:xfrm>
              <a:custGeom>
                <a:avLst/>
                <a:gdLst>
                  <a:gd name="T0" fmla="*/ 0 w 59"/>
                  <a:gd name="T1" fmla="*/ 0 h 56"/>
                  <a:gd name="T2" fmla="*/ 59 w 59"/>
                  <a:gd name="T3" fmla="*/ 27 h 56"/>
                  <a:gd name="T4" fmla="*/ 1 w 59"/>
                  <a:gd name="T5" fmla="*/ 56 h 56"/>
                  <a:gd name="T6" fmla="*/ 29 w 59"/>
                  <a:gd name="T7" fmla="*/ 27 h 56"/>
                  <a:gd name="T8" fmla="*/ 0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0" y="0"/>
                    </a:moveTo>
                    <a:lnTo>
                      <a:pt x="59" y="27"/>
                    </a:lnTo>
                    <a:lnTo>
                      <a:pt x="1" y="56"/>
                    </a:lnTo>
                    <a:lnTo>
                      <a:pt x="2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0" name="Freeform 167"/>
              <p:cNvSpPr>
                <a:spLocks/>
              </p:cNvSpPr>
              <p:nvPr/>
            </p:nvSpPr>
            <p:spPr bwMode="auto">
              <a:xfrm>
                <a:off x="4421" y="1523"/>
                <a:ext cx="73" cy="70"/>
              </a:xfrm>
              <a:custGeom>
                <a:avLst/>
                <a:gdLst>
                  <a:gd name="T0" fmla="*/ 12 w 73"/>
                  <a:gd name="T1" fmla="*/ 1 h 70"/>
                  <a:gd name="T2" fmla="*/ 3 w 73"/>
                  <a:gd name="T3" fmla="*/ 13 h 70"/>
                  <a:gd name="T4" fmla="*/ 63 w 73"/>
                  <a:gd name="T5" fmla="*/ 41 h 70"/>
                  <a:gd name="T6" fmla="*/ 63 w 73"/>
                  <a:gd name="T7" fmla="*/ 27 h 70"/>
                  <a:gd name="T8" fmla="*/ 5 w 73"/>
                  <a:gd name="T9" fmla="*/ 56 h 70"/>
                  <a:gd name="T10" fmla="*/ 14 w 73"/>
                  <a:gd name="T11" fmla="*/ 68 h 70"/>
                  <a:gd name="T12" fmla="*/ 42 w 73"/>
                  <a:gd name="T13" fmla="*/ 39 h 70"/>
                  <a:gd name="T14" fmla="*/ 43 w 73"/>
                  <a:gd name="T15" fmla="*/ 37 h 70"/>
                  <a:gd name="T16" fmla="*/ 43 w 73"/>
                  <a:gd name="T17" fmla="*/ 32 h 70"/>
                  <a:gd name="T18" fmla="*/ 42 w 73"/>
                  <a:gd name="T19" fmla="*/ 31 h 70"/>
                  <a:gd name="T20" fmla="*/ 42 w 73"/>
                  <a:gd name="T21" fmla="*/ 29 h 70"/>
                  <a:gd name="T22" fmla="*/ 12 w 73"/>
                  <a:gd name="T23" fmla="*/ 1 h 70"/>
                  <a:gd name="T24" fmla="*/ 1 w 73"/>
                  <a:gd name="T25" fmla="*/ 12 h 70"/>
                  <a:gd name="T26" fmla="*/ 31 w 73"/>
                  <a:gd name="T27" fmla="*/ 39 h 70"/>
                  <a:gd name="T28" fmla="*/ 31 w 73"/>
                  <a:gd name="T29" fmla="*/ 29 h 70"/>
                  <a:gd name="T30" fmla="*/ 3 w 73"/>
                  <a:gd name="T31" fmla="*/ 58 h 70"/>
                  <a:gd name="T32" fmla="*/ 3 w 73"/>
                  <a:gd name="T33" fmla="*/ 60 h 70"/>
                  <a:gd name="T34" fmla="*/ 1 w 73"/>
                  <a:gd name="T35" fmla="*/ 61 h 70"/>
                  <a:gd name="T36" fmla="*/ 1 w 73"/>
                  <a:gd name="T37" fmla="*/ 63 h 70"/>
                  <a:gd name="T38" fmla="*/ 1 w 73"/>
                  <a:gd name="T39" fmla="*/ 65 h 70"/>
                  <a:gd name="T40" fmla="*/ 1 w 73"/>
                  <a:gd name="T41" fmla="*/ 67 h 70"/>
                  <a:gd name="T42" fmla="*/ 3 w 73"/>
                  <a:gd name="T43" fmla="*/ 68 h 70"/>
                  <a:gd name="T44" fmla="*/ 5 w 73"/>
                  <a:gd name="T45" fmla="*/ 68 h 70"/>
                  <a:gd name="T46" fmla="*/ 7 w 73"/>
                  <a:gd name="T47" fmla="*/ 70 h 70"/>
                  <a:gd name="T48" fmla="*/ 8 w 73"/>
                  <a:gd name="T49" fmla="*/ 70 h 70"/>
                  <a:gd name="T50" fmla="*/ 10 w 73"/>
                  <a:gd name="T51" fmla="*/ 70 h 70"/>
                  <a:gd name="T52" fmla="*/ 12 w 73"/>
                  <a:gd name="T53" fmla="*/ 70 h 70"/>
                  <a:gd name="T54" fmla="*/ 70 w 73"/>
                  <a:gd name="T55" fmla="*/ 41 h 70"/>
                  <a:gd name="T56" fmla="*/ 70 w 73"/>
                  <a:gd name="T57" fmla="*/ 39 h 70"/>
                  <a:gd name="T58" fmla="*/ 71 w 73"/>
                  <a:gd name="T59" fmla="*/ 39 h 70"/>
                  <a:gd name="T60" fmla="*/ 73 w 73"/>
                  <a:gd name="T61" fmla="*/ 37 h 70"/>
                  <a:gd name="T62" fmla="*/ 73 w 73"/>
                  <a:gd name="T63" fmla="*/ 36 h 70"/>
                  <a:gd name="T64" fmla="*/ 73 w 73"/>
                  <a:gd name="T65" fmla="*/ 34 h 70"/>
                  <a:gd name="T66" fmla="*/ 73 w 73"/>
                  <a:gd name="T67" fmla="*/ 32 h 70"/>
                  <a:gd name="T68" fmla="*/ 71 w 73"/>
                  <a:gd name="T69" fmla="*/ 31 h 70"/>
                  <a:gd name="T70" fmla="*/ 71 w 73"/>
                  <a:gd name="T71" fmla="*/ 29 h 70"/>
                  <a:gd name="T72" fmla="*/ 70 w 73"/>
                  <a:gd name="T73" fmla="*/ 27 h 70"/>
                  <a:gd name="T74" fmla="*/ 10 w 73"/>
                  <a:gd name="T75" fmla="*/ 0 h 70"/>
                  <a:gd name="T76" fmla="*/ 8 w 73"/>
                  <a:gd name="T77" fmla="*/ 0 h 70"/>
                  <a:gd name="T78" fmla="*/ 7 w 73"/>
                  <a:gd name="T79" fmla="*/ 0 h 70"/>
                  <a:gd name="T80" fmla="*/ 5 w 73"/>
                  <a:gd name="T81" fmla="*/ 0 h 70"/>
                  <a:gd name="T82" fmla="*/ 3 w 73"/>
                  <a:gd name="T83" fmla="*/ 1 h 70"/>
                  <a:gd name="T84" fmla="*/ 1 w 73"/>
                  <a:gd name="T85" fmla="*/ 1 h 70"/>
                  <a:gd name="T86" fmla="*/ 0 w 73"/>
                  <a:gd name="T87" fmla="*/ 3 h 70"/>
                  <a:gd name="T88" fmla="*/ 0 w 73"/>
                  <a:gd name="T89" fmla="*/ 5 h 70"/>
                  <a:gd name="T90" fmla="*/ 0 w 73"/>
                  <a:gd name="T91" fmla="*/ 7 h 70"/>
                  <a:gd name="T92" fmla="*/ 0 w 73"/>
                  <a:gd name="T93" fmla="*/ 8 h 70"/>
                  <a:gd name="T94" fmla="*/ 1 w 73"/>
                  <a:gd name="T95" fmla="*/ 10 h 70"/>
                  <a:gd name="T96" fmla="*/ 1 w 73"/>
                  <a:gd name="T97" fmla="*/ 12 h 70"/>
                  <a:gd name="T98" fmla="*/ 12 w 73"/>
                  <a:gd name="T9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3" h="70">
                    <a:moveTo>
                      <a:pt x="12" y="1"/>
                    </a:moveTo>
                    <a:lnTo>
                      <a:pt x="3" y="13"/>
                    </a:lnTo>
                    <a:lnTo>
                      <a:pt x="63" y="41"/>
                    </a:lnTo>
                    <a:lnTo>
                      <a:pt x="63" y="27"/>
                    </a:lnTo>
                    <a:lnTo>
                      <a:pt x="5" y="56"/>
                    </a:lnTo>
                    <a:lnTo>
                      <a:pt x="14" y="68"/>
                    </a:lnTo>
                    <a:lnTo>
                      <a:pt x="42" y="39"/>
                    </a:lnTo>
                    <a:lnTo>
                      <a:pt x="43" y="37"/>
                    </a:lnTo>
                    <a:lnTo>
                      <a:pt x="43" y="32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12" y="1"/>
                    </a:lnTo>
                    <a:lnTo>
                      <a:pt x="1" y="12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3" y="58"/>
                    </a:lnTo>
                    <a:lnTo>
                      <a:pt x="3" y="60"/>
                    </a:lnTo>
                    <a:lnTo>
                      <a:pt x="1" y="61"/>
                    </a:lnTo>
                    <a:lnTo>
                      <a:pt x="1" y="63"/>
                    </a:lnTo>
                    <a:lnTo>
                      <a:pt x="1" y="65"/>
                    </a:lnTo>
                    <a:lnTo>
                      <a:pt x="1" y="67"/>
                    </a:lnTo>
                    <a:lnTo>
                      <a:pt x="3" y="68"/>
                    </a:lnTo>
                    <a:lnTo>
                      <a:pt x="5" y="68"/>
                    </a:lnTo>
                    <a:lnTo>
                      <a:pt x="7" y="70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12" y="70"/>
                    </a:lnTo>
                    <a:lnTo>
                      <a:pt x="70" y="41"/>
                    </a:lnTo>
                    <a:lnTo>
                      <a:pt x="70" y="39"/>
                    </a:lnTo>
                    <a:lnTo>
                      <a:pt x="71" y="39"/>
                    </a:lnTo>
                    <a:lnTo>
                      <a:pt x="73" y="37"/>
                    </a:lnTo>
                    <a:lnTo>
                      <a:pt x="73" y="36"/>
                    </a:lnTo>
                    <a:lnTo>
                      <a:pt x="73" y="34"/>
                    </a:lnTo>
                    <a:lnTo>
                      <a:pt x="73" y="32"/>
                    </a:lnTo>
                    <a:lnTo>
                      <a:pt x="71" y="31"/>
                    </a:lnTo>
                    <a:lnTo>
                      <a:pt x="71" y="29"/>
                    </a:lnTo>
                    <a:lnTo>
                      <a:pt x="70" y="27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1" name="Rectangle 168"/>
              <p:cNvSpPr>
                <a:spLocks noChangeArrowheads="1"/>
              </p:cNvSpPr>
              <p:nvPr/>
            </p:nvSpPr>
            <p:spPr bwMode="auto">
              <a:xfrm>
                <a:off x="3094" y="2903"/>
                <a:ext cx="368" cy="189"/>
              </a:xfrm>
              <a:prstGeom prst="rect">
                <a:avLst/>
              </a:prstGeom>
              <a:solidFill>
                <a:srgbClr val="C080FF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2" name="Freeform 169"/>
              <p:cNvSpPr>
                <a:spLocks/>
              </p:cNvSpPr>
              <p:nvPr/>
            </p:nvSpPr>
            <p:spPr bwMode="auto">
              <a:xfrm>
                <a:off x="3062" y="2593"/>
                <a:ext cx="433" cy="310"/>
              </a:xfrm>
              <a:custGeom>
                <a:avLst/>
                <a:gdLst>
                  <a:gd name="T0" fmla="*/ 0 w 433"/>
                  <a:gd name="T1" fmla="*/ 0 h 310"/>
                  <a:gd name="T2" fmla="*/ 86 w 433"/>
                  <a:gd name="T3" fmla="*/ 310 h 310"/>
                  <a:gd name="T4" fmla="*/ 353 w 433"/>
                  <a:gd name="T5" fmla="*/ 310 h 310"/>
                  <a:gd name="T6" fmla="*/ 433 w 433"/>
                  <a:gd name="T7" fmla="*/ 0 h 310"/>
                  <a:gd name="T8" fmla="*/ 0 w 433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3" h="310">
                    <a:moveTo>
                      <a:pt x="0" y="0"/>
                    </a:moveTo>
                    <a:lnTo>
                      <a:pt x="86" y="310"/>
                    </a:lnTo>
                    <a:lnTo>
                      <a:pt x="353" y="310"/>
                    </a:lnTo>
                    <a:lnTo>
                      <a:pt x="4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C2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3" name="Rectangle 170"/>
              <p:cNvSpPr>
                <a:spLocks noChangeArrowheads="1"/>
              </p:cNvSpPr>
              <p:nvPr/>
            </p:nvSpPr>
            <p:spPr bwMode="auto">
              <a:xfrm>
                <a:off x="3199" y="1931"/>
                <a:ext cx="238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SDR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04" name="Rectangle 171"/>
              <p:cNvSpPr>
                <a:spLocks noChangeArrowheads="1"/>
              </p:cNvSpPr>
              <p:nvPr/>
            </p:nvSpPr>
            <p:spPr bwMode="auto">
              <a:xfrm>
                <a:off x="2344" y="1596"/>
                <a:ext cx="14" cy="28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5" name="Rectangle 172"/>
              <p:cNvSpPr>
                <a:spLocks noChangeArrowheads="1"/>
              </p:cNvSpPr>
              <p:nvPr/>
            </p:nvSpPr>
            <p:spPr bwMode="auto">
              <a:xfrm rot="16200000">
                <a:off x="4502" y="1936"/>
                <a:ext cx="438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1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Scrubber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1409" name="꺾인 연결선 11408"/>
            <p:cNvCxnSpPr>
              <a:stCxn id="11295" idx="35"/>
            </p:cNvCxnSpPr>
            <p:nvPr/>
          </p:nvCxnSpPr>
          <p:spPr bwMode="auto">
            <a:xfrm>
              <a:off x="2069779" y="2155527"/>
              <a:ext cx="1632016" cy="151447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267" name="모서리가 둥근 직사각형 11266"/>
            <p:cNvSpPr/>
            <p:nvPr/>
          </p:nvSpPr>
          <p:spPr bwMode="auto">
            <a:xfrm>
              <a:off x="1475173" y="5625803"/>
              <a:ext cx="360040" cy="43204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1317" name="꺾인 연결선 11316"/>
            <p:cNvCxnSpPr>
              <a:stCxn id="11267" idx="0"/>
            </p:cNvCxnSpPr>
            <p:nvPr/>
          </p:nvCxnSpPr>
          <p:spPr bwMode="auto">
            <a:xfrm rot="5400000" flipH="1" flipV="1">
              <a:off x="1680432" y="5248140"/>
              <a:ext cx="352424" cy="40290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직선 화살표 연결선 159"/>
            <p:cNvCxnSpPr>
              <a:stCxn id="6" idx="4"/>
            </p:cNvCxnSpPr>
            <p:nvPr/>
          </p:nvCxnSpPr>
          <p:spPr bwMode="auto">
            <a:xfrm flipH="1">
              <a:off x="1835213" y="5532140"/>
              <a:ext cx="259965" cy="1291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982407" y="5293313"/>
              <a:ext cx="112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Ash cooler</a:t>
              </a:r>
              <a:endParaRPr lang="ko-KR" altLang="en-US" sz="1400" b="1" dirty="0"/>
            </a:p>
          </p:txBody>
        </p:sp>
      </p:grpSp>
      <p:sp>
        <p:nvSpPr>
          <p:cNvPr id="11316" name="모서리가 둥근 직사각형 11315"/>
          <p:cNvSpPr/>
          <p:nvPr/>
        </p:nvSpPr>
        <p:spPr bwMode="auto">
          <a:xfrm>
            <a:off x="179512" y="1340768"/>
            <a:ext cx="4300538" cy="5029572"/>
          </a:xfrm>
          <a:prstGeom prst="roundRect">
            <a:avLst/>
          </a:prstGeom>
          <a:noFill/>
          <a:ln w="698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2748942" y="5260710"/>
            <a:ext cx="142050" cy="16748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꺾인 연결선 179"/>
          <p:cNvCxnSpPr/>
          <p:nvPr/>
        </p:nvCxnSpPr>
        <p:spPr>
          <a:xfrm flipV="1">
            <a:off x="2873010" y="5168925"/>
            <a:ext cx="102916" cy="202936"/>
          </a:xfrm>
          <a:prstGeom prst="bentConnector2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사다리꼴 180"/>
          <p:cNvSpPr/>
          <p:nvPr/>
        </p:nvSpPr>
        <p:spPr>
          <a:xfrm>
            <a:off x="2741771" y="5413969"/>
            <a:ext cx="162024" cy="45719"/>
          </a:xfrm>
          <a:prstGeom prst="trapezoi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18" name="모서리가 둥근 직사각형 11317"/>
          <p:cNvSpPr/>
          <p:nvPr/>
        </p:nvSpPr>
        <p:spPr bwMode="auto">
          <a:xfrm>
            <a:off x="4106987" y="5517853"/>
            <a:ext cx="1366838" cy="1079499"/>
          </a:xfrm>
          <a:prstGeom prst="roundRect">
            <a:avLst/>
          </a:prstGeom>
          <a:noFill/>
          <a:ln w="5715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3" name="모서리가 둥근 직사각형 182"/>
          <p:cNvSpPr/>
          <p:nvPr/>
        </p:nvSpPr>
        <p:spPr bwMode="auto">
          <a:xfrm>
            <a:off x="7206196" y="4963271"/>
            <a:ext cx="1366838" cy="1079499"/>
          </a:xfrm>
          <a:prstGeom prst="roundRect">
            <a:avLst/>
          </a:prstGeom>
          <a:noFill/>
          <a:ln w="5715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8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6" grpId="0" animBg="1"/>
      <p:bldP spid="11318" grpId="0" animBg="1"/>
      <p:bldP spid="18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Boiler capacity vs. Cross sectional area</a:t>
            </a:r>
            <a:endParaRPr lang="ko-KR" altLang="en-US" sz="3200" dirty="0"/>
          </a:p>
        </p:txBody>
      </p:sp>
      <p:graphicFrame>
        <p:nvGraphicFramePr>
          <p:cNvPr id="5" name="차트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3374"/>
              </p:ext>
            </p:extLst>
          </p:nvPr>
        </p:nvGraphicFramePr>
        <p:xfrm>
          <a:off x="468314" y="1844824"/>
          <a:ext cx="8712248" cy="4393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Engineering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129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FW feeding system 2014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41488"/>
              </p:ext>
            </p:extLst>
          </p:nvPr>
        </p:nvGraphicFramePr>
        <p:xfrm>
          <a:off x="899592" y="2420888"/>
          <a:ext cx="7488832" cy="345638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4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9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094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Grid Area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Volatile Fuel</a:t>
                      </a:r>
                      <a:endParaRPr 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Volatile Fuel</a:t>
                      </a:r>
                      <a:endParaRPr 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Area/feeder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m2</a:t>
                      </a:r>
                      <a:endParaRPr 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ft2</a:t>
                      </a:r>
                      <a:endParaRPr 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  <a:endParaRPr 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n-US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m2/#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endParaRPr lang="ko-KR" altLang="en-US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8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altLang="ko-KR" sz="1200" b="1" i="0" u="none" strike="noStrike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</a:t>
                      </a:r>
                      <a:endParaRPr lang="en-US" altLang="ko-KR" sz="1200" b="1" i="0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Engineering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1240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Suppression of Ceiling wall erosion</a:t>
            </a:r>
            <a:endParaRPr lang="ko-KR" altLang="en-US" sz="36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121244" y="2636913"/>
            <a:ext cx="5582790" cy="3231186"/>
            <a:chOff x="2411760" y="2934118"/>
            <a:chExt cx="5582790" cy="3231186"/>
          </a:xfrm>
        </p:grpSpPr>
        <p:sp>
          <p:nvSpPr>
            <p:cNvPr id="9" name="순서도: 수동 입력 8"/>
            <p:cNvSpPr/>
            <p:nvPr/>
          </p:nvSpPr>
          <p:spPr bwMode="auto">
            <a:xfrm>
              <a:off x="2411760" y="2934118"/>
              <a:ext cx="2448272" cy="3231186"/>
            </a:xfrm>
            <a:prstGeom prst="flowChartManualInpu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20414180">
              <a:off x="2757823" y="4637406"/>
              <a:ext cx="1535812" cy="5585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61723" y="3408084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Combustor</a:t>
              </a:r>
              <a:r>
                <a:rPr lang="ko-KR" altLang="en-US" dirty="0"/>
                <a:t> </a:t>
              </a:r>
              <a:r>
                <a:rPr lang="en-US" altLang="ko-KR" dirty="0"/>
                <a:t>ceiling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4048" y="4806222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Gas exit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860032" y="4221088"/>
              <a:ext cx="1757259" cy="1440160"/>
            </a:xfrm>
            <a:prstGeom prst="rec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22058" y="4756502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To cyclone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45922" y="3716474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Buffer zone</a:t>
              </a:r>
              <a:endParaRPr lang="ko-KR" altLang="en-US" dirty="0"/>
            </a:p>
          </p:txBody>
        </p:sp>
      </p:grpSp>
      <p:cxnSp>
        <p:nvCxnSpPr>
          <p:cNvPr id="24" name="직선 화살표 연결선 23"/>
          <p:cNvCxnSpPr/>
          <p:nvPr/>
        </p:nvCxnSpPr>
        <p:spPr bwMode="auto">
          <a:xfrm>
            <a:off x="6084168" y="2558221"/>
            <a:ext cx="0" cy="1345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7" name="직선 화살표 연결선 26"/>
          <p:cNvCxnSpPr/>
          <p:nvPr/>
        </p:nvCxnSpPr>
        <p:spPr bwMode="auto">
          <a:xfrm>
            <a:off x="1979712" y="2492896"/>
            <a:ext cx="25898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976969" y="209309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4m</a:t>
            </a:r>
            <a:endParaRPr lang="ko-KR" altLang="en-US" dirty="0"/>
          </a:p>
        </p:txBody>
      </p:sp>
      <p:sp>
        <p:nvSpPr>
          <p:cNvPr id="30" name="원호 29"/>
          <p:cNvSpPr/>
          <p:nvPr/>
        </p:nvSpPr>
        <p:spPr bwMode="auto">
          <a:xfrm rot="10800000">
            <a:off x="3571169" y="1817017"/>
            <a:ext cx="1996692" cy="1482408"/>
          </a:xfrm>
          <a:prstGeom prst="arc">
            <a:avLst>
              <a:gd name="adj1" fmla="val 20555066"/>
              <a:gd name="adj2" fmla="val 20235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78058" y="256706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15deg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 bwMode="auto">
          <a:xfrm>
            <a:off x="4860032" y="2636913"/>
            <a:ext cx="0" cy="4739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943338" y="263691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1m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60973" y="300624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&gt;2m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20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 shaped plate</a:t>
            </a:r>
            <a:endParaRPr lang="ko-KR" altLang="en-US" dirty="0"/>
          </a:p>
        </p:txBody>
      </p:sp>
      <p:grpSp>
        <p:nvGrpSpPr>
          <p:cNvPr id="3" name="Grup 2"/>
          <p:cNvGrpSpPr/>
          <p:nvPr/>
        </p:nvGrpSpPr>
        <p:grpSpPr>
          <a:xfrm rot="10800000">
            <a:off x="575242" y="1628800"/>
            <a:ext cx="8150230" cy="1330022"/>
            <a:chOff x="303579" y="2826066"/>
            <a:chExt cx="8150230" cy="1330022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1325017" y="3225371"/>
              <a:ext cx="7128792" cy="5830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 bwMode="auto">
            <a:xfrm>
              <a:off x="1691680" y="3429000"/>
              <a:ext cx="720080" cy="72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타원 4"/>
            <p:cNvSpPr/>
            <p:nvPr/>
          </p:nvSpPr>
          <p:spPr bwMode="auto">
            <a:xfrm>
              <a:off x="7456376" y="3429000"/>
              <a:ext cx="720080" cy="72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 bwMode="auto">
            <a:xfrm>
              <a:off x="6010152" y="3429000"/>
              <a:ext cx="720080" cy="72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4583113" y="3436008"/>
              <a:ext cx="720080" cy="72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3131840" y="3436008"/>
              <a:ext cx="720080" cy="72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 bwMode="auto">
            <a:xfrm>
              <a:off x="964977" y="3225371"/>
              <a:ext cx="3600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964977" y="3808443"/>
              <a:ext cx="3600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 bwMode="auto">
            <a:xfrm>
              <a:off x="1115616" y="3225371"/>
              <a:ext cx="0" cy="5830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03579" y="3326302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50mm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1087112" y="2826066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3.5 ~ 5mm </a:t>
              </a:r>
              <a:r>
                <a:rPr lang="en-US" altLang="ko-KR" dirty="0" err="1"/>
                <a:t>tk</a:t>
              </a:r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92256" y="3356992"/>
            <a:ext cx="5811778" cy="2511106"/>
            <a:chOff x="2182772" y="3654197"/>
            <a:chExt cx="5811778" cy="2511106"/>
          </a:xfrm>
        </p:grpSpPr>
        <p:sp>
          <p:nvSpPr>
            <p:cNvPr id="9" name="순서도: 수동 입력 8"/>
            <p:cNvSpPr/>
            <p:nvPr/>
          </p:nvSpPr>
          <p:spPr bwMode="auto">
            <a:xfrm>
              <a:off x="2411760" y="3975194"/>
              <a:ext cx="2448272" cy="2190109"/>
            </a:xfrm>
            <a:prstGeom prst="flowChartManualInpu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 bwMode="auto">
            <a:xfrm rot="20414180">
              <a:off x="2757823" y="4637406"/>
              <a:ext cx="1535812" cy="55859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18783" y="3654197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Combustor</a:t>
              </a:r>
              <a:r>
                <a:rPr lang="ko-KR" altLang="en-US" dirty="0"/>
                <a:t> </a:t>
              </a:r>
              <a:r>
                <a:rPr lang="en-US" altLang="ko-KR" dirty="0"/>
                <a:t>ceiling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4048" y="4806222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Gas exit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860032" y="4221088"/>
              <a:ext cx="1757259" cy="1440160"/>
            </a:xfrm>
            <a:prstGeom prst="rect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22058" y="4756502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To cyclone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82772" y="429137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Errosion</a:t>
              </a:r>
              <a:r>
                <a:rPr lang="en-US" altLang="ko-KR" dirty="0"/>
                <a:t> zone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49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Cyclone </a:t>
            </a:r>
            <a:r>
              <a:rPr lang="ko-KR" altLang="en-US"/>
              <a:t>설계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2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6"/>
          <p:cNvSpPr>
            <a:spLocks noChangeArrowheads="1"/>
          </p:cNvSpPr>
          <p:nvPr/>
        </p:nvSpPr>
        <p:spPr bwMode="auto">
          <a:xfrm>
            <a:off x="3563938" y="2420938"/>
            <a:ext cx="1728787" cy="3095625"/>
          </a:xfrm>
          <a:prstGeom prst="can">
            <a:avLst>
              <a:gd name="adj" fmla="val 2130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Multi inlet cyclone</a:t>
            </a:r>
          </a:p>
        </p:txBody>
      </p:sp>
      <p:sp>
        <p:nvSpPr>
          <p:cNvPr id="39940" name="AutoShape 5"/>
          <p:cNvSpPr>
            <a:spLocks noChangeArrowheads="1"/>
          </p:cNvSpPr>
          <p:nvPr/>
        </p:nvSpPr>
        <p:spPr bwMode="auto">
          <a:xfrm>
            <a:off x="1547813" y="2133600"/>
            <a:ext cx="5545137" cy="3743325"/>
          </a:xfrm>
          <a:prstGeom prst="can">
            <a:avLst>
              <a:gd name="adj" fmla="val 25000"/>
            </a:avLst>
          </a:prstGeom>
          <a:solidFill>
            <a:schemeClr val="accent1">
              <a:alpha val="3215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1" name="Arc 11"/>
          <p:cNvSpPr>
            <a:spLocks/>
          </p:cNvSpPr>
          <p:nvPr/>
        </p:nvSpPr>
        <p:spPr bwMode="auto">
          <a:xfrm flipH="1">
            <a:off x="2124075" y="2565400"/>
            <a:ext cx="1439863" cy="3587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2" name="Arc 12"/>
          <p:cNvSpPr>
            <a:spLocks/>
          </p:cNvSpPr>
          <p:nvPr/>
        </p:nvSpPr>
        <p:spPr bwMode="auto">
          <a:xfrm flipH="1">
            <a:off x="2916238" y="2708275"/>
            <a:ext cx="792162" cy="1444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3" name="Arc 13"/>
          <p:cNvSpPr>
            <a:spLocks/>
          </p:cNvSpPr>
          <p:nvPr/>
        </p:nvSpPr>
        <p:spPr bwMode="auto">
          <a:xfrm flipH="1">
            <a:off x="2124075" y="5300663"/>
            <a:ext cx="1439863" cy="3587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>
            <a:off x="2124075" y="2924175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2916238" y="2852738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6" name="Line 17"/>
          <p:cNvSpPr>
            <a:spLocks noChangeShapeType="1"/>
          </p:cNvSpPr>
          <p:nvPr/>
        </p:nvSpPr>
        <p:spPr bwMode="auto">
          <a:xfrm flipV="1">
            <a:off x="2124075" y="2852738"/>
            <a:ext cx="792163" cy="71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7" name="Line 18"/>
          <p:cNvSpPr>
            <a:spLocks noChangeShapeType="1"/>
          </p:cNvSpPr>
          <p:nvPr/>
        </p:nvSpPr>
        <p:spPr bwMode="auto">
          <a:xfrm flipV="1">
            <a:off x="2124075" y="5589588"/>
            <a:ext cx="792163" cy="71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8" name="Line 20"/>
          <p:cNvSpPr>
            <a:spLocks noChangeShapeType="1"/>
          </p:cNvSpPr>
          <p:nvPr/>
        </p:nvSpPr>
        <p:spPr bwMode="auto">
          <a:xfrm>
            <a:off x="3708400" y="2708275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49" name="Arc 21"/>
          <p:cNvSpPr>
            <a:spLocks/>
          </p:cNvSpPr>
          <p:nvPr/>
        </p:nvSpPr>
        <p:spPr bwMode="auto">
          <a:xfrm flipH="1">
            <a:off x="2916238" y="5445125"/>
            <a:ext cx="792162" cy="1444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0" name="Arc 23"/>
          <p:cNvSpPr>
            <a:spLocks/>
          </p:cNvSpPr>
          <p:nvPr/>
        </p:nvSpPr>
        <p:spPr bwMode="auto">
          <a:xfrm rot="187423" flipV="1">
            <a:off x="4932363" y="2420938"/>
            <a:ext cx="450850" cy="360362"/>
          </a:xfrm>
          <a:custGeom>
            <a:avLst/>
            <a:gdLst>
              <a:gd name="T0" fmla="*/ 0 w 10813"/>
              <a:gd name="T1" fmla="*/ 2147483647 h 21600"/>
              <a:gd name="T2" fmla="*/ 2147483647 w 10813"/>
              <a:gd name="T3" fmla="*/ 2147483647 h 21600"/>
              <a:gd name="T4" fmla="*/ 2147483647 w 10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813" h="21600" fill="none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7674" y="0"/>
                  <a:pt x="9260" y="175"/>
                  <a:pt x="10812" y="524"/>
                </a:cubicBezTo>
              </a:path>
              <a:path w="10813" h="21600" stroke="0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7674" y="0"/>
                  <a:pt x="9260" y="175"/>
                  <a:pt x="10812" y="524"/>
                </a:cubicBezTo>
                <a:lnTo>
                  <a:pt x="6084" y="21600"/>
                </a:lnTo>
                <a:lnTo>
                  <a:pt x="-1" y="87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1" name="Arc 26"/>
          <p:cNvSpPr>
            <a:spLocks/>
          </p:cNvSpPr>
          <p:nvPr/>
        </p:nvSpPr>
        <p:spPr bwMode="auto">
          <a:xfrm rot="1076528" flipV="1">
            <a:off x="4572000" y="2565400"/>
            <a:ext cx="1150938" cy="431800"/>
          </a:xfrm>
          <a:custGeom>
            <a:avLst/>
            <a:gdLst>
              <a:gd name="T0" fmla="*/ 0 w 16326"/>
              <a:gd name="T1" fmla="*/ 0 h 21600"/>
              <a:gd name="T2" fmla="*/ 2147483647 w 16326"/>
              <a:gd name="T3" fmla="*/ 2147483647 h 21600"/>
              <a:gd name="T4" fmla="*/ 0 w 1632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26" h="21600" fill="none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</a:path>
              <a:path w="16326" h="21600" stroke="0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2" name="Arc 28"/>
          <p:cNvSpPr>
            <a:spLocks/>
          </p:cNvSpPr>
          <p:nvPr/>
        </p:nvSpPr>
        <p:spPr bwMode="auto">
          <a:xfrm rot="1202985" flipV="1">
            <a:off x="4500563" y="5157788"/>
            <a:ext cx="1270000" cy="614362"/>
          </a:xfrm>
          <a:custGeom>
            <a:avLst/>
            <a:gdLst>
              <a:gd name="T0" fmla="*/ 2147483647 w 15210"/>
              <a:gd name="T1" fmla="*/ 0 h 21574"/>
              <a:gd name="T2" fmla="*/ 2147483647 w 15210"/>
              <a:gd name="T3" fmla="*/ 2147483647 h 21574"/>
              <a:gd name="T4" fmla="*/ 0 w 15210"/>
              <a:gd name="T5" fmla="*/ 2147483647 h 215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210" h="21574" fill="none" extrusionOk="0">
                <a:moveTo>
                  <a:pt x="1051" y="-1"/>
                </a:moveTo>
                <a:cubicBezTo>
                  <a:pt x="6378" y="259"/>
                  <a:pt x="11422" y="2480"/>
                  <a:pt x="15209" y="6237"/>
                </a:cubicBezTo>
              </a:path>
              <a:path w="15210" h="21574" stroke="0" extrusionOk="0">
                <a:moveTo>
                  <a:pt x="1051" y="-1"/>
                </a:moveTo>
                <a:cubicBezTo>
                  <a:pt x="6378" y="259"/>
                  <a:pt x="11422" y="2480"/>
                  <a:pt x="15209" y="6237"/>
                </a:cubicBezTo>
                <a:lnTo>
                  <a:pt x="0" y="21574"/>
                </a:lnTo>
                <a:lnTo>
                  <a:pt x="1051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3" name="Arc 29"/>
          <p:cNvSpPr>
            <a:spLocks/>
          </p:cNvSpPr>
          <p:nvPr/>
        </p:nvSpPr>
        <p:spPr bwMode="auto">
          <a:xfrm rot="187423" flipV="1">
            <a:off x="4932363" y="5157788"/>
            <a:ext cx="450850" cy="360362"/>
          </a:xfrm>
          <a:custGeom>
            <a:avLst/>
            <a:gdLst>
              <a:gd name="T0" fmla="*/ 0 w 10813"/>
              <a:gd name="T1" fmla="*/ 2147483647 h 21600"/>
              <a:gd name="T2" fmla="*/ 2147483647 w 10813"/>
              <a:gd name="T3" fmla="*/ 2147483647 h 21600"/>
              <a:gd name="T4" fmla="*/ 2147483647 w 108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813" h="21600" fill="none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7674" y="0"/>
                  <a:pt x="9260" y="175"/>
                  <a:pt x="10812" y="524"/>
                </a:cubicBezTo>
              </a:path>
              <a:path w="10813" h="21600" stroke="0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7674" y="0"/>
                  <a:pt x="9260" y="175"/>
                  <a:pt x="10812" y="524"/>
                </a:cubicBezTo>
                <a:lnTo>
                  <a:pt x="6084" y="21600"/>
                </a:lnTo>
                <a:lnTo>
                  <a:pt x="-1" y="87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4" name="Line 30"/>
          <p:cNvSpPr>
            <a:spLocks noChangeShapeType="1"/>
          </p:cNvSpPr>
          <p:nvPr/>
        </p:nvSpPr>
        <p:spPr bwMode="auto">
          <a:xfrm>
            <a:off x="5364163" y="2781300"/>
            <a:ext cx="0" cy="2735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5" name="Line 31"/>
          <p:cNvSpPr>
            <a:spLocks noChangeShapeType="1"/>
          </p:cNvSpPr>
          <p:nvPr/>
        </p:nvSpPr>
        <p:spPr bwMode="auto">
          <a:xfrm>
            <a:off x="5724525" y="2997200"/>
            <a:ext cx="0" cy="280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6" name="Line 32"/>
          <p:cNvSpPr>
            <a:spLocks noChangeShapeType="1"/>
          </p:cNvSpPr>
          <p:nvPr/>
        </p:nvSpPr>
        <p:spPr bwMode="auto">
          <a:xfrm>
            <a:off x="5364163" y="5516563"/>
            <a:ext cx="360362" cy="288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7" name="Line 33"/>
          <p:cNvSpPr>
            <a:spLocks noChangeShapeType="1"/>
          </p:cNvSpPr>
          <p:nvPr/>
        </p:nvSpPr>
        <p:spPr bwMode="auto">
          <a:xfrm>
            <a:off x="5364163" y="2781300"/>
            <a:ext cx="360362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8" name="Arc 34"/>
          <p:cNvSpPr>
            <a:spLocks/>
          </p:cNvSpPr>
          <p:nvPr/>
        </p:nvSpPr>
        <p:spPr bwMode="auto">
          <a:xfrm rot="-626175">
            <a:off x="3708400" y="2349500"/>
            <a:ext cx="700088" cy="252413"/>
          </a:xfrm>
          <a:custGeom>
            <a:avLst/>
            <a:gdLst>
              <a:gd name="T0" fmla="*/ 2147483647 w 19119"/>
              <a:gd name="T1" fmla="*/ 0 h 18982"/>
              <a:gd name="T2" fmla="*/ 2147483647 w 19119"/>
              <a:gd name="T3" fmla="*/ 2147483647 h 18982"/>
              <a:gd name="T4" fmla="*/ 0 w 19119"/>
              <a:gd name="T5" fmla="*/ 2147483647 h 189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19" h="18982" fill="none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</a:path>
              <a:path w="19119" h="18982" stroke="0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  <a:lnTo>
                  <a:pt x="0" y="18982"/>
                </a:lnTo>
                <a:lnTo>
                  <a:pt x="10307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59" name="Arc 35"/>
          <p:cNvSpPr>
            <a:spLocks/>
          </p:cNvSpPr>
          <p:nvPr/>
        </p:nvSpPr>
        <p:spPr bwMode="auto">
          <a:xfrm rot="606194">
            <a:off x="3822700" y="2216150"/>
            <a:ext cx="1077913" cy="150813"/>
          </a:xfrm>
          <a:custGeom>
            <a:avLst/>
            <a:gdLst>
              <a:gd name="T0" fmla="*/ 0 w 27689"/>
              <a:gd name="T1" fmla="*/ 2147483647 h 21600"/>
              <a:gd name="T2" fmla="*/ 2147483647 w 27689"/>
              <a:gd name="T3" fmla="*/ 2147483647 h 21600"/>
              <a:gd name="T4" fmla="*/ 2147483647 w 2768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689" h="21600" fill="none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</a:path>
              <a:path w="27689" h="21600" stroke="0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  <a:lnTo>
                  <a:pt x="6773" y="21600"/>
                </a:lnTo>
                <a:lnTo>
                  <a:pt x="0" y="108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0" name="Line 38"/>
          <p:cNvSpPr>
            <a:spLocks noChangeShapeType="1"/>
          </p:cNvSpPr>
          <p:nvPr/>
        </p:nvSpPr>
        <p:spPr bwMode="auto">
          <a:xfrm>
            <a:off x="3851275" y="2133600"/>
            <a:ext cx="2159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1" name="Line 39"/>
          <p:cNvSpPr>
            <a:spLocks noChangeShapeType="1"/>
          </p:cNvSpPr>
          <p:nvPr/>
        </p:nvSpPr>
        <p:spPr bwMode="auto">
          <a:xfrm>
            <a:off x="3851275" y="2133600"/>
            <a:ext cx="0" cy="35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2" name="Line 40"/>
          <p:cNvSpPr>
            <a:spLocks noChangeShapeType="1"/>
          </p:cNvSpPr>
          <p:nvPr/>
        </p:nvSpPr>
        <p:spPr bwMode="auto">
          <a:xfrm>
            <a:off x="4067175" y="2349500"/>
            <a:ext cx="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3" name="Line 41"/>
          <p:cNvSpPr>
            <a:spLocks noChangeShapeType="1"/>
          </p:cNvSpPr>
          <p:nvPr/>
        </p:nvSpPr>
        <p:spPr bwMode="auto">
          <a:xfrm>
            <a:off x="4500563" y="2781300"/>
            <a:ext cx="0" cy="2735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4" name="AutoShape 42"/>
          <p:cNvSpPr>
            <a:spLocks noChangeArrowheads="1"/>
          </p:cNvSpPr>
          <p:nvPr/>
        </p:nvSpPr>
        <p:spPr bwMode="auto">
          <a:xfrm>
            <a:off x="3563938" y="1341438"/>
            <a:ext cx="1728787" cy="1439862"/>
          </a:xfrm>
          <a:prstGeom prst="can">
            <a:avLst>
              <a:gd name="adj" fmla="val 25000"/>
            </a:avLst>
          </a:prstGeom>
          <a:solidFill>
            <a:schemeClr val="accent1">
              <a:alpha val="117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965" name="Text Box 43"/>
          <p:cNvSpPr txBox="1">
            <a:spLocks noChangeArrowheads="1"/>
          </p:cNvSpPr>
          <p:nvPr/>
        </p:nvSpPr>
        <p:spPr bwMode="auto">
          <a:xfrm>
            <a:off x="5292725" y="5661025"/>
            <a:ext cx="3486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/>
              <a:t>Bed </a:t>
            </a:r>
            <a:r>
              <a:rPr lang="ko-KR" altLang="en-US"/>
              <a:t>유속 </a:t>
            </a:r>
            <a:r>
              <a:rPr lang="en-US" altLang="ko-KR"/>
              <a:t>high</a:t>
            </a:r>
          </a:p>
          <a:p>
            <a:pPr eaLnBrk="1" hangingPunct="1"/>
            <a:r>
              <a:rPr lang="en-US" altLang="ko-KR"/>
              <a:t>Free board </a:t>
            </a:r>
            <a:r>
              <a:rPr lang="ko-KR" altLang="en-US"/>
              <a:t>유속 </a:t>
            </a:r>
            <a:r>
              <a:rPr lang="en-US" altLang="ko-KR"/>
              <a:t>low</a:t>
            </a:r>
          </a:p>
          <a:p>
            <a:pPr eaLnBrk="1" hangingPunct="1"/>
            <a:r>
              <a:rPr lang="en-US" altLang="ko-KR"/>
              <a:t>CYMIC 40TPH Compact ICFBC</a:t>
            </a:r>
          </a:p>
        </p:txBody>
      </p:sp>
    </p:spTree>
    <p:extLst>
      <p:ext uri="{BB962C8B-B14F-4D97-AF65-F5344CB8AC3E}">
        <p14:creationId xmlns:p14="http://schemas.microsoft.com/office/powerpoint/2010/main" val="385828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45"/>
          <p:cNvSpPr>
            <a:spLocks noChangeArrowheads="1"/>
          </p:cNvSpPr>
          <p:nvPr/>
        </p:nvSpPr>
        <p:spPr bwMode="auto">
          <a:xfrm>
            <a:off x="1835150" y="4941888"/>
            <a:ext cx="4968875" cy="719137"/>
          </a:xfrm>
          <a:prstGeom prst="ellipse">
            <a:avLst/>
          </a:prstGeom>
          <a:solidFill>
            <a:schemeClr val="accent1">
              <a:alpha val="2196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63" name="AutoShape 2"/>
          <p:cNvSpPr>
            <a:spLocks noChangeArrowheads="1"/>
          </p:cNvSpPr>
          <p:nvPr/>
        </p:nvSpPr>
        <p:spPr bwMode="auto">
          <a:xfrm>
            <a:off x="3563938" y="2420938"/>
            <a:ext cx="1728787" cy="3095625"/>
          </a:xfrm>
          <a:prstGeom prst="can">
            <a:avLst>
              <a:gd name="adj" fmla="val 2130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Multi outlet cyclone</a:t>
            </a:r>
          </a:p>
        </p:txBody>
      </p:sp>
      <p:sp>
        <p:nvSpPr>
          <p:cNvPr id="40965" name="AutoShape 4"/>
          <p:cNvSpPr>
            <a:spLocks noChangeArrowheads="1"/>
          </p:cNvSpPr>
          <p:nvPr/>
        </p:nvSpPr>
        <p:spPr bwMode="auto">
          <a:xfrm flipV="1">
            <a:off x="1547813" y="2060575"/>
            <a:ext cx="5545137" cy="3743325"/>
          </a:xfrm>
          <a:prstGeom prst="can">
            <a:avLst>
              <a:gd name="adj" fmla="val 25000"/>
            </a:avLst>
          </a:prstGeom>
          <a:solidFill>
            <a:schemeClr val="accent1">
              <a:alpha val="3215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dirty="0"/>
          </a:p>
        </p:txBody>
      </p:sp>
      <p:grpSp>
        <p:nvGrpSpPr>
          <p:cNvPr id="40966" name="Group 28"/>
          <p:cNvGrpSpPr>
            <a:grpSpLocks/>
          </p:cNvGrpSpPr>
          <p:nvPr/>
        </p:nvGrpSpPr>
        <p:grpSpPr bwMode="auto">
          <a:xfrm>
            <a:off x="1547813" y="3500438"/>
            <a:ext cx="2160587" cy="1441450"/>
            <a:chOff x="1338" y="1616"/>
            <a:chExt cx="998" cy="1950"/>
          </a:xfrm>
        </p:grpSpPr>
        <p:sp>
          <p:nvSpPr>
            <p:cNvPr id="40984" name="Arc 5"/>
            <p:cNvSpPr>
              <a:spLocks/>
            </p:cNvSpPr>
            <p:nvPr/>
          </p:nvSpPr>
          <p:spPr bwMode="auto">
            <a:xfrm flipH="1">
              <a:off x="1338" y="1616"/>
              <a:ext cx="907" cy="2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5" name="Arc 6"/>
            <p:cNvSpPr>
              <a:spLocks/>
            </p:cNvSpPr>
            <p:nvPr/>
          </p:nvSpPr>
          <p:spPr bwMode="auto">
            <a:xfrm flipH="1">
              <a:off x="1837" y="1706"/>
              <a:ext cx="499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6" name="Arc 7"/>
            <p:cNvSpPr>
              <a:spLocks/>
            </p:cNvSpPr>
            <p:nvPr/>
          </p:nvSpPr>
          <p:spPr bwMode="auto">
            <a:xfrm flipH="1">
              <a:off x="1338" y="3339"/>
              <a:ext cx="907" cy="2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7" name="Line 8"/>
            <p:cNvSpPr>
              <a:spLocks noChangeShapeType="1"/>
            </p:cNvSpPr>
            <p:nvPr/>
          </p:nvSpPr>
          <p:spPr bwMode="auto">
            <a:xfrm>
              <a:off x="1338" y="1842"/>
              <a:ext cx="0" cy="17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8" name="Line 9"/>
            <p:cNvSpPr>
              <a:spLocks noChangeShapeType="1"/>
            </p:cNvSpPr>
            <p:nvPr/>
          </p:nvSpPr>
          <p:spPr bwMode="auto">
            <a:xfrm>
              <a:off x="1837" y="1797"/>
              <a:ext cx="0" cy="17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9" name="Line 10"/>
            <p:cNvSpPr>
              <a:spLocks noChangeShapeType="1"/>
            </p:cNvSpPr>
            <p:nvPr/>
          </p:nvSpPr>
          <p:spPr bwMode="auto">
            <a:xfrm flipV="1">
              <a:off x="1338" y="1797"/>
              <a:ext cx="499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90" name="Line 11"/>
            <p:cNvSpPr>
              <a:spLocks noChangeShapeType="1"/>
            </p:cNvSpPr>
            <p:nvPr/>
          </p:nvSpPr>
          <p:spPr bwMode="auto">
            <a:xfrm flipV="1">
              <a:off x="1338" y="3521"/>
              <a:ext cx="499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91" name="Line 12"/>
            <p:cNvSpPr>
              <a:spLocks noChangeShapeType="1"/>
            </p:cNvSpPr>
            <p:nvPr/>
          </p:nvSpPr>
          <p:spPr bwMode="auto">
            <a:xfrm>
              <a:off x="2336" y="1706"/>
              <a:ext cx="0" cy="17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92" name="Arc 13"/>
            <p:cNvSpPr>
              <a:spLocks/>
            </p:cNvSpPr>
            <p:nvPr/>
          </p:nvSpPr>
          <p:spPr bwMode="auto">
            <a:xfrm flipH="1">
              <a:off x="1837" y="3430"/>
              <a:ext cx="499" cy="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0967" name="Arc 22"/>
          <p:cNvSpPr>
            <a:spLocks/>
          </p:cNvSpPr>
          <p:nvPr/>
        </p:nvSpPr>
        <p:spPr bwMode="auto">
          <a:xfrm rot="-626175">
            <a:off x="3708400" y="2349500"/>
            <a:ext cx="700088" cy="252413"/>
          </a:xfrm>
          <a:custGeom>
            <a:avLst/>
            <a:gdLst>
              <a:gd name="T0" fmla="*/ 2147483647 w 19119"/>
              <a:gd name="T1" fmla="*/ 0 h 18982"/>
              <a:gd name="T2" fmla="*/ 2147483647 w 19119"/>
              <a:gd name="T3" fmla="*/ 2147483647 h 18982"/>
              <a:gd name="T4" fmla="*/ 0 w 19119"/>
              <a:gd name="T5" fmla="*/ 2147483647 h 189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19" h="18982" fill="none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</a:path>
              <a:path w="19119" h="18982" stroke="0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  <a:lnTo>
                  <a:pt x="0" y="18982"/>
                </a:lnTo>
                <a:lnTo>
                  <a:pt x="10307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68" name="Arc 23"/>
          <p:cNvSpPr>
            <a:spLocks/>
          </p:cNvSpPr>
          <p:nvPr/>
        </p:nvSpPr>
        <p:spPr bwMode="auto">
          <a:xfrm rot="606194">
            <a:off x="3822700" y="2216150"/>
            <a:ext cx="1077913" cy="150813"/>
          </a:xfrm>
          <a:custGeom>
            <a:avLst/>
            <a:gdLst>
              <a:gd name="T0" fmla="*/ 0 w 27689"/>
              <a:gd name="T1" fmla="*/ 2147483647 h 21600"/>
              <a:gd name="T2" fmla="*/ 2147483647 w 27689"/>
              <a:gd name="T3" fmla="*/ 2147483647 h 21600"/>
              <a:gd name="T4" fmla="*/ 2147483647 w 2768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689" h="21600" fill="none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</a:path>
              <a:path w="27689" h="21600" stroke="0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  <a:lnTo>
                  <a:pt x="6773" y="21600"/>
                </a:lnTo>
                <a:lnTo>
                  <a:pt x="0" y="108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69" name="Line 24"/>
          <p:cNvSpPr>
            <a:spLocks noChangeShapeType="1"/>
          </p:cNvSpPr>
          <p:nvPr/>
        </p:nvSpPr>
        <p:spPr bwMode="auto">
          <a:xfrm>
            <a:off x="3851275" y="2133600"/>
            <a:ext cx="2159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0" name="Line 25"/>
          <p:cNvSpPr>
            <a:spLocks noChangeShapeType="1"/>
          </p:cNvSpPr>
          <p:nvPr/>
        </p:nvSpPr>
        <p:spPr bwMode="auto">
          <a:xfrm>
            <a:off x="3851275" y="2133600"/>
            <a:ext cx="0" cy="35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1" name="Line 26"/>
          <p:cNvSpPr>
            <a:spLocks noChangeShapeType="1"/>
          </p:cNvSpPr>
          <p:nvPr/>
        </p:nvSpPr>
        <p:spPr bwMode="auto">
          <a:xfrm>
            <a:off x="4067175" y="2349500"/>
            <a:ext cx="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2" name="Arc 31"/>
          <p:cNvSpPr>
            <a:spLocks/>
          </p:cNvSpPr>
          <p:nvPr/>
        </p:nvSpPr>
        <p:spPr bwMode="auto">
          <a:xfrm rot="458784" flipV="1">
            <a:off x="4643438" y="4149725"/>
            <a:ext cx="2079625" cy="215900"/>
          </a:xfrm>
          <a:custGeom>
            <a:avLst/>
            <a:gdLst>
              <a:gd name="T0" fmla="*/ 0 w 27748"/>
              <a:gd name="T1" fmla="*/ 2147483647 h 21600"/>
              <a:gd name="T2" fmla="*/ 2147483647 w 27748"/>
              <a:gd name="T3" fmla="*/ 2147483647 h 21600"/>
              <a:gd name="T4" fmla="*/ 2147483647 w 2774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748" h="21600" fill="none" extrusionOk="0">
                <a:moveTo>
                  <a:pt x="-1" y="12245"/>
                </a:moveTo>
                <a:cubicBezTo>
                  <a:pt x="3595" y="4760"/>
                  <a:pt x="11164" y="-1"/>
                  <a:pt x="19469" y="0"/>
                </a:cubicBezTo>
                <a:cubicBezTo>
                  <a:pt x="22310" y="0"/>
                  <a:pt x="25123" y="560"/>
                  <a:pt x="27748" y="1649"/>
                </a:cubicBezTo>
              </a:path>
              <a:path w="27748" h="21600" stroke="0" extrusionOk="0">
                <a:moveTo>
                  <a:pt x="-1" y="12245"/>
                </a:moveTo>
                <a:cubicBezTo>
                  <a:pt x="3595" y="4760"/>
                  <a:pt x="11164" y="-1"/>
                  <a:pt x="19469" y="0"/>
                </a:cubicBezTo>
                <a:cubicBezTo>
                  <a:pt x="22310" y="0"/>
                  <a:pt x="25123" y="560"/>
                  <a:pt x="27748" y="1649"/>
                </a:cubicBezTo>
                <a:lnTo>
                  <a:pt x="19469" y="21600"/>
                </a:lnTo>
                <a:lnTo>
                  <a:pt x="-1" y="1224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3" name="Arc 32"/>
          <p:cNvSpPr>
            <a:spLocks/>
          </p:cNvSpPr>
          <p:nvPr/>
        </p:nvSpPr>
        <p:spPr bwMode="auto">
          <a:xfrm rot="458784" flipV="1">
            <a:off x="4643438" y="5229225"/>
            <a:ext cx="2079625" cy="215900"/>
          </a:xfrm>
          <a:custGeom>
            <a:avLst/>
            <a:gdLst>
              <a:gd name="T0" fmla="*/ 0 w 27748"/>
              <a:gd name="T1" fmla="*/ 2147483647 h 21600"/>
              <a:gd name="T2" fmla="*/ 2147483647 w 27748"/>
              <a:gd name="T3" fmla="*/ 2147483647 h 21600"/>
              <a:gd name="T4" fmla="*/ 2147483647 w 2774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748" h="21600" fill="none" extrusionOk="0">
                <a:moveTo>
                  <a:pt x="-1" y="12245"/>
                </a:moveTo>
                <a:cubicBezTo>
                  <a:pt x="3595" y="4760"/>
                  <a:pt x="11164" y="-1"/>
                  <a:pt x="19469" y="0"/>
                </a:cubicBezTo>
                <a:cubicBezTo>
                  <a:pt x="22310" y="0"/>
                  <a:pt x="25123" y="560"/>
                  <a:pt x="27748" y="1649"/>
                </a:cubicBezTo>
              </a:path>
              <a:path w="27748" h="21600" stroke="0" extrusionOk="0">
                <a:moveTo>
                  <a:pt x="-1" y="12245"/>
                </a:moveTo>
                <a:cubicBezTo>
                  <a:pt x="3595" y="4760"/>
                  <a:pt x="11164" y="-1"/>
                  <a:pt x="19469" y="0"/>
                </a:cubicBezTo>
                <a:cubicBezTo>
                  <a:pt x="22310" y="0"/>
                  <a:pt x="25123" y="560"/>
                  <a:pt x="27748" y="1649"/>
                </a:cubicBezTo>
                <a:lnTo>
                  <a:pt x="19469" y="21600"/>
                </a:lnTo>
                <a:lnTo>
                  <a:pt x="-1" y="1224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4" name="Line 33"/>
          <p:cNvSpPr>
            <a:spLocks noChangeShapeType="1"/>
          </p:cNvSpPr>
          <p:nvPr/>
        </p:nvSpPr>
        <p:spPr bwMode="auto">
          <a:xfrm>
            <a:off x="6084888" y="4292600"/>
            <a:ext cx="6477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5" name="Line 34"/>
          <p:cNvSpPr>
            <a:spLocks noChangeShapeType="1"/>
          </p:cNvSpPr>
          <p:nvPr/>
        </p:nvSpPr>
        <p:spPr bwMode="auto">
          <a:xfrm>
            <a:off x="6084888" y="5373688"/>
            <a:ext cx="6477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6" name="Arc 37"/>
          <p:cNvSpPr>
            <a:spLocks/>
          </p:cNvSpPr>
          <p:nvPr/>
        </p:nvSpPr>
        <p:spPr bwMode="auto">
          <a:xfrm flipH="1" flipV="1">
            <a:off x="5292725" y="4149725"/>
            <a:ext cx="792163" cy="1428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7" name="Arc 38"/>
          <p:cNvSpPr>
            <a:spLocks/>
          </p:cNvSpPr>
          <p:nvPr/>
        </p:nvSpPr>
        <p:spPr bwMode="auto">
          <a:xfrm flipH="1" flipV="1">
            <a:off x="5292725" y="5229225"/>
            <a:ext cx="792163" cy="1428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8" name="Line 39"/>
          <p:cNvSpPr>
            <a:spLocks noChangeShapeType="1"/>
          </p:cNvSpPr>
          <p:nvPr/>
        </p:nvSpPr>
        <p:spPr bwMode="auto">
          <a:xfrm>
            <a:off x="6084888" y="4292600"/>
            <a:ext cx="0" cy="108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9" name="Line 40"/>
          <p:cNvSpPr>
            <a:spLocks noChangeShapeType="1"/>
          </p:cNvSpPr>
          <p:nvPr/>
        </p:nvSpPr>
        <p:spPr bwMode="auto">
          <a:xfrm>
            <a:off x="6732588" y="4508500"/>
            <a:ext cx="0" cy="1081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0" name="Arc 41"/>
          <p:cNvSpPr>
            <a:spLocks/>
          </p:cNvSpPr>
          <p:nvPr/>
        </p:nvSpPr>
        <p:spPr bwMode="auto">
          <a:xfrm flipH="1" flipV="1">
            <a:off x="4643438" y="4076700"/>
            <a:ext cx="649287" cy="730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1" name="Arc 42"/>
          <p:cNvSpPr>
            <a:spLocks/>
          </p:cNvSpPr>
          <p:nvPr/>
        </p:nvSpPr>
        <p:spPr bwMode="auto">
          <a:xfrm flipH="1" flipV="1">
            <a:off x="4643438" y="5157788"/>
            <a:ext cx="649287" cy="730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2" name="Line 43"/>
          <p:cNvSpPr>
            <a:spLocks noChangeShapeType="1"/>
          </p:cNvSpPr>
          <p:nvPr/>
        </p:nvSpPr>
        <p:spPr bwMode="auto">
          <a:xfrm>
            <a:off x="4643438" y="4076700"/>
            <a:ext cx="0" cy="1152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3" name="Text Box 46"/>
          <p:cNvSpPr txBox="1">
            <a:spLocks noChangeArrowheads="1"/>
          </p:cNvSpPr>
          <p:nvPr/>
        </p:nvSpPr>
        <p:spPr bwMode="auto">
          <a:xfrm>
            <a:off x="5940425" y="5876925"/>
            <a:ext cx="2774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dirty="0"/>
              <a:t>전체 유속 일정</a:t>
            </a:r>
          </a:p>
          <a:p>
            <a:pPr eaLnBrk="1" hangingPunct="1"/>
            <a:r>
              <a:rPr lang="ko-KR" altLang="en-US" dirty="0"/>
              <a:t>벽면 입자 하강흐름 동승 </a:t>
            </a:r>
          </a:p>
        </p:txBody>
      </p:sp>
    </p:spTree>
    <p:extLst>
      <p:ext uri="{BB962C8B-B14F-4D97-AF65-F5344CB8AC3E}">
        <p14:creationId xmlns:p14="http://schemas.microsoft.com/office/powerpoint/2010/main" val="321485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4"/>
          <p:cNvSpPr>
            <a:spLocks noChangeArrowheads="1"/>
          </p:cNvSpPr>
          <p:nvPr/>
        </p:nvSpPr>
        <p:spPr bwMode="auto">
          <a:xfrm flipV="1">
            <a:off x="1547664" y="1628800"/>
            <a:ext cx="5256213" cy="4248150"/>
          </a:xfrm>
          <a:prstGeom prst="can">
            <a:avLst>
              <a:gd name="adj" fmla="val 19639"/>
            </a:avLst>
          </a:prstGeom>
          <a:solidFill>
            <a:schemeClr val="accent1">
              <a:alpha val="3215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87" name="Oval 30"/>
          <p:cNvSpPr>
            <a:spLocks noChangeArrowheads="1"/>
          </p:cNvSpPr>
          <p:nvPr/>
        </p:nvSpPr>
        <p:spPr bwMode="auto">
          <a:xfrm>
            <a:off x="2987675" y="5157788"/>
            <a:ext cx="2879725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88" name="AutoShape 2"/>
          <p:cNvSpPr>
            <a:spLocks noChangeArrowheads="1"/>
          </p:cNvSpPr>
          <p:nvPr/>
        </p:nvSpPr>
        <p:spPr bwMode="auto">
          <a:xfrm>
            <a:off x="3557976" y="2420938"/>
            <a:ext cx="1728787" cy="3095625"/>
          </a:xfrm>
          <a:prstGeom prst="can">
            <a:avLst>
              <a:gd name="adj" fmla="val 21305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Multi outlet cyclone</a:t>
            </a:r>
          </a:p>
        </p:txBody>
      </p:sp>
      <p:sp>
        <p:nvSpPr>
          <p:cNvPr id="41990" name="Arc 5"/>
          <p:cNvSpPr>
            <a:spLocks/>
          </p:cNvSpPr>
          <p:nvPr/>
        </p:nvSpPr>
        <p:spPr bwMode="auto">
          <a:xfrm flipH="1">
            <a:off x="2124075" y="2565400"/>
            <a:ext cx="1439863" cy="35877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1" name="Arc 6"/>
          <p:cNvSpPr>
            <a:spLocks/>
          </p:cNvSpPr>
          <p:nvPr/>
        </p:nvSpPr>
        <p:spPr bwMode="auto">
          <a:xfrm flipH="1">
            <a:off x="3097213" y="2709863"/>
            <a:ext cx="612775" cy="144462"/>
          </a:xfrm>
          <a:custGeom>
            <a:avLst/>
            <a:gdLst>
              <a:gd name="T0" fmla="*/ 0 w 16693"/>
              <a:gd name="T1" fmla="*/ 0 h 21600"/>
              <a:gd name="T2" fmla="*/ 2147483647 w 16693"/>
              <a:gd name="T3" fmla="*/ 2147483647 h 21600"/>
              <a:gd name="T4" fmla="*/ 0 w 1669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693" h="21600" fill="none" extrusionOk="0">
                <a:moveTo>
                  <a:pt x="-1" y="0"/>
                </a:moveTo>
                <a:cubicBezTo>
                  <a:pt x="6464" y="0"/>
                  <a:pt x="12590" y="2895"/>
                  <a:pt x="16692" y="7892"/>
                </a:cubicBezTo>
              </a:path>
              <a:path w="16693" h="21600" stroke="0" extrusionOk="0">
                <a:moveTo>
                  <a:pt x="-1" y="0"/>
                </a:moveTo>
                <a:cubicBezTo>
                  <a:pt x="6464" y="0"/>
                  <a:pt x="12590" y="2895"/>
                  <a:pt x="16692" y="789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2" name="Arc 7"/>
          <p:cNvSpPr>
            <a:spLocks/>
          </p:cNvSpPr>
          <p:nvPr/>
        </p:nvSpPr>
        <p:spPr bwMode="auto">
          <a:xfrm rot="21264976" flipH="1">
            <a:off x="2166938" y="5299075"/>
            <a:ext cx="1398587" cy="358775"/>
          </a:xfrm>
          <a:custGeom>
            <a:avLst/>
            <a:gdLst>
              <a:gd name="T0" fmla="*/ 0 w 20978"/>
              <a:gd name="T1" fmla="*/ 0 h 21600"/>
              <a:gd name="T2" fmla="*/ 2147483647 w 20978"/>
              <a:gd name="T3" fmla="*/ 2147483647 h 21600"/>
              <a:gd name="T4" fmla="*/ 2147483647 w 2097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978" h="21600" fill="none" extrusionOk="0">
                <a:moveTo>
                  <a:pt x="0" y="0"/>
                </a:moveTo>
                <a:cubicBezTo>
                  <a:pt x="6" y="0"/>
                  <a:pt x="12" y="-1"/>
                  <a:pt x="18" y="0"/>
                </a:cubicBezTo>
                <a:cubicBezTo>
                  <a:pt x="9937" y="0"/>
                  <a:pt x="18581" y="6756"/>
                  <a:pt x="20978" y="16381"/>
                </a:cubicBezTo>
              </a:path>
              <a:path w="20978" h="21600" stroke="0" extrusionOk="0">
                <a:moveTo>
                  <a:pt x="0" y="0"/>
                </a:moveTo>
                <a:cubicBezTo>
                  <a:pt x="6" y="0"/>
                  <a:pt x="12" y="-1"/>
                  <a:pt x="18" y="0"/>
                </a:cubicBezTo>
                <a:cubicBezTo>
                  <a:pt x="9937" y="0"/>
                  <a:pt x="18581" y="6756"/>
                  <a:pt x="20978" y="16381"/>
                </a:cubicBezTo>
                <a:lnTo>
                  <a:pt x="18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3" name="Line 8"/>
          <p:cNvSpPr>
            <a:spLocks noChangeShapeType="1"/>
          </p:cNvSpPr>
          <p:nvPr/>
        </p:nvSpPr>
        <p:spPr bwMode="auto">
          <a:xfrm>
            <a:off x="2124075" y="2924175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4" name="Line 9"/>
          <p:cNvSpPr>
            <a:spLocks noChangeShapeType="1"/>
          </p:cNvSpPr>
          <p:nvPr/>
        </p:nvSpPr>
        <p:spPr bwMode="auto">
          <a:xfrm>
            <a:off x="3059113" y="2781300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5" name="Line 10"/>
          <p:cNvSpPr>
            <a:spLocks noChangeShapeType="1"/>
          </p:cNvSpPr>
          <p:nvPr/>
        </p:nvSpPr>
        <p:spPr bwMode="auto">
          <a:xfrm flipV="1">
            <a:off x="2124075" y="2781300"/>
            <a:ext cx="935038" cy="142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 flipV="1">
            <a:off x="2124075" y="5516563"/>
            <a:ext cx="935038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7" name="Line 12"/>
          <p:cNvSpPr>
            <a:spLocks noChangeShapeType="1"/>
          </p:cNvSpPr>
          <p:nvPr/>
        </p:nvSpPr>
        <p:spPr bwMode="auto">
          <a:xfrm>
            <a:off x="3708400" y="2708275"/>
            <a:ext cx="0" cy="273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8" name="Arc 13"/>
          <p:cNvSpPr>
            <a:spLocks/>
          </p:cNvSpPr>
          <p:nvPr/>
        </p:nvSpPr>
        <p:spPr bwMode="auto">
          <a:xfrm rot="20774341" flipH="1">
            <a:off x="3048000" y="5427663"/>
            <a:ext cx="509588" cy="71437"/>
          </a:xfrm>
          <a:custGeom>
            <a:avLst/>
            <a:gdLst>
              <a:gd name="T0" fmla="*/ 0 w 17795"/>
              <a:gd name="T1" fmla="*/ 0 h 21600"/>
              <a:gd name="T2" fmla="*/ 2147483647 w 17795"/>
              <a:gd name="T3" fmla="*/ 2147483647 h 21600"/>
              <a:gd name="T4" fmla="*/ 0 w 1779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795" h="21600" fill="none" extrusionOk="0">
                <a:moveTo>
                  <a:pt x="-1" y="0"/>
                </a:moveTo>
                <a:cubicBezTo>
                  <a:pt x="7110" y="0"/>
                  <a:pt x="13764" y="3499"/>
                  <a:pt x="17795" y="9356"/>
                </a:cubicBezTo>
              </a:path>
              <a:path w="17795" h="21600" stroke="0" extrusionOk="0">
                <a:moveTo>
                  <a:pt x="-1" y="0"/>
                </a:moveTo>
                <a:cubicBezTo>
                  <a:pt x="7110" y="0"/>
                  <a:pt x="13764" y="3499"/>
                  <a:pt x="17795" y="935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1999" name="Arc 14"/>
          <p:cNvSpPr>
            <a:spLocks/>
          </p:cNvSpPr>
          <p:nvPr/>
        </p:nvSpPr>
        <p:spPr bwMode="auto">
          <a:xfrm rot="896016" flipV="1">
            <a:off x="4929188" y="2516188"/>
            <a:ext cx="633412" cy="360362"/>
          </a:xfrm>
          <a:custGeom>
            <a:avLst/>
            <a:gdLst>
              <a:gd name="T0" fmla="*/ 0 w 15179"/>
              <a:gd name="T1" fmla="*/ 2147483647 h 21600"/>
              <a:gd name="T2" fmla="*/ 2147483647 w 15179"/>
              <a:gd name="T3" fmla="*/ 2147483647 h 21600"/>
              <a:gd name="T4" fmla="*/ 2147483647 w 1517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179" h="21600" fill="none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9225" y="0"/>
                  <a:pt x="12329" y="685"/>
                  <a:pt x="15178" y="2008"/>
                </a:cubicBezTo>
              </a:path>
              <a:path w="15179" h="21600" stroke="0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9225" y="0"/>
                  <a:pt x="12329" y="685"/>
                  <a:pt x="15178" y="2008"/>
                </a:cubicBezTo>
                <a:lnTo>
                  <a:pt x="6084" y="21600"/>
                </a:lnTo>
                <a:lnTo>
                  <a:pt x="-1" y="87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0" name="Arc 15"/>
          <p:cNvSpPr>
            <a:spLocks/>
          </p:cNvSpPr>
          <p:nvPr/>
        </p:nvSpPr>
        <p:spPr bwMode="auto">
          <a:xfrm rot="887009" flipV="1">
            <a:off x="4559990" y="2577631"/>
            <a:ext cx="1474388" cy="454259"/>
          </a:xfrm>
          <a:custGeom>
            <a:avLst/>
            <a:gdLst>
              <a:gd name="T0" fmla="*/ 0 w 16326"/>
              <a:gd name="T1" fmla="*/ 0 h 21600"/>
              <a:gd name="T2" fmla="*/ 2147483647 w 16326"/>
              <a:gd name="T3" fmla="*/ 2147483647 h 21600"/>
              <a:gd name="T4" fmla="*/ 0 w 1632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26" h="21600" fill="none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</a:path>
              <a:path w="16326" h="21600" stroke="0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1" name="Arc 16"/>
          <p:cNvSpPr>
            <a:spLocks/>
          </p:cNvSpPr>
          <p:nvPr/>
        </p:nvSpPr>
        <p:spPr bwMode="auto">
          <a:xfrm rot="1202985" flipV="1">
            <a:off x="4500688" y="5153885"/>
            <a:ext cx="1247796" cy="617558"/>
          </a:xfrm>
          <a:custGeom>
            <a:avLst/>
            <a:gdLst>
              <a:gd name="T0" fmla="*/ 2147483647 w 15210"/>
              <a:gd name="T1" fmla="*/ 0 h 21574"/>
              <a:gd name="T2" fmla="*/ 2147483647 w 15210"/>
              <a:gd name="T3" fmla="*/ 2147483647 h 21574"/>
              <a:gd name="T4" fmla="*/ 0 w 15210"/>
              <a:gd name="T5" fmla="*/ 2147483647 h 215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210" h="21574" fill="none" extrusionOk="0">
                <a:moveTo>
                  <a:pt x="1051" y="-1"/>
                </a:moveTo>
                <a:cubicBezTo>
                  <a:pt x="6378" y="259"/>
                  <a:pt x="11422" y="2480"/>
                  <a:pt x="15209" y="6237"/>
                </a:cubicBezTo>
              </a:path>
              <a:path w="15210" h="21574" stroke="0" extrusionOk="0">
                <a:moveTo>
                  <a:pt x="1051" y="-1"/>
                </a:moveTo>
                <a:cubicBezTo>
                  <a:pt x="6378" y="259"/>
                  <a:pt x="11422" y="2480"/>
                  <a:pt x="15209" y="6237"/>
                </a:cubicBezTo>
                <a:lnTo>
                  <a:pt x="0" y="21574"/>
                </a:lnTo>
                <a:lnTo>
                  <a:pt x="1051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2" name="Arc 17"/>
          <p:cNvSpPr>
            <a:spLocks/>
          </p:cNvSpPr>
          <p:nvPr/>
        </p:nvSpPr>
        <p:spPr bwMode="auto">
          <a:xfrm rot="954917" flipV="1">
            <a:off x="4929188" y="5248275"/>
            <a:ext cx="644525" cy="360363"/>
          </a:xfrm>
          <a:custGeom>
            <a:avLst/>
            <a:gdLst>
              <a:gd name="T0" fmla="*/ 0 w 15278"/>
              <a:gd name="T1" fmla="*/ 2147483647 h 21600"/>
              <a:gd name="T2" fmla="*/ 2147483647 w 15278"/>
              <a:gd name="T3" fmla="*/ 2147483647 h 21600"/>
              <a:gd name="T4" fmla="*/ 2147483647 w 1527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278" h="21600" fill="none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9262" y="0"/>
                  <a:pt x="12401" y="701"/>
                  <a:pt x="15277" y="2054"/>
                </a:cubicBezTo>
              </a:path>
              <a:path w="15278" h="21600" stroke="0" extrusionOk="0">
                <a:moveTo>
                  <a:pt x="-1" y="874"/>
                </a:moveTo>
                <a:cubicBezTo>
                  <a:pt x="1975" y="294"/>
                  <a:pt x="4024" y="-1"/>
                  <a:pt x="6084" y="0"/>
                </a:cubicBezTo>
                <a:cubicBezTo>
                  <a:pt x="9262" y="0"/>
                  <a:pt x="12401" y="701"/>
                  <a:pt x="15277" y="2054"/>
                </a:cubicBezTo>
                <a:lnTo>
                  <a:pt x="6084" y="21600"/>
                </a:lnTo>
                <a:lnTo>
                  <a:pt x="-1" y="874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3" name="Line 18"/>
          <p:cNvSpPr>
            <a:spLocks noChangeShapeType="1"/>
          </p:cNvSpPr>
          <p:nvPr/>
        </p:nvSpPr>
        <p:spPr bwMode="auto">
          <a:xfrm>
            <a:off x="5508625" y="2924175"/>
            <a:ext cx="0" cy="2735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4" name="Line 19"/>
          <p:cNvSpPr>
            <a:spLocks noChangeShapeType="1"/>
          </p:cNvSpPr>
          <p:nvPr/>
        </p:nvSpPr>
        <p:spPr bwMode="auto">
          <a:xfrm>
            <a:off x="6012160" y="2952080"/>
            <a:ext cx="0" cy="2808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5" name="Line 20"/>
          <p:cNvSpPr>
            <a:spLocks noChangeShapeType="1"/>
          </p:cNvSpPr>
          <p:nvPr/>
        </p:nvSpPr>
        <p:spPr bwMode="auto">
          <a:xfrm flipH="1" flipV="1">
            <a:off x="5508624" y="5659438"/>
            <a:ext cx="1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6" name="Line 21"/>
          <p:cNvSpPr>
            <a:spLocks noChangeShapeType="1"/>
          </p:cNvSpPr>
          <p:nvPr/>
        </p:nvSpPr>
        <p:spPr bwMode="auto">
          <a:xfrm>
            <a:off x="5508624" y="2924175"/>
            <a:ext cx="503536" cy="6994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7" name="Arc 22"/>
          <p:cNvSpPr>
            <a:spLocks/>
          </p:cNvSpPr>
          <p:nvPr/>
        </p:nvSpPr>
        <p:spPr bwMode="auto">
          <a:xfrm rot="-626175">
            <a:off x="3708400" y="2349500"/>
            <a:ext cx="700088" cy="252413"/>
          </a:xfrm>
          <a:custGeom>
            <a:avLst/>
            <a:gdLst>
              <a:gd name="T0" fmla="*/ 2147483647 w 19119"/>
              <a:gd name="T1" fmla="*/ 0 h 18982"/>
              <a:gd name="T2" fmla="*/ 2147483647 w 19119"/>
              <a:gd name="T3" fmla="*/ 2147483647 h 18982"/>
              <a:gd name="T4" fmla="*/ 0 w 19119"/>
              <a:gd name="T5" fmla="*/ 2147483647 h 189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19" h="18982" fill="none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</a:path>
              <a:path w="19119" h="18982" stroke="0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  <a:lnTo>
                  <a:pt x="0" y="18982"/>
                </a:lnTo>
                <a:lnTo>
                  <a:pt x="10307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8" name="Arc 23"/>
          <p:cNvSpPr>
            <a:spLocks/>
          </p:cNvSpPr>
          <p:nvPr/>
        </p:nvSpPr>
        <p:spPr bwMode="auto">
          <a:xfrm rot="606194">
            <a:off x="3822700" y="2216150"/>
            <a:ext cx="1077913" cy="150813"/>
          </a:xfrm>
          <a:custGeom>
            <a:avLst/>
            <a:gdLst>
              <a:gd name="T0" fmla="*/ 0 w 27689"/>
              <a:gd name="T1" fmla="*/ 2147483647 h 21600"/>
              <a:gd name="T2" fmla="*/ 2147483647 w 27689"/>
              <a:gd name="T3" fmla="*/ 2147483647 h 21600"/>
              <a:gd name="T4" fmla="*/ 2147483647 w 2768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689" h="21600" fill="none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</a:path>
              <a:path w="27689" h="21600" stroke="0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  <a:lnTo>
                  <a:pt x="6773" y="21600"/>
                </a:lnTo>
                <a:lnTo>
                  <a:pt x="0" y="108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09" name="Line 24"/>
          <p:cNvSpPr>
            <a:spLocks noChangeShapeType="1"/>
          </p:cNvSpPr>
          <p:nvPr/>
        </p:nvSpPr>
        <p:spPr bwMode="auto">
          <a:xfrm>
            <a:off x="3851275" y="2133600"/>
            <a:ext cx="215900" cy="215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10" name="Line 25"/>
          <p:cNvSpPr>
            <a:spLocks noChangeShapeType="1"/>
          </p:cNvSpPr>
          <p:nvPr/>
        </p:nvSpPr>
        <p:spPr bwMode="auto">
          <a:xfrm>
            <a:off x="3851275" y="2133600"/>
            <a:ext cx="0" cy="358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11" name="Line 26"/>
          <p:cNvSpPr>
            <a:spLocks noChangeShapeType="1"/>
          </p:cNvSpPr>
          <p:nvPr/>
        </p:nvSpPr>
        <p:spPr bwMode="auto">
          <a:xfrm>
            <a:off x="4067175" y="2349500"/>
            <a:ext cx="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12" name="Line 27"/>
          <p:cNvSpPr>
            <a:spLocks noChangeShapeType="1"/>
          </p:cNvSpPr>
          <p:nvPr/>
        </p:nvSpPr>
        <p:spPr bwMode="auto">
          <a:xfrm>
            <a:off x="4500563" y="2781300"/>
            <a:ext cx="0" cy="2735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2013" name="Line 31"/>
          <p:cNvSpPr>
            <a:spLocks noChangeShapeType="1"/>
          </p:cNvSpPr>
          <p:nvPr/>
        </p:nvSpPr>
        <p:spPr bwMode="auto">
          <a:xfrm>
            <a:off x="4859338" y="2781300"/>
            <a:ext cx="0" cy="266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2484438" y="2241550"/>
            <a:ext cx="3816350" cy="755650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38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2"/>
          <p:cNvSpPr>
            <a:spLocks noChangeArrowheads="1"/>
          </p:cNvSpPr>
          <p:nvPr/>
        </p:nvSpPr>
        <p:spPr bwMode="auto">
          <a:xfrm>
            <a:off x="4284663" y="2349500"/>
            <a:ext cx="792162" cy="3671888"/>
          </a:xfrm>
          <a:prstGeom prst="can">
            <a:avLst>
              <a:gd name="adj" fmla="val 26653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1" name="AutoShape 4"/>
          <p:cNvSpPr>
            <a:spLocks noChangeArrowheads="1"/>
          </p:cNvSpPr>
          <p:nvPr/>
        </p:nvSpPr>
        <p:spPr bwMode="auto">
          <a:xfrm>
            <a:off x="2411413" y="1268413"/>
            <a:ext cx="4392612" cy="4824412"/>
          </a:xfrm>
          <a:prstGeom prst="can">
            <a:avLst>
              <a:gd name="adj" fmla="val 22297"/>
            </a:avLst>
          </a:prstGeom>
          <a:solidFill>
            <a:schemeClr val="accent1">
              <a:alpha val="3215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2" name="AutoShape 29"/>
          <p:cNvSpPr>
            <a:spLocks noChangeArrowheads="1"/>
          </p:cNvSpPr>
          <p:nvPr/>
        </p:nvSpPr>
        <p:spPr bwMode="auto">
          <a:xfrm>
            <a:off x="3276600" y="3284538"/>
            <a:ext cx="2879725" cy="3384550"/>
          </a:xfrm>
          <a:prstGeom prst="can">
            <a:avLst>
              <a:gd name="adj" fmla="val 29383"/>
            </a:avLst>
          </a:prstGeom>
          <a:solidFill>
            <a:schemeClr val="accent1">
              <a:alpha val="1098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>
          <a:xfrm>
            <a:off x="1414463" y="314325"/>
            <a:ext cx="3581400" cy="86518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/>
              <a:t>Double cyclone</a:t>
            </a:r>
          </a:p>
        </p:txBody>
      </p:sp>
      <p:sp>
        <p:nvSpPr>
          <p:cNvPr id="43014" name="Arc 5"/>
          <p:cNvSpPr>
            <a:spLocks/>
          </p:cNvSpPr>
          <p:nvPr/>
        </p:nvSpPr>
        <p:spPr bwMode="auto">
          <a:xfrm flipH="1">
            <a:off x="3348038" y="2413000"/>
            <a:ext cx="969962" cy="171450"/>
          </a:xfrm>
          <a:custGeom>
            <a:avLst/>
            <a:gdLst>
              <a:gd name="T0" fmla="*/ 0 w 23717"/>
              <a:gd name="T1" fmla="*/ 2147483647 h 21600"/>
              <a:gd name="T2" fmla="*/ 2147483647 w 23717"/>
              <a:gd name="T3" fmla="*/ 2147483647 h 21600"/>
              <a:gd name="T4" fmla="*/ 2147483647 w 23717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17" h="21600" fill="none" extrusionOk="0">
                <a:moveTo>
                  <a:pt x="-1" y="103"/>
                </a:moveTo>
                <a:cubicBezTo>
                  <a:pt x="703" y="34"/>
                  <a:pt x="1410" y="-1"/>
                  <a:pt x="2117" y="0"/>
                </a:cubicBezTo>
                <a:cubicBezTo>
                  <a:pt x="14046" y="0"/>
                  <a:pt x="23717" y="9670"/>
                  <a:pt x="23717" y="21600"/>
                </a:cubicBezTo>
              </a:path>
              <a:path w="23717" h="21600" stroke="0" extrusionOk="0">
                <a:moveTo>
                  <a:pt x="-1" y="103"/>
                </a:moveTo>
                <a:cubicBezTo>
                  <a:pt x="703" y="34"/>
                  <a:pt x="1410" y="-1"/>
                  <a:pt x="2117" y="0"/>
                </a:cubicBezTo>
                <a:cubicBezTo>
                  <a:pt x="14046" y="0"/>
                  <a:pt x="23717" y="9670"/>
                  <a:pt x="23717" y="21600"/>
                </a:cubicBezTo>
                <a:lnTo>
                  <a:pt x="2117" y="21600"/>
                </a:lnTo>
                <a:lnTo>
                  <a:pt x="-1" y="10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5" name="Arc 6"/>
          <p:cNvSpPr>
            <a:spLocks/>
          </p:cNvSpPr>
          <p:nvPr/>
        </p:nvSpPr>
        <p:spPr bwMode="auto">
          <a:xfrm flipH="1">
            <a:off x="3805238" y="2481263"/>
            <a:ext cx="514350" cy="698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6" name="Arc 7"/>
          <p:cNvSpPr>
            <a:spLocks/>
          </p:cNvSpPr>
          <p:nvPr/>
        </p:nvSpPr>
        <p:spPr bwMode="auto">
          <a:xfrm flipH="1">
            <a:off x="3348038" y="3727450"/>
            <a:ext cx="950912" cy="173038"/>
          </a:xfrm>
          <a:custGeom>
            <a:avLst/>
            <a:gdLst>
              <a:gd name="T0" fmla="*/ 0 w 23282"/>
              <a:gd name="T1" fmla="*/ 2147483647 h 21600"/>
              <a:gd name="T2" fmla="*/ 2147483647 w 23282"/>
              <a:gd name="T3" fmla="*/ 2147483647 h 21600"/>
              <a:gd name="T4" fmla="*/ 2147483647 w 23282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282" h="21600" fill="none" extrusionOk="0">
                <a:moveTo>
                  <a:pt x="-1" y="65"/>
                </a:moveTo>
                <a:cubicBezTo>
                  <a:pt x="559" y="21"/>
                  <a:pt x="1120" y="-1"/>
                  <a:pt x="1682" y="0"/>
                </a:cubicBezTo>
                <a:cubicBezTo>
                  <a:pt x="13611" y="0"/>
                  <a:pt x="23282" y="9670"/>
                  <a:pt x="23282" y="21600"/>
                </a:cubicBezTo>
              </a:path>
              <a:path w="23282" h="21600" stroke="0" extrusionOk="0">
                <a:moveTo>
                  <a:pt x="-1" y="65"/>
                </a:moveTo>
                <a:cubicBezTo>
                  <a:pt x="559" y="21"/>
                  <a:pt x="1120" y="-1"/>
                  <a:pt x="1682" y="0"/>
                </a:cubicBezTo>
                <a:cubicBezTo>
                  <a:pt x="13611" y="0"/>
                  <a:pt x="23282" y="9670"/>
                  <a:pt x="23282" y="21600"/>
                </a:cubicBezTo>
                <a:lnTo>
                  <a:pt x="1682" y="21600"/>
                </a:lnTo>
                <a:lnTo>
                  <a:pt x="-1" y="6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3348038" y="2565400"/>
            <a:ext cx="0" cy="1317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8" name="Line 9"/>
          <p:cNvSpPr>
            <a:spLocks noChangeShapeType="1"/>
          </p:cNvSpPr>
          <p:nvPr/>
        </p:nvSpPr>
        <p:spPr bwMode="auto">
          <a:xfrm>
            <a:off x="3805238" y="2551113"/>
            <a:ext cx="0" cy="1316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 flipV="1">
            <a:off x="3348038" y="2565400"/>
            <a:ext cx="4429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0" name="Line 11"/>
          <p:cNvSpPr>
            <a:spLocks noChangeShapeType="1"/>
          </p:cNvSpPr>
          <p:nvPr/>
        </p:nvSpPr>
        <p:spPr bwMode="auto">
          <a:xfrm flipV="1">
            <a:off x="3348038" y="3860800"/>
            <a:ext cx="4429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>
            <a:off x="4319588" y="2481263"/>
            <a:ext cx="0" cy="1316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2" name="Arc 13"/>
          <p:cNvSpPr>
            <a:spLocks/>
          </p:cNvSpPr>
          <p:nvPr/>
        </p:nvSpPr>
        <p:spPr bwMode="auto">
          <a:xfrm flipH="1">
            <a:off x="3805238" y="3797300"/>
            <a:ext cx="514350" cy="698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3" name="Arc 14"/>
          <p:cNvSpPr>
            <a:spLocks/>
          </p:cNvSpPr>
          <p:nvPr/>
        </p:nvSpPr>
        <p:spPr bwMode="auto">
          <a:xfrm rot="187423" flipV="1">
            <a:off x="5038725" y="2347913"/>
            <a:ext cx="333375" cy="173037"/>
          </a:xfrm>
          <a:custGeom>
            <a:avLst/>
            <a:gdLst>
              <a:gd name="T0" fmla="*/ 0 w 12256"/>
              <a:gd name="T1" fmla="*/ 2147483647 h 21600"/>
              <a:gd name="T2" fmla="*/ 2147483647 w 12256"/>
              <a:gd name="T3" fmla="*/ 2147483647 h 21600"/>
              <a:gd name="T4" fmla="*/ 2147483647 w 1225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256" h="21600" fill="none" extrusionOk="0">
                <a:moveTo>
                  <a:pt x="-1" y="1353"/>
                </a:moveTo>
                <a:cubicBezTo>
                  <a:pt x="2408" y="458"/>
                  <a:pt x="4957" y="-1"/>
                  <a:pt x="7527" y="0"/>
                </a:cubicBezTo>
                <a:cubicBezTo>
                  <a:pt x="9117" y="0"/>
                  <a:pt x="10703" y="175"/>
                  <a:pt x="12255" y="524"/>
                </a:cubicBezTo>
              </a:path>
              <a:path w="12256" h="21600" stroke="0" extrusionOk="0">
                <a:moveTo>
                  <a:pt x="-1" y="1353"/>
                </a:moveTo>
                <a:cubicBezTo>
                  <a:pt x="2408" y="458"/>
                  <a:pt x="4957" y="-1"/>
                  <a:pt x="7527" y="0"/>
                </a:cubicBezTo>
                <a:cubicBezTo>
                  <a:pt x="9117" y="0"/>
                  <a:pt x="10703" y="175"/>
                  <a:pt x="12255" y="524"/>
                </a:cubicBezTo>
                <a:lnTo>
                  <a:pt x="7527" y="21600"/>
                </a:lnTo>
                <a:lnTo>
                  <a:pt x="-1" y="135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4" name="Arc 15"/>
          <p:cNvSpPr>
            <a:spLocks/>
          </p:cNvSpPr>
          <p:nvPr/>
        </p:nvSpPr>
        <p:spPr bwMode="auto">
          <a:xfrm rot="755614" flipV="1">
            <a:off x="4857750" y="2425700"/>
            <a:ext cx="792163" cy="215900"/>
          </a:xfrm>
          <a:custGeom>
            <a:avLst/>
            <a:gdLst>
              <a:gd name="T0" fmla="*/ 0 w 16326"/>
              <a:gd name="T1" fmla="*/ 0 h 21600"/>
              <a:gd name="T2" fmla="*/ 2147483647 w 16326"/>
              <a:gd name="T3" fmla="*/ 2147483647 h 21600"/>
              <a:gd name="T4" fmla="*/ 0 w 1632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326" h="21600" fill="none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</a:path>
              <a:path w="16326" h="21600" stroke="0" extrusionOk="0">
                <a:moveTo>
                  <a:pt x="-1" y="0"/>
                </a:moveTo>
                <a:cubicBezTo>
                  <a:pt x="6265" y="0"/>
                  <a:pt x="12223" y="2721"/>
                  <a:pt x="16325" y="7457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5" name="Arc 16"/>
          <p:cNvSpPr>
            <a:spLocks/>
          </p:cNvSpPr>
          <p:nvPr/>
        </p:nvSpPr>
        <p:spPr bwMode="auto">
          <a:xfrm rot="1202985" flipV="1">
            <a:off x="4784725" y="3652838"/>
            <a:ext cx="866775" cy="293687"/>
          </a:xfrm>
          <a:custGeom>
            <a:avLst/>
            <a:gdLst>
              <a:gd name="T0" fmla="*/ 2147483647 w 14731"/>
              <a:gd name="T1" fmla="*/ 0 h 21574"/>
              <a:gd name="T2" fmla="*/ 2147483647 w 14731"/>
              <a:gd name="T3" fmla="*/ 2147483647 h 21574"/>
              <a:gd name="T4" fmla="*/ 0 w 14731"/>
              <a:gd name="T5" fmla="*/ 2147483647 h 2157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731" h="21574" fill="none" extrusionOk="0">
                <a:moveTo>
                  <a:pt x="1051" y="-1"/>
                </a:moveTo>
                <a:cubicBezTo>
                  <a:pt x="6150" y="248"/>
                  <a:pt x="10997" y="2294"/>
                  <a:pt x="14731" y="5776"/>
                </a:cubicBezTo>
              </a:path>
              <a:path w="14731" h="21574" stroke="0" extrusionOk="0">
                <a:moveTo>
                  <a:pt x="1051" y="-1"/>
                </a:moveTo>
                <a:cubicBezTo>
                  <a:pt x="6150" y="248"/>
                  <a:pt x="10997" y="2294"/>
                  <a:pt x="14731" y="5776"/>
                </a:cubicBezTo>
                <a:lnTo>
                  <a:pt x="0" y="21574"/>
                </a:lnTo>
                <a:lnTo>
                  <a:pt x="1051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6" name="Arc 17"/>
          <p:cNvSpPr>
            <a:spLocks/>
          </p:cNvSpPr>
          <p:nvPr/>
        </p:nvSpPr>
        <p:spPr bwMode="auto">
          <a:xfrm rot="187423" flipV="1">
            <a:off x="5075238" y="3657600"/>
            <a:ext cx="333375" cy="173038"/>
          </a:xfrm>
          <a:custGeom>
            <a:avLst/>
            <a:gdLst>
              <a:gd name="T0" fmla="*/ 0 w 12256"/>
              <a:gd name="T1" fmla="*/ 2147483647 h 21600"/>
              <a:gd name="T2" fmla="*/ 2147483647 w 12256"/>
              <a:gd name="T3" fmla="*/ 2147483647 h 21600"/>
              <a:gd name="T4" fmla="*/ 2147483647 w 12256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256" h="21600" fill="none" extrusionOk="0">
                <a:moveTo>
                  <a:pt x="-1" y="1353"/>
                </a:moveTo>
                <a:cubicBezTo>
                  <a:pt x="2408" y="458"/>
                  <a:pt x="4957" y="-1"/>
                  <a:pt x="7527" y="0"/>
                </a:cubicBezTo>
                <a:cubicBezTo>
                  <a:pt x="9117" y="0"/>
                  <a:pt x="10703" y="175"/>
                  <a:pt x="12255" y="524"/>
                </a:cubicBezTo>
              </a:path>
              <a:path w="12256" h="21600" stroke="0" extrusionOk="0">
                <a:moveTo>
                  <a:pt x="-1" y="1353"/>
                </a:moveTo>
                <a:cubicBezTo>
                  <a:pt x="2408" y="458"/>
                  <a:pt x="4957" y="-1"/>
                  <a:pt x="7527" y="0"/>
                </a:cubicBezTo>
                <a:cubicBezTo>
                  <a:pt x="9117" y="0"/>
                  <a:pt x="10703" y="175"/>
                  <a:pt x="12255" y="524"/>
                </a:cubicBezTo>
                <a:lnTo>
                  <a:pt x="7527" y="21600"/>
                </a:lnTo>
                <a:lnTo>
                  <a:pt x="-1" y="1353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7" name="Line 18"/>
          <p:cNvSpPr>
            <a:spLocks noChangeShapeType="1"/>
          </p:cNvSpPr>
          <p:nvPr/>
        </p:nvSpPr>
        <p:spPr bwMode="auto">
          <a:xfrm>
            <a:off x="5394325" y="2516188"/>
            <a:ext cx="0" cy="1316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>
            <a:off x="5394325" y="3832225"/>
            <a:ext cx="233363" cy="138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29" name="Line 21"/>
          <p:cNvSpPr>
            <a:spLocks noChangeShapeType="1"/>
          </p:cNvSpPr>
          <p:nvPr/>
        </p:nvSpPr>
        <p:spPr bwMode="auto">
          <a:xfrm>
            <a:off x="5394325" y="2516188"/>
            <a:ext cx="233363" cy="104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0" name="Arc 22"/>
          <p:cNvSpPr>
            <a:spLocks/>
          </p:cNvSpPr>
          <p:nvPr/>
        </p:nvSpPr>
        <p:spPr bwMode="auto">
          <a:xfrm rot="-626175">
            <a:off x="4319588" y="2308225"/>
            <a:ext cx="454025" cy="122238"/>
          </a:xfrm>
          <a:custGeom>
            <a:avLst/>
            <a:gdLst>
              <a:gd name="T0" fmla="*/ 2147483647 w 19119"/>
              <a:gd name="T1" fmla="*/ 0 h 18982"/>
              <a:gd name="T2" fmla="*/ 2147483647 w 19119"/>
              <a:gd name="T3" fmla="*/ 2147483647 h 18982"/>
              <a:gd name="T4" fmla="*/ 0 w 19119"/>
              <a:gd name="T5" fmla="*/ 2147483647 h 189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119" h="18982" fill="none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</a:path>
              <a:path w="19119" h="18982" stroke="0" extrusionOk="0">
                <a:moveTo>
                  <a:pt x="10307" y="-1"/>
                </a:moveTo>
                <a:cubicBezTo>
                  <a:pt x="14063" y="2039"/>
                  <a:pt x="17130" y="5148"/>
                  <a:pt x="19119" y="8931"/>
                </a:cubicBezTo>
                <a:lnTo>
                  <a:pt x="0" y="18982"/>
                </a:lnTo>
                <a:lnTo>
                  <a:pt x="10307" y="-1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1" name="Arc 23"/>
          <p:cNvSpPr>
            <a:spLocks/>
          </p:cNvSpPr>
          <p:nvPr/>
        </p:nvSpPr>
        <p:spPr bwMode="auto">
          <a:xfrm rot="612411">
            <a:off x="4356100" y="2276475"/>
            <a:ext cx="700088" cy="73025"/>
          </a:xfrm>
          <a:custGeom>
            <a:avLst/>
            <a:gdLst>
              <a:gd name="T0" fmla="*/ 0 w 27689"/>
              <a:gd name="T1" fmla="*/ 2147483647 h 21600"/>
              <a:gd name="T2" fmla="*/ 2147483647 w 27689"/>
              <a:gd name="T3" fmla="*/ 2147483647 h 21600"/>
              <a:gd name="T4" fmla="*/ 2147483647 w 27689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689" h="21600" fill="none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</a:path>
              <a:path w="27689" h="21600" stroke="0" extrusionOk="0">
                <a:moveTo>
                  <a:pt x="0" y="1089"/>
                </a:moveTo>
                <a:cubicBezTo>
                  <a:pt x="2185" y="367"/>
                  <a:pt x="4471" y="-1"/>
                  <a:pt x="6773" y="0"/>
                </a:cubicBezTo>
                <a:cubicBezTo>
                  <a:pt x="16625" y="0"/>
                  <a:pt x="25229" y="6667"/>
                  <a:pt x="27689" y="16207"/>
                </a:cubicBezTo>
                <a:lnTo>
                  <a:pt x="6773" y="21600"/>
                </a:lnTo>
                <a:lnTo>
                  <a:pt x="0" y="1089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2" name="Line 24"/>
          <p:cNvSpPr>
            <a:spLocks noChangeShapeType="1"/>
          </p:cNvSpPr>
          <p:nvPr/>
        </p:nvSpPr>
        <p:spPr bwMode="auto">
          <a:xfrm>
            <a:off x="4411663" y="2205038"/>
            <a:ext cx="139700" cy="103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3" name="Line 25"/>
          <p:cNvSpPr>
            <a:spLocks noChangeShapeType="1"/>
          </p:cNvSpPr>
          <p:nvPr/>
        </p:nvSpPr>
        <p:spPr bwMode="auto">
          <a:xfrm>
            <a:off x="4411663" y="2205038"/>
            <a:ext cx="0" cy="173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4551363" y="2308225"/>
            <a:ext cx="0" cy="34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5" name="Line 27"/>
          <p:cNvSpPr>
            <a:spLocks noChangeShapeType="1"/>
          </p:cNvSpPr>
          <p:nvPr/>
        </p:nvSpPr>
        <p:spPr bwMode="auto">
          <a:xfrm flipH="1">
            <a:off x="4833938" y="2565400"/>
            <a:ext cx="25400" cy="1266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6" name="Line 30"/>
          <p:cNvSpPr>
            <a:spLocks noChangeShapeType="1"/>
          </p:cNvSpPr>
          <p:nvPr/>
        </p:nvSpPr>
        <p:spPr bwMode="auto">
          <a:xfrm>
            <a:off x="5651500" y="2636838"/>
            <a:ext cx="0" cy="1368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7" name="Arc 32"/>
          <p:cNvSpPr>
            <a:spLocks/>
          </p:cNvSpPr>
          <p:nvPr/>
        </p:nvSpPr>
        <p:spPr bwMode="auto">
          <a:xfrm flipH="1">
            <a:off x="1260475" y="3573463"/>
            <a:ext cx="2087563" cy="36036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8" name="Arc 33"/>
          <p:cNvSpPr>
            <a:spLocks/>
          </p:cNvSpPr>
          <p:nvPr/>
        </p:nvSpPr>
        <p:spPr bwMode="auto">
          <a:xfrm flipH="1">
            <a:off x="1260475" y="4581525"/>
            <a:ext cx="1944688" cy="3603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39" name="Arc 35"/>
          <p:cNvSpPr>
            <a:spLocks/>
          </p:cNvSpPr>
          <p:nvPr/>
        </p:nvSpPr>
        <p:spPr bwMode="auto">
          <a:xfrm rot="21184034" flipH="1">
            <a:off x="1979613" y="3789363"/>
            <a:ext cx="1292225" cy="360362"/>
          </a:xfrm>
          <a:custGeom>
            <a:avLst/>
            <a:gdLst>
              <a:gd name="T0" fmla="*/ 0 w 12113"/>
              <a:gd name="T1" fmla="*/ 0 h 21600"/>
              <a:gd name="T2" fmla="*/ 2147483647 w 12113"/>
              <a:gd name="T3" fmla="*/ 2147483647 h 21600"/>
              <a:gd name="T4" fmla="*/ 0 w 121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113" h="21600" fill="none" extrusionOk="0">
                <a:moveTo>
                  <a:pt x="-1" y="0"/>
                </a:moveTo>
                <a:cubicBezTo>
                  <a:pt x="4318" y="0"/>
                  <a:pt x="8537" y="1294"/>
                  <a:pt x="12112" y="3716"/>
                </a:cubicBezTo>
              </a:path>
              <a:path w="12113" h="21600" stroke="0" extrusionOk="0">
                <a:moveTo>
                  <a:pt x="-1" y="0"/>
                </a:moveTo>
                <a:cubicBezTo>
                  <a:pt x="4318" y="0"/>
                  <a:pt x="8537" y="1294"/>
                  <a:pt x="12112" y="371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40" name="Arc 36"/>
          <p:cNvSpPr>
            <a:spLocks/>
          </p:cNvSpPr>
          <p:nvPr/>
        </p:nvSpPr>
        <p:spPr bwMode="auto">
          <a:xfrm rot="21184034" flipH="1">
            <a:off x="1979613" y="4797425"/>
            <a:ext cx="1292225" cy="360363"/>
          </a:xfrm>
          <a:custGeom>
            <a:avLst/>
            <a:gdLst>
              <a:gd name="T0" fmla="*/ 0 w 12113"/>
              <a:gd name="T1" fmla="*/ 0 h 21600"/>
              <a:gd name="T2" fmla="*/ 2147483647 w 12113"/>
              <a:gd name="T3" fmla="*/ 2147483647 h 21600"/>
              <a:gd name="T4" fmla="*/ 0 w 12113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113" h="21600" fill="none" extrusionOk="0">
                <a:moveTo>
                  <a:pt x="-1" y="0"/>
                </a:moveTo>
                <a:cubicBezTo>
                  <a:pt x="4318" y="0"/>
                  <a:pt x="8537" y="1294"/>
                  <a:pt x="12112" y="3716"/>
                </a:cubicBezTo>
              </a:path>
              <a:path w="12113" h="21600" stroke="0" extrusionOk="0">
                <a:moveTo>
                  <a:pt x="-1" y="0"/>
                </a:moveTo>
                <a:cubicBezTo>
                  <a:pt x="4318" y="0"/>
                  <a:pt x="8537" y="1294"/>
                  <a:pt x="12112" y="371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41" name="AutoShape 37"/>
          <p:cNvSpPr>
            <a:spLocks noChangeArrowheads="1"/>
          </p:cNvSpPr>
          <p:nvPr/>
        </p:nvSpPr>
        <p:spPr bwMode="auto">
          <a:xfrm>
            <a:off x="1260475" y="3933825"/>
            <a:ext cx="720725" cy="1008063"/>
          </a:xfrm>
          <a:prstGeom prst="parallelogram">
            <a:avLst>
              <a:gd name="adj" fmla="val 0"/>
            </a:avLst>
          </a:prstGeom>
          <a:solidFill>
            <a:schemeClr val="accent1">
              <a:alpha val="2313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42" name="AutoShape 38"/>
          <p:cNvSpPr>
            <a:spLocks noChangeArrowheads="1"/>
          </p:cNvSpPr>
          <p:nvPr/>
        </p:nvSpPr>
        <p:spPr bwMode="auto">
          <a:xfrm>
            <a:off x="3708400" y="1052513"/>
            <a:ext cx="1655763" cy="936625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3043" name="Text Box 39"/>
          <p:cNvSpPr txBox="1">
            <a:spLocks noChangeArrowheads="1"/>
          </p:cNvSpPr>
          <p:nvPr/>
        </p:nvSpPr>
        <p:spPr bwMode="auto">
          <a:xfrm>
            <a:off x="4211638" y="5229225"/>
            <a:ext cx="43561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/>
              <a:t>Compact design high efficiency </a:t>
            </a:r>
          </a:p>
          <a:p>
            <a:pPr eaLnBrk="1" hangingPunct="1">
              <a:buFontTx/>
              <a:buChar char="•"/>
            </a:pPr>
            <a:r>
              <a:rPr lang="ko-KR" altLang="en-US"/>
              <a:t>외부 사이클론 효과는 낮음</a:t>
            </a:r>
          </a:p>
          <a:p>
            <a:pPr eaLnBrk="1" hangingPunct="1">
              <a:buFontTx/>
              <a:buChar char="•"/>
            </a:pPr>
            <a:r>
              <a:rPr lang="ko-KR" altLang="en-US"/>
              <a:t>내부 사이클론 입구 마모를 막기위해 외부 사이클론 입구 흐름 라인 조절</a:t>
            </a:r>
          </a:p>
        </p:txBody>
      </p:sp>
    </p:spTree>
    <p:extLst>
      <p:ext uri="{BB962C8B-B14F-4D97-AF65-F5344CB8AC3E}">
        <p14:creationId xmlns:p14="http://schemas.microsoft.com/office/powerpoint/2010/main" val="402596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3"/>
          <p:cNvSpPr>
            <a:spLocks noChangeArrowheads="1"/>
          </p:cNvSpPr>
          <p:nvPr/>
        </p:nvSpPr>
        <p:spPr bwMode="auto">
          <a:xfrm>
            <a:off x="2411413" y="1628775"/>
            <a:ext cx="4899025" cy="4535488"/>
          </a:xfrm>
          <a:prstGeom prst="can">
            <a:avLst>
              <a:gd name="adj" fmla="val 22366"/>
            </a:avLst>
          </a:prstGeom>
          <a:solidFill>
            <a:schemeClr val="accent1">
              <a:alpha val="32156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title"/>
          </p:nvPr>
        </p:nvSpPr>
        <p:spPr>
          <a:xfrm>
            <a:off x="1116013" y="333375"/>
            <a:ext cx="7092950" cy="857250"/>
          </a:xfrm>
        </p:spPr>
        <p:txBody>
          <a:bodyPr/>
          <a:lstStyle/>
          <a:p>
            <a:pPr eaLnBrk="1" hangingPunct="1"/>
            <a:r>
              <a:rPr lang="en-US" altLang="ko-KR" sz="3200"/>
              <a:t> Integrated combustor -cyclone</a:t>
            </a:r>
          </a:p>
        </p:txBody>
      </p:sp>
      <p:sp>
        <p:nvSpPr>
          <p:cNvPr id="44036" name="Arc 32"/>
          <p:cNvSpPr>
            <a:spLocks/>
          </p:cNvSpPr>
          <p:nvPr/>
        </p:nvSpPr>
        <p:spPr bwMode="auto">
          <a:xfrm rot="497362" flipH="1">
            <a:off x="3421063" y="2905125"/>
            <a:ext cx="1152525" cy="501650"/>
          </a:xfrm>
          <a:custGeom>
            <a:avLst/>
            <a:gdLst>
              <a:gd name="T0" fmla="*/ 2147483647 w 12113"/>
              <a:gd name="T1" fmla="*/ 0 h 21516"/>
              <a:gd name="T2" fmla="*/ 2147483647 w 12113"/>
              <a:gd name="T3" fmla="*/ 2147483647 h 21516"/>
              <a:gd name="T4" fmla="*/ 0 w 12113"/>
              <a:gd name="T5" fmla="*/ 2147483647 h 215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113" h="21516" fill="none" extrusionOk="0">
                <a:moveTo>
                  <a:pt x="1903" y="0"/>
                </a:moveTo>
                <a:cubicBezTo>
                  <a:pt x="5560" y="323"/>
                  <a:pt x="9073" y="1573"/>
                  <a:pt x="12112" y="3632"/>
                </a:cubicBezTo>
              </a:path>
              <a:path w="12113" h="21516" stroke="0" extrusionOk="0">
                <a:moveTo>
                  <a:pt x="1903" y="0"/>
                </a:moveTo>
                <a:cubicBezTo>
                  <a:pt x="5560" y="323"/>
                  <a:pt x="9073" y="1573"/>
                  <a:pt x="12112" y="3632"/>
                </a:cubicBezTo>
                <a:lnTo>
                  <a:pt x="0" y="21516"/>
                </a:lnTo>
                <a:lnTo>
                  <a:pt x="1903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37" name="AutoShape 33"/>
          <p:cNvSpPr>
            <a:spLocks noChangeArrowheads="1"/>
          </p:cNvSpPr>
          <p:nvPr/>
        </p:nvSpPr>
        <p:spPr bwMode="auto">
          <a:xfrm>
            <a:off x="2771775" y="1917700"/>
            <a:ext cx="720725" cy="1008063"/>
          </a:xfrm>
          <a:prstGeom prst="parallelogram">
            <a:avLst>
              <a:gd name="adj" fmla="val 0"/>
            </a:avLst>
          </a:prstGeom>
          <a:solidFill>
            <a:schemeClr val="accent1">
              <a:alpha val="2313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38" name="AutoShape 4"/>
          <p:cNvSpPr>
            <a:spLocks noChangeArrowheads="1"/>
          </p:cNvSpPr>
          <p:nvPr/>
        </p:nvSpPr>
        <p:spPr bwMode="auto">
          <a:xfrm>
            <a:off x="4427538" y="1773238"/>
            <a:ext cx="2881312" cy="2879725"/>
          </a:xfrm>
          <a:prstGeom prst="can">
            <a:avLst>
              <a:gd name="adj" fmla="val 25000"/>
            </a:avLst>
          </a:prstGeom>
          <a:solidFill>
            <a:schemeClr val="accent1">
              <a:alpha val="1098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39" name="Arc 35"/>
          <p:cNvSpPr>
            <a:spLocks/>
          </p:cNvSpPr>
          <p:nvPr/>
        </p:nvSpPr>
        <p:spPr bwMode="auto">
          <a:xfrm>
            <a:off x="3492500" y="1916113"/>
            <a:ext cx="1222375" cy="73025"/>
          </a:xfrm>
          <a:custGeom>
            <a:avLst/>
            <a:gdLst>
              <a:gd name="T0" fmla="*/ 0 w 15708"/>
              <a:gd name="T1" fmla="*/ 0 h 21600"/>
              <a:gd name="T2" fmla="*/ 2147483647 w 15708"/>
              <a:gd name="T3" fmla="*/ 2147483647 h 21600"/>
              <a:gd name="T4" fmla="*/ 0 w 15708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708" h="21600" fill="none" extrusionOk="0">
                <a:moveTo>
                  <a:pt x="-1" y="0"/>
                </a:moveTo>
                <a:cubicBezTo>
                  <a:pt x="5945" y="0"/>
                  <a:pt x="11627" y="2450"/>
                  <a:pt x="15708" y="6773"/>
                </a:cubicBezTo>
              </a:path>
              <a:path w="15708" h="21600" stroke="0" extrusionOk="0">
                <a:moveTo>
                  <a:pt x="-1" y="0"/>
                </a:moveTo>
                <a:cubicBezTo>
                  <a:pt x="5945" y="0"/>
                  <a:pt x="11627" y="2450"/>
                  <a:pt x="15708" y="677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40" name="Oval 36"/>
          <p:cNvSpPr>
            <a:spLocks noChangeArrowheads="1"/>
          </p:cNvSpPr>
          <p:nvPr/>
        </p:nvSpPr>
        <p:spPr bwMode="auto">
          <a:xfrm>
            <a:off x="5437188" y="1989138"/>
            <a:ext cx="790575" cy="2889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41" name="Oval 37"/>
          <p:cNvSpPr>
            <a:spLocks noChangeArrowheads="1"/>
          </p:cNvSpPr>
          <p:nvPr/>
        </p:nvSpPr>
        <p:spPr bwMode="auto">
          <a:xfrm>
            <a:off x="5507038" y="5732463"/>
            <a:ext cx="865187" cy="2889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42" name="Line 38"/>
          <p:cNvSpPr>
            <a:spLocks noChangeShapeType="1"/>
          </p:cNvSpPr>
          <p:nvPr/>
        </p:nvSpPr>
        <p:spPr bwMode="auto">
          <a:xfrm>
            <a:off x="4427538" y="4365625"/>
            <a:ext cx="1079500" cy="1511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43" name="Line 39"/>
          <p:cNvSpPr>
            <a:spLocks noChangeShapeType="1"/>
          </p:cNvSpPr>
          <p:nvPr/>
        </p:nvSpPr>
        <p:spPr bwMode="auto">
          <a:xfrm flipH="1">
            <a:off x="6372225" y="4365625"/>
            <a:ext cx="935038" cy="151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044" name="Text Box 40"/>
          <p:cNvSpPr txBox="1">
            <a:spLocks noChangeArrowheads="1"/>
          </p:cNvSpPr>
          <p:nvPr/>
        </p:nvSpPr>
        <p:spPr bwMode="auto">
          <a:xfrm>
            <a:off x="539750" y="5805488"/>
            <a:ext cx="59483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ko-KR"/>
              <a:t> </a:t>
            </a:r>
            <a:r>
              <a:rPr lang="ko-KR" altLang="en-US"/>
              <a:t>기존 석유화학 공정의 내부 사이클론과 동일</a:t>
            </a:r>
          </a:p>
          <a:p>
            <a:pPr eaLnBrk="1" hangingPunct="1">
              <a:buFontTx/>
              <a:buChar char="•"/>
            </a:pPr>
            <a:r>
              <a:rPr lang="ko-KR" altLang="en-US"/>
              <a:t> </a:t>
            </a:r>
            <a:r>
              <a:rPr lang="en-US" altLang="ko-KR"/>
              <a:t>Foster Wheeler </a:t>
            </a:r>
            <a:r>
              <a:rPr lang="ko-KR" altLang="en-US"/>
              <a:t>등에서 </a:t>
            </a:r>
            <a:r>
              <a:rPr lang="en-US" altLang="ko-KR"/>
              <a:t>Compact cyclone </a:t>
            </a:r>
            <a:r>
              <a:rPr lang="ko-KR" altLang="en-US"/>
              <a:t>기술로 적용</a:t>
            </a:r>
          </a:p>
        </p:txBody>
      </p:sp>
      <p:sp>
        <p:nvSpPr>
          <p:cNvPr id="44045" name="AutoShape 2"/>
          <p:cNvSpPr>
            <a:spLocks noChangeArrowheads="1"/>
          </p:cNvSpPr>
          <p:nvPr/>
        </p:nvSpPr>
        <p:spPr bwMode="auto">
          <a:xfrm>
            <a:off x="5437188" y="1196975"/>
            <a:ext cx="792162" cy="2232025"/>
          </a:xfrm>
          <a:prstGeom prst="can">
            <a:avLst>
              <a:gd name="adj" fmla="val 16201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1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259632" y="573682"/>
            <a:ext cx="5976664" cy="3719414"/>
            <a:chOff x="1785669" y="1340768"/>
            <a:chExt cx="5400600" cy="4056462"/>
          </a:xfrm>
        </p:grpSpPr>
        <p:grpSp>
          <p:nvGrpSpPr>
            <p:cNvPr id="32" name="그룹 31"/>
            <p:cNvGrpSpPr/>
            <p:nvPr/>
          </p:nvGrpSpPr>
          <p:grpSpPr>
            <a:xfrm>
              <a:off x="1785669" y="1340768"/>
              <a:ext cx="5400600" cy="4056462"/>
              <a:chOff x="1785669" y="1340768"/>
              <a:chExt cx="5400600" cy="4056462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785669" y="1340768"/>
                <a:ext cx="5400600" cy="4031109"/>
                <a:chOff x="1785669" y="1340768"/>
                <a:chExt cx="5400600" cy="4031109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785669" y="1340768"/>
                  <a:ext cx="5400600" cy="4031109"/>
                  <a:chOff x="1619672" y="620688"/>
                  <a:chExt cx="6793184" cy="5543277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1619672" y="620688"/>
                    <a:ext cx="6793184" cy="5543277"/>
                    <a:chOff x="1515337" y="643845"/>
                    <a:chExt cx="6793184" cy="5543277"/>
                  </a:xfrm>
                </p:grpSpPr>
                <p:sp>
                  <p:nvSpPr>
                    <p:cNvPr id="852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67825" y="840695"/>
                      <a:ext cx="550863" cy="552450"/>
                    </a:xfrm>
                    <a:prstGeom prst="ellipse">
                      <a:avLst/>
                    </a:prstGeom>
                    <a:solidFill>
                      <a:srgbClr val="FF80FF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3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3979137" y="1901145"/>
                      <a:ext cx="987425" cy="3135312"/>
                    </a:xfrm>
                    <a:custGeom>
                      <a:avLst/>
                      <a:gdLst>
                        <a:gd name="T0" fmla="*/ 7 w 622"/>
                        <a:gd name="T1" fmla="*/ 1975 h 1975"/>
                        <a:gd name="T2" fmla="*/ 332 w 622"/>
                        <a:gd name="T3" fmla="*/ 1460 h 1975"/>
                        <a:gd name="T4" fmla="*/ 329 w 622"/>
                        <a:gd name="T5" fmla="*/ 1462 h 1975"/>
                        <a:gd name="T6" fmla="*/ 512 w 622"/>
                        <a:gd name="T7" fmla="*/ 1462 h 1975"/>
                        <a:gd name="T8" fmla="*/ 508 w 622"/>
                        <a:gd name="T9" fmla="*/ 1458 h 1975"/>
                        <a:gd name="T10" fmla="*/ 507 w 622"/>
                        <a:gd name="T11" fmla="*/ 1692 h 1975"/>
                        <a:gd name="T12" fmla="*/ 620 w 622"/>
                        <a:gd name="T13" fmla="*/ 1692 h 1975"/>
                        <a:gd name="T14" fmla="*/ 622 w 622"/>
                        <a:gd name="T15" fmla="*/ 668 h 1975"/>
                        <a:gd name="T16" fmla="*/ 415 w 622"/>
                        <a:gd name="T17" fmla="*/ 309 h 1975"/>
                        <a:gd name="T18" fmla="*/ 415 w 622"/>
                        <a:gd name="T19" fmla="*/ 311 h 1975"/>
                        <a:gd name="T20" fmla="*/ 410 w 622"/>
                        <a:gd name="T21" fmla="*/ 2 h 1975"/>
                        <a:gd name="T22" fmla="*/ 56 w 622"/>
                        <a:gd name="T23" fmla="*/ 0 h 1975"/>
                        <a:gd name="T24" fmla="*/ 56 w 622"/>
                        <a:gd name="T25" fmla="*/ 7 h 1975"/>
                        <a:gd name="T26" fmla="*/ 408 w 622"/>
                        <a:gd name="T27" fmla="*/ 7 h 1975"/>
                        <a:gd name="T28" fmla="*/ 404 w 622"/>
                        <a:gd name="T29" fmla="*/ 4 h 1975"/>
                        <a:gd name="T30" fmla="*/ 408 w 622"/>
                        <a:gd name="T31" fmla="*/ 312 h 1975"/>
                        <a:gd name="T32" fmla="*/ 614 w 622"/>
                        <a:gd name="T33" fmla="*/ 672 h 1975"/>
                        <a:gd name="T34" fmla="*/ 614 w 622"/>
                        <a:gd name="T35" fmla="*/ 670 h 1975"/>
                        <a:gd name="T36" fmla="*/ 614 w 622"/>
                        <a:gd name="T37" fmla="*/ 1690 h 1975"/>
                        <a:gd name="T38" fmla="*/ 618 w 622"/>
                        <a:gd name="T39" fmla="*/ 1686 h 1975"/>
                        <a:gd name="T40" fmla="*/ 508 w 622"/>
                        <a:gd name="T41" fmla="*/ 1686 h 1975"/>
                        <a:gd name="T42" fmla="*/ 512 w 622"/>
                        <a:gd name="T43" fmla="*/ 1690 h 1975"/>
                        <a:gd name="T44" fmla="*/ 514 w 622"/>
                        <a:gd name="T45" fmla="*/ 1456 h 1975"/>
                        <a:gd name="T46" fmla="*/ 327 w 622"/>
                        <a:gd name="T47" fmla="*/ 1455 h 1975"/>
                        <a:gd name="T48" fmla="*/ 0 w 622"/>
                        <a:gd name="T49" fmla="*/ 1972 h 1975"/>
                        <a:gd name="T50" fmla="*/ 7 w 622"/>
                        <a:gd name="T51" fmla="*/ 1975 h 19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622" h="1975">
                          <a:moveTo>
                            <a:pt x="7" y="1975"/>
                          </a:moveTo>
                          <a:lnTo>
                            <a:pt x="332" y="1460"/>
                          </a:lnTo>
                          <a:lnTo>
                            <a:pt x="329" y="1462"/>
                          </a:lnTo>
                          <a:lnTo>
                            <a:pt x="512" y="1462"/>
                          </a:lnTo>
                          <a:lnTo>
                            <a:pt x="508" y="1458"/>
                          </a:lnTo>
                          <a:lnTo>
                            <a:pt x="507" y="1692"/>
                          </a:lnTo>
                          <a:lnTo>
                            <a:pt x="620" y="1692"/>
                          </a:lnTo>
                          <a:lnTo>
                            <a:pt x="622" y="668"/>
                          </a:lnTo>
                          <a:lnTo>
                            <a:pt x="415" y="309"/>
                          </a:lnTo>
                          <a:lnTo>
                            <a:pt x="415" y="311"/>
                          </a:lnTo>
                          <a:lnTo>
                            <a:pt x="410" y="2"/>
                          </a:lnTo>
                          <a:lnTo>
                            <a:pt x="56" y="0"/>
                          </a:lnTo>
                          <a:lnTo>
                            <a:pt x="56" y="7"/>
                          </a:lnTo>
                          <a:lnTo>
                            <a:pt x="408" y="7"/>
                          </a:lnTo>
                          <a:lnTo>
                            <a:pt x="404" y="4"/>
                          </a:lnTo>
                          <a:lnTo>
                            <a:pt x="408" y="312"/>
                          </a:lnTo>
                          <a:lnTo>
                            <a:pt x="614" y="672"/>
                          </a:lnTo>
                          <a:lnTo>
                            <a:pt x="614" y="670"/>
                          </a:lnTo>
                          <a:lnTo>
                            <a:pt x="614" y="1690"/>
                          </a:lnTo>
                          <a:lnTo>
                            <a:pt x="618" y="1686"/>
                          </a:lnTo>
                          <a:lnTo>
                            <a:pt x="508" y="1686"/>
                          </a:lnTo>
                          <a:lnTo>
                            <a:pt x="512" y="1690"/>
                          </a:lnTo>
                          <a:lnTo>
                            <a:pt x="514" y="1456"/>
                          </a:lnTo>
                          <a:lnTo>
                            <a:pt x="327" y="1455"/>
                          </a:lnTo>
                          <a:lnTo>
                            <a:pt x="0" y="1972"/>
                          </a:lnTo>
                          <a:lnTo>
                            <a:pt x="7" y="197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4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4068037" y="812120"/>
                      <a:ext cx="3051175" cy="755650"/>
                    </a:xfrm>
                    <a:custGeom>
                      <a:avLst/>
                      <a:gdLst>
                        <a:gd name="T0" fmla="*/ 0 w 1922"/>
                        <a:gd name="T1" fmla="*/ 476 h 476"/>
                        <a:gd name="T2" fmla="*/ 540 w 1922"/>
                        <a:gd name="T3" fmla="*/ 476 h 476"/>
                        <a:gd name="T4" fmla="*/ 540 w 1922"/>
                        <a:gd name="T5" fmla="*/ 0 h 476"/>
                        <a:gd name="T6" fmla="*/ 1922 w 1922"/>
                        <a:gd name="T7" fmla="*/ 0 h 4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922" h="476">
                          <a:moveTo>
                            <a:pt x="0" y="476"/>
                          </a:moveTo>
                          <a:lnTo>
                            <a:pt x="540" y="476"/>
                          </a:lnTo>
                          <a:lnTo>
                            <a:pt x="540" y="0"/>
                          </a:lnTo>
                          <a:lnTo>
                            <a:pt x="1922" y="0"/>
                          </a:lnTo>
                        </a:path>
                      </a:pathLst>
                    </a:cu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5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3987075" y="791482"/>
                      <a:ext cx="3136900" cy="4584700"/>
                    </a:xfrm>
                    <a:custGeom>
                      <a:avLst/>
                      <a:gdLst>
                        <a:gd name="T0" fmla="*/ 8 w 1976"/>
                        <a:gd name="T1" fmla="*/ 2888 h 2888"/>
                        <a:gd name="T2" fmla="*/ 358 w 1976"/>
                        <a:gd name="T3" fmla="*/ 2342 h 2888"/>
                        <a:gd name="T4" fmla="*/ 351 w 1976"/>
                        <a:gd name="T5" fmla="*/ 2340 h 2888"/>
                        <a:gd name="T6" fmla="*/ 349 w 1976"/>
                        <a:gd name="T7" fmla="*/ 2550 h 2888"/>
                        <a:gd name="T8" fmla="*/ 784 w 1976"/>
                        <a:gd name="T9" fmla="*/ 2552 h 2888"/>
                        <a:gd name="T10" fmla="*/ 785 w 1976"/>
                        <a:gd name="T11" fmla="*/ 1380 h 2888"/>
                        <a:gd name="T12" fmla="*/ 785 w 1976"/>
                        <a:gd name="T13" fmla="*/ 1381 h 2888"/>
                        <a:gd name="T14" fmla="*/ 992 w 1976"/>
                        <a:gd name="T15" fmla="*/ 1024 h 2888"/>
                        <a:gd name="T16" fmla="*/ 990 w 1976"/>
                        <a:gd name="T17" fmla="*/ 483 h 2888"/>
                        <a:gd name="T18" fmla="*/ 796 w 1976"/>
                        <a:gd name="T19" fmla="*/ 482 h 2888"/>
                        <a:gd name="T20" fmla="*/ 800 w 1976"/>
                        <a:gd name="T21" fmla="*/ 485 h 2888"/>
                        <a:gd name="T22" fmla="*/ 800 w 1976"/>
                        <a:gd name="T23" fmla="*/ 306 h 2888"/>
                        <a:gd name="T24" fmla="*/ 796 w 1976"/>
                        <a:gd name="T25" fmla="*/ 309 h 2888"/>
                        <a:gd name="T26" fmla="*/ 1346 w 1976"/>
                        <a:gd name="T27" fmla="*/ 309 h 2888"/>
                        <a:gd name="T28" fmla="*/ 1342 w 1976"/>
                        <a:gd name="T29" fmla="*/ 306 h 2888"/>
                        <a:gd name="T30" fmla="*/ 1342 w 1976"/>
                        <a:gd name="T31" fmla="*/ 2330 h 2888"/>
                        <a:gd name="T32" fmla="*/ 1470 w 1976"/>
                        <a:gd name="T33" fmla="*/ 2802 h 2888"/>
                        <a:gd name="T34" fmla="*/ 1844 w 1976"/>
                        <a:gd name="T35" fmla="*/ 2802 h 2888"/>
                        <a:gd name="T36" fmla="*/ 1976 w 1976"/>
                        <a:gd name="T37" fmla="*/ 2331 h 2888"/>
                        <a:gd name="T38" fmla="*/ 1976 w 1976"/>
                        <a:gd name="T39" fmla="*/ 0 h 2888"/>
                        <a:gd name="T40" fmla="*/ 1969 w 1976"/>
                        <a:gd name="T41" fmla="*/ 0 h 2888"/>
                        <a:gd name="T42" fmla="*/ 1969 w 1976"/>
                        <a:gd name="T43" fmla="*/ 2331 h 2888"/>
                        <a:gd name="T44" fmla="*/ 1969 w 1976"/>
                        <a:gd name="T45" fmla="*/ 2330 h 2888"/>
                        <a:gd name="T46" fmla="*/ 1838 w 1976"/>
                        <a:gd name="T47" fmla="*/ 2796 h 2888"/>
                        <a:gd name="T48" fmla="*/ 1842 w 1976"/>
                        <a:gd name="T49" fmla="*/ 2795 h 2888"/>
                        <a:gd name="T50" fmla="*/ 1472 w 1976"/>
                        <a:gd name="T51" fmla="*/ 2795 h 2888"/>
                        <a:gd name="T52" fmla="*/ 1475 w 1976"/>
                        <a:gd name="T53" fmla="*/ 2796 h 2888"/>
                        <a:gd name="T54" fmla="*/ 1350 w 1976"/>
                        <a:gd name="T55" fmla="*/ 2328 h 2888"/>
                        <a:gd name="T56" fmla="*/ 1350 w 1976"/>
                        <a:gd name="T57" fmla="*/ 2330 h 2888"/>
                        <a:gd name="T58" fmla="*/ 1348 w 1976"/>
                        <a:gd name="T59" fmla="*/ 304 h 2888"/>
                        <a:gd name="T60" fmla="*/ 794 w 1976"/>
                        <a:gd name="T61" fmla="*/ 304 h 2888"/>
                        <a:gd name="T62" fmla="*/ 794 w 1976"/>
                        <a:gd name="T63" fmla="*/ 487 h 2888"/>
                        <a:gd name="T64" fmla="*/ 988 w 1976"/>
                        <a:gd name="T65" fmla="*/ 489 h 2888"/>
                        <a:gd name="T66" fmla="*/ 985 w 1976"/>
                        <a:gd name="T67" fmla="*/ 485 h 2888"/>
                        <a:gd name="T68" fmla="*/ 985 w 1976"/>
                        <a:gd name="T69" fmla="*/ 1022 h 2888"/>
                        <a:gd name="T70" fmla="*/ 985 w 1976"/>
                        <a:gd name="T71" fmla="*/ 1020 h 2888"/>
                        <a:gd name="T72" fmla="*/ 778 w 1976"/>
                        <a:gd name="T73" fmla="*/ 1378 h 2888"/>
                        <a:gd name="T74" fmla="*/ 778 w 1976"/>
                        <a:gd name="T75" fmla="*/ 2550 h 2888"/>
                        <a:gd name="T76" fmla="*/ 782 w 1976"/>
                        <a:gd name="T77" fmla="*/ 2547 h 2888"/>
                        <a:gd name="T78" fmla="*/ 351 w 1976"/>
                        <a:gd name="T79" fmla="*/ 2545 h 2888"/>
                        <a:gd name="T80" fmla="*/ 354 w 1976"/>
                        <a:gd name="T81" fmla="*/ 2549 h 2888"/>
                        <a:gd name="T82" fmla="*/ 358 w 1976"/>
                        <a:gd name="T83" fmla="*/ 2328 h 2888"/>
                        <a:gd name="T84" fmla="*/ 0 w 1976"/>
                        <a:gd name="T85" fmla="*/ 2884 h 2888"/>
                        <a:gd name="T86" fmla="*/ 8 w 1976"/>
                        <a:gd name="T87" fmla="*/ 2888 h 28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1976" h="2888">
                          <a:moveTo>
                            <a:pt x="8" y="2888"/>
                          </a:moveTo>
                          <a:lnTo>
                            <a:pt x="358" y="2342"/>
                          </a:lnTo>
                          <a:lnTo>
                            <a:pt x="351" y="2340"/>
                          </a:lnTo>
                          <a:lnTo>
                            <a:pt x="349" y="2550"/>
                          </a:lnTo>
                          <a:lnTo>
                            <a:pt x="784" y="2552"/>
                          </a:lnTo>
                          <a:lnTo>
                            <a:pt x="785" y="1380"/>
                          </a:lnTo>
                          <a:lnTo>
                            <a:pt x="785" y="1381"/>
                          </a:lnTo>
                          <a:lnTo>
                            <a:pt x="992" y="1024"/>
                          </a:lnTo>
                          <a:lnTo>
                            <a:pt x="990" y="483"/>
                          </a:lnTo>
                          <a:lnTo>
                            <a:pt x="796" y="482"/>
                          </a:lnTo>
                          <a:lnTo>
                            <a:pt x="800" y="485"/>
                          </a:lnTo>
                          <a:lnTo>
                            <a:pt x="800" y="306"/>
                          </a:lnTo>
                          <a:lnTo>
                            <a:pt x="796" y="309"/>
                          </a:lnTo>
                          <a:lnTo>
                            <a:pt x="1346" y="309"/>
                          </a:lnTo>
                          <a:lnTo>
                            <a:pt x="1342" y="306"/>
                          </a:lnTo>
                          <a:lnTo>
                            <a:pt x="1342" y="2330"/>
                          </a:lnTo>
                          <a:lnTo>
                            <a:pt x="1470" y="2802"/>
                          </a:lnTo>
                          <a:lnTo>
                            <a:pt x="1844" y="2802"/>
                          </a:lnTo>
                          <a:lnTo>
                            <a:pt x="1976" y="2331"/>
                          </a:lnTo>
                          <a:lnTo>
                            <a:pt x="1976" y="0"/>
                          </a:lnTo>
                          <a:lnTo>
                            <a:pt x="1969" y="0"/>
                          </a:lnTo>
                          <a:lnTo>
                            <a:pt x="1969" y="2331"/>
                          </a:lnTo>
                          <a:lnTo>
                            <a:pt x="1969" y="2330"/>
                          </a:lnTo>
                          <a:lnTo>
                            <a:pt x="1838" y="2796"/>
                          </a:lnTo>
                          <a:lnTo>
                            <a:pt x="1842" y="2795"/>
                          </a:lnTo>
                          <a:lnTo>
                            <a:pt x="1472" y="2795"/>
                          </a:lnTo>
                          <a:lnTo>
                            <a:pt x="1475" y="2796"/>
                          </a:lnTo>
                          <a:lnTo>
                            <a:pt x="1350" y="2328"/>
                          </a:lnTo>
                          <a:lnTo>
                            <a:pt x="1350" y="2330"/>
                          </a:lnTo>
                          <a:lnTo>
                            <a:pt x="1348" y="304"/>
                          </a:lnTo>
                          <a:lnTo>
                            <a:pt x="794" y="304"/>
                          </a:lnTo>
                          <a:lnTo>
                            <a:pt x="794" y="487"/>
                          </a:lnTo>
                          <a:lnTo>
                            <a:pt x="988" y="489"/>
                          </a:lnTo>
                          <a:lnTo>
                            <a:pt x="985" y="485"/>
                          </a:lnTo>
                          <a:lnTo>
                            <a:pt x="985" y="1022"/>
                          </a:lnTo>
                          <a:lnTo>
                            <a:pt x="985" y="1020"/>
                          </a:lnTo>
                          <a:lnTo>
                            <a:pt x="778" y="1378"/>
                          </a:lnTo>
                          <a:lnTo>
                            <a:pt x="778" y="2550"/>
                          </a:lnTo>
                          <a:lnTo>
                            <a:pt x="782" y="2547"/>
                          </a:lnTo>
                          <a:lnTo>
                            <a:pt x="351" y="2545"/>
                          </a:lnTo>
                          <a:lnTo>
                            <a:pt x="354" y="2549"/>
                          </a:lnTo>
                          <a:lnTo>
                            <a:pt x="358" y="2328"/>
                          </a:lnTo>
                          <a:lnTo>
                            <a:pt x="0" y="2884"/>
                          </a:lnTo>
                          <a:lnTo>
                            <a:pt x="8" y="288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377350" y="1131207"/>
                      <a:ext cx="538163" cy="257175"/>
                    </a:xfrm>
                    <a:custGeom>
                      <a:avLst/>
                      <a:gdLst>
                        <a:gd name="T0" fmla="*/ 339 w 339"/>
                        <a:gd name="T1" fmla="*/ 0 h 162"/>
                        <a:gd name="T2" fmla="*/ 335 w 339"/>
                        <a:gd name="T3" fmla="*/ 32 h 162"/>
                        <a:gd name="T4" fmla="*/ 325 w 339"/>
                        <a:gd name="T5" fmla="*/ 63 h 162"/>
                        <a:gd name="T6" fmla="*/ 310 w 339"/>
                        <a:gd name="T7" fmla="*/ 90 h 162"/>
                        <a:gd name="T8" fmla="*/ 289 w 339"/>
                        <a:gd name="T9" fmla="*/ 115 h 162"/>
                        <a:gd name="T10" fmla="*/ 264 w 339"/>
                        <a:gd name="T11" fmla="*/ 135 h 162"/>
                        <a:gd name="T12" fmla="*/ 233 w 339"/>
                        <a:gd name="T13" fmla="*/ 149 h 162"/>
                        <a:gd name="T14" fmla="*/ 201 w 339"/>
                        <a:gd name="T15" fmla="*/ 158 h 162"/>
                        <a:gd name="T16" fmla="*/ 167 w 339"/>
                        <a:gd name="T17" fmla="*/ 162 h 162"/>
                        <a:gd name="T18" fmla="*/ 132 w 339"/>
                        <a:gd name="T19" fmla="*/ 158 h 162"/>
                        <a:gd name="T20" fmla="*/ 102 w 339"/>
                        <a:gd name="T21" fmla="*/ 149 h 162"/>
                        <a:gd name="T22" fmla="*/ 73 w 339"/>
                        <a:gd name="T23" fmla="*/ 135 h 162"/>
                        <a:gd name="T24" fmla="*/ 48 w 339"/>
                        <a:gd name="T25" fmla="*/ 115 h 162"/>
                        <a:gd name="T26" fmla="*/ 28 w 339"/>
                        <a:gd name="T27" fmla="*/ 90 h 162"/>
                        <a:gd name="T28" fmla="*/ 12 w 339"/>
                        <a:gd name="T29" fmla="*/ 63 h 162"/>
                        <a:gd name="T30" fmla="*/ 3 w 339"/>
                        <a:gd name="T31" fmla="*/ 32 h 162"/>
                        <a:gd name="T32" fmla="*/ 0 w 339"/>
                        <a:gd name="T33" fmla="*/ 0 h 162"/>
                        <a:gd name="T34" fmla="*/ 339 w 339"/>
                        <a:gd name="T35" fmla="*/ 0 h 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39" h="162">
                          <a:moveTo>
                            <a:pt x="339" y="0"/>
                          </a:moveTo>
                          <a:lnTo>
                            <a:pt x="335" y="32"/>
                          </a:lnTo>
                          <a:lnTo>
                            <a:pt x="325" y="63"/>
                          </a:lnTo>
                          <a:lnTo>
                            <a:pt x="310" y="90"/>
                          </a:lnTo>
                          <a:lnTo>
                            <a:pt x="289" y="115"/>
                          </a:lnTo>
                          <a:lnTo>
                            <a:pt x="264" y="135"/>
                          </a:lnTo>
                          <a:lnTo>
                            <a:pt x="233" y="149"/>
                          </a:lnTo>
                          <a:lnTo>
                            <a:pt x="201" y="158"/>
                          </a:lnTo>
                          <a:lnTo>
                            <a:pt x="167" y="162"/>
                          </a:lnTo>
                          <a:lnTo>
                            <a:pt x="132" y="158"/>
                          </a:lnTo>
                          <a:lnTo>
                            <a:pt x="102" y="149"/>
                          </a:lnTo>
                          <a:lnTo>
                            <a:pt x="73" y="135"/>
                          </a:lnTo>
                          <a:lnTo>
                            <a:pt x="48" y="115"/>
                          </a:lnTo>
                          <a:lnTo>
                            <a:pt x="28" y="90"/>
                          </a:lnTo>
                          <a:lnTo>
                            <a:pt x="12" y="63"/>
                          </a:lnTo>
                          <a:lnTo>
                            <a:pt x="3" y="32"/>
                          </a:lnTo>
                          <a:lnTo>
                            <a:pt x="0" y="0"/>
                          </a:lnTo>
                          <a:lnTo>
                            <a:pt x="339" y="0"/>
                          </a:lnTo>
                          <a:close/>
                        </a:path>
                      </a:pathLst>
                    </a:custGeom>
                    <a:solidFill>
                      <a:srgbClr val="0080FF"/>
                    </a:solidFill>
                    <a:ln w="0">
                      <a:solidFill>
                        <a:srgbClr val="FF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7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068037" y="1847170"/>
                      <a:ext cx="3175" cy="3048000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9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77375" y="5547633"/>
                      <a:ext cx="222250" cy="222250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2972662" y="1353457"/>
                      <a:ext cx="1074738" cy="4770437"/>
                    </a:xfrm>
                    <a:custGeom>
                      <a:avLst/>
                      <a:gdLst>
                        <a:gd name="T0" fmla="*/ 672 w 677"/>
                        <a:gd name="T1" fmla="*/ 16 h 3005"/>
                        <a:gd name="T2" fmla="*/ 663 w 677"/>
                        <a:gd name="T3" fmla="*/ 9 h 3005"/>
                        <a:gd name="T4" fmla="*/ 663 w 677"/>
                        <a:gd name="T5" fmla="*/ 2997 h 3005"/>
                        <a:gd name="T6" fmla="*/ 670 w 677"/>
                        <a:gd name="T7" fmla="*/ 2990 h 3005"/>
                        <a:gd name="T8" fmla="*/ 7 w 677"/>
                        <a:gd name="T9" fmla="*/ 2990 h 3005"/>
                        <a:gd name="T10" fmla="*/ 14 w 677"/>
                        <a:gd name="T11" fmla="*/ 2997 h 3005"/>
                        <a:gd name="T12" fmla="*/ 14 w 677"/>
                        <a:gd name="T13" fmla="*/ 173 h 3005"/>
                        <a:gd name="T14" fmla="*/ 9 w 677"/>
                        <a:gd name="T15" fmla="*/ 180 h 3005"/>
                        <a:gd name="T16" fmla="*/ 672 w 677"/>
                        <a:gd name="T17" fmla="*/ 16 h 3005"/>
                        <a:gd name="T18" fmla="*/ 677 w 677"/>
                        <a:gd name="T19" fmla="*/ 0 h 3005"/>
                        <a:gd name="T20" fmla="*/ 0 w 677"/>
                        <a:gd name="T21" fmla="*/ 167 h 3005"/>
                        <a:gd name="T22" fmla="*/ 0 w 677"/>
                        <a:gd name="T23" fmla="*/ 3005 h 3005"/>
                        <a:gd name="T24" fmla="*/ 677 w 677"/>
                        <a:gd name="T25" fmla="*/ 3005 h 3005"/>
                        <a:gd name="T26" fmla="*/ 677 w 677"/>
                        <a:gd name="T27" fmla="*/ 0 h 3005"/>
                        <a:gd name="T28" fmla="*/ 672 w 677"/>
                        <a:gd name="T29" fmla="*/ 16 h 30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77" h="3005">
                          <a:moveTo>
                            <a:pt x="672" y="16"/>
                          </a:moveTo>
                          <a:lnTo>
                            <a:pt x="663" y="9"/>
                          </a:lnTo>
                          <a:lnTo>
                            <a:pt x="663" y="2997"/>
                          </a:lnTo>
                          <a:lnTo>
                            <a:pt x="670" y="2990"/>
                          </a:lnTo>
                          <a:lnTo>
                            <a:pt x="7" y="2990"/>
                          </a:lnTo>
                          <a:lnTo>
                            <a:pt x="14" y="2997"/>
                          </a:lnTo>
                          <a:lnTo>
                            <a:pt x="14" y="173"/>
                          </a:lnTo>
                          <a:lnTo>
                            <a:pt x="9" y="180"/>
                          </a:lnTo>
                          <a:lnTo>
                            <a:pt x="672" y="16"/>
                          </a:lnTo>
                          <a:lnTo>
                            <a:pt x="677" y="0"/>
                          </a:lnTo>
                          <a:lnTo>
                            <a:pt x="0" y="167"/>
                          </a:lnTo>
                          <a:lnTo>
                            <a:pt x="0" y="3005"/>
                          </a:lnTo>
                          <a:lnTo>
                            <a:pt x="677" y="3005"/>
                          </a:lnTo>
                          <a:lnTo>
                            <a:pt x="677" y="0"/>
                          </a:lnTo>
                          <a:lnTo>
                            <a:pt x="672" y="16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1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2025" y="5576207"/>
                      <a:ext cx="1119188" cy="101600"/>
                    </a:xfrm>
                    <a:prstGeom prst="rect">
                      <a:avLst/>
                    </a:prstGeom>
                    <a:solidFill>
                      <a:srgbClr val="6121A1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2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47387" y="1291545"/>
                      <a:ext cx="123825" cy="122237"/>
                    </a:xfrm>
                    <a:prstGeom prst="ellipse">
                      <a:avLst/>
                    </a:pr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2915512" y="1120095"/>
                      <a:ext cx="1123950" cy="190500"/>
                    </a:xfrm>
                    <a:custGeom>
                      <a:avLst/>
                      <a:gdLst>
                        <a:gd name="T0" fmla="*/ 708 w 708"/>
                        <a:gd name="T1" fmla="*/ 120 h 120"/>
                        <a:gd name="T2" fmla="*/ 708 w 708"/>
                        <a:gd name="T3" fmla="*/ 0 h 120"/>
                        <a:gd name="T4" fmla="*/ 0 w 708"/>
                        <a:gd name="T5" fmla="*/ 0 h 120"/>
                        <a:gd name="T6" fmla="*/ 0 w 708"/>
                        <a:gd name="T7" fmla="*/ 14 h 120"/>
                        <a:gd name="T8" fmla="*/ 701 w 708"/>
                        <a:gd name="T9" fmla="*/ 14 h 120"/>
                        <a:gd name="T10" fmla="*/ 693 w 708"/>
                        <a:gd name="T11" fmla="*/ 7 h 120"/>
                        <a:gd name="T12" fmla="*/ 693 w 708"/>
                        <a:gd name="T13" fmla="*/ 120 h 120"/>
                        <a:gd name="T14" fmla="*/ 708 w 708"/>
                        <a:gd name="T15" fmla="*/ 120 h 1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08" h="120">
                          <a:moveTo>
                            <a:pt x="708" y="120"/>
                          </a:moveTo>
                          <a:lnTo>
                            <a:pt x="708" y="0"/>
                          </a:lnTo>
                          <a:lnTo>
                            <a:pt x="0" y="0"/>
                          </a:lnTo>
                          <a:lnTo>
                            <a:pt x="0" y="14"/>
                          </a:lnTo>
                          <a:lnTo>
                            <a:pt x="701" y="14"/>
                          </a:lnTo>
                          <a:lnTo>
                            <a:pt x="693" y="7"/>
                          </a:lnTo>
                          <a:lnTo>
                            <a:pt x="693" y="120"/>
                          </a:lnTo>
                          <a:lnTo>
                            <a:pt x="708" y="12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4" name="Rectangl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8175" y="1385207"/>
                      <a:ext cx="22225" cy="54927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5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2685325" y="1553482"/>
                      <a:ext cx="55563" cy="200025"/>
                    </a:xfrm>
                    <a:custGeom>
                      <a:avLst/>
                      <a:gdLst>
                        <a:gd name="T0" fmla="*/ 35 w 35"/>
                        <a:gd name="T1" fmla="*/ 126 h 126"/>
                        <a:gd name="T2" fmla="*/ 35 w 35"/>
                        <a:gd name="T3" fmla="*/ 32 h 126"/>
                        <a:gd name="T4" fmla="*/ 34 w 35"/>
                        <a:gd name="T5" fmla="*/ 21 h 126"/>
                        <a:gd name="T6" fmla="*/ 26 w 35"/>
                        <a:gd name="T7" fmla="*/ 9 h 126"/>
                        <a:gd name="T8" fmla="*/ 14 w 35"/>
                        <a:gd name="T9" fmla="*/ 2 h 126"/>
                        <a:gd name="T10" fmla="*/ 3 w 35"/>
                        <a:gd name="T11" fmla="*/ 0 h 126"/>
                        <a:gd name="T12" fmla="*/ 0 w 35"/>
                        <a:gd name="T13" fmla="*/ 14 h 126"/>
                        <a:gd name="T14" fmla="*/ 10 w 35"/>
                        <a:gd name="T15" fmla="*/ 16 h 126"/>
                        <a:gd name="T16" fmla="*/ 8 w 35"/>
                        <a:gd name="T17" fmla="*/ 14 h 126"/>
                        <a:gd name="T18" fmla="*/ 17 w 35"/>
                        <a:gd name="T19" fmla="*/ 20 h 126"/>
                        <a:gd name="T20" fmla="*/ 16 w 35"/>
                        <a:gd name="T21" fmla="*/ 18 h 126"/>
                        <a:gd name="T22" fmla="*/ 21 w 35"/>
                        <a:gd name="T23" fmla="*/ 27 h 126"/>
                        <a:gd name="T24" fmla="*/ 19 w 35"/>
                        <a:gd name="T25" fmla="*/ 25 h 126"/>
                        <a:gd name="T26" fmla="*/ 21 w 35"/>
                        <a:gd name="T27" fmla="*/ 36 h 126"/>
                        <a:gd name="T28" fmla="*/ 21 w 35"/>
                        <a:gd name="T29" fmla="*/ 34 h 126"/>
                        <a:gd name="T30" fmla="*/ 21 w 35"/>
                        <a:gd name="T31" fmla="*/ 126 h 126"/>
                        <a:gd name="T32" fmla="*/ 35 w 35"/>
                        <a:gd name="T33" fmla="*/ 126 h 1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35" h="126">
                          <a:moveTo>
                            <a:pt x="35" y="126"/>
                          </a:moveTo>
                          <a:lnTo>
                            <a:pt x="35" y="32"/>
                          </a:lnTo>
                          <a:lnTo>
                            <a:pt x="34" y="21"/>
                          </a:lnTo>
                          <a:lnTo>
                            <a:pt x="26" y="9"/>
                          </a:lnTo>
                          <a:lnTo>
                            <a:pt x="14" y="2"/>
                          </a:lnTo>
                          <a:lnTo>
                            <a:pt x="3" y="0"/>
                          </a:lnTo>
                          <a:lnTo>
                            <a:pt x="0" y="14"/>
                          </a:lnTo>
                          <a:lnTo>
                            <a:pt x="10" y="16"/>
                          </a:lnTo>
                          <a:lnTo>
                            <a:pt x="8" y="14"/>
                          </a:lnTo>
                          <a:lnTo>
                            <a:pt x="17" y="20"/>
                          </a:lnTo>
                          <a:lnTo>
                            <a:pt x="16" y="18"/>
                          </a:lnTo>
                          <a:lnTo>
                            <a:pt x="21" y="27"/>
                          </a:lnTo>
                          <a:lnTo>
                            <a:pt x="19" y="25"/>
                          </a:lnTo>
                          <a:lnTo>
                            <a:pt x="21" y="36"/>
                          </a:lnTo>
                          <a:lnTo>
                            <a:pt x="21" y="34"/>
                          </a:lnTo>
                          <a:lnTo>
                            <a:pt x="21" y="126"/>
                          </a:lnTo>
                          <a:lnTo>
                            <a:pt x="35" y="126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6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78962" y="1553482"/>
                      <a:ext cx="114300" cy="2222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2539275" y="1547132"/>
                      <a:ext cx="47625" cy="192087"/>
                    </a:xfrm>
                    <a:custGeom>
                      <a:avLst/>
                      <a:gdLst>
                        <a:gd name="T0" fmla="*/ 30 w 30"/>
                        <a:gd name="T1" fmla="*/ 0 h 121"/>
                        <a:gd name="T2" fmla="*/ 16 w 30"/>
                        <a:gd name="T3" fmla="*/ 2 h 121"/>
                        <a:gd name="T4" fmla="*/ 16 w 30"/>
                        <a:gd name="T5" fmla="*/ 4 h 121"/>
                        <a:gd name="T6" fmla="*/ 14 w 30"/>
                        <a:gd name="T7" fmla="*/ 2 h 121"/>
                        <a:gd name="T8" fmla="*/ 3 w 30"/>
                        <a:gd name="T9" fmla="*/ 13 h 121"/>
                        <a:gd name="T10" fmla="*/ 5 w 30"/>
                        <a:gd name="T11" fmla="*/ 13 h 121"/>
                        <a:gd name="T12" fmla="*/ 3 w 30"/>
                        <a:gd name="T13" fmla="*/ 13 h 121"/>
                        <a:gd name="T14" fmla="*/ 2 w 30"/>
                        <a:gd name="T15" fmla="*/ 18 h 121"/>
                        <a:gd name="T16" fmla="*/ 0 w 30"/>
                        <a:gd name="T17" fmla="*/ 20 h 121"/>
                        <a:gd name="T18" fmla="*/ 0 w 30"/>
                        <a:gd name="T19" fmla="*/ 121 h 121"/>
                        <a:gd name="T20" fmla="*/ 14 w 30"/>
                        <a:gd name="T21" fmla="*/ 121 h 121"/>
                        <a:gd name="T22" fmla="*/ 14 w 30"/>
                        <a:gd name="T23" fmla="*/ 33 h 121"/>
                        <a:gd name="T24" fmla="*/ 14 w 30"/>
                        <a:gd name="T25" fmla="*/ 27 h 121"/>
                        <a:gd name="T26" fmla="*/ 16 w 30"/>
                        <a:gd name="T27" fmla="*/ 25 h 121"/>
                        <a:gd name="T28" fmla="*/ 14 w 30"/>
                        <a:gd name="T29" fmla="*/ 24 h 121"/>
                        <a:gd name="T30" fmla="*/ 16 w 30"/>
                        <a:gd name="T31" fmla="*/ 24 h 121"/>
                        <a:gd name="T32" fmla="*/ 18 w 30"/>
                        <a:gd name="T33" fmla="*/ 20 h 121"/>
                        <a:gd name="T34" fmla="*/ 21 w 30"/>
                        <a:gd name="T35" fmla="*/ 16 h 121"/>
                        <a:gd name="T36" fmla="*/ 27 w 30"/>
                        <a:gd name="T37" fmla="*/ 15 h 121"/>
                        <a:gd name="T38" fmla="*/ 27 w 30"/>
                        <a:gd name="T39" fmla="*/ 13 h 121"/>
                        <a:gd name="T40" fmla="*/ 30 w 30"/>
                        <a:gd name="T41" fmla="*/ 15 h 121"/>
                        <a:gd name="T42" fmla="*/ 30 w 30"/>
                        <a:gd name="T43" fmla="*/ 0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30" h="121">
                          <a:moveTo>
                            <a:pt x="30" y="0"/>
                          </a:moveTo>
                          <a:lnTo>
                            <a:pt x="16" y="2"/>
                          </a:lnTo>
                          <a:lnTo>
                            <a:pt x="16" y="4"/>
                          </a:lnTo>
                          <a:lnTo>
                            <a:pt x="14" y="2"/>
                          </a:lnTo>
                          <a:lnTo>
                            <a:pt x="3" y="13"/>
                          </a:lnTo>
                          <a:lnTo>
                            <a:pt x="5" y="13"/>
                          </a:lnTo>
                          <a:lnTo>
                            <a:pt x="3" y="13"/>
                          </a:lnTo>
                          <a:lnTo>
                            <a:pt x="2" y="18"/>
                          </a:lnTo>
                          <a:lnTo>
                            <a:pt x="0" y="20"/>
                          </a:lnTo>
                          <a:lnTo>
                            <a:pt x="0" y="121"/>
                          </a:lnTo>
                          <a:lnTo>
                            <a:pt x="14" y="121"/>
                          </a:lnTo>
                          <a:lnTo>
                            <a:pt x="14" y="33"/>
                          </a:lnTo>
                          <a:lnTo>
                            <a:pt x="14" y="27"/>
                          </a:lnTo>
                          <a:lnTo>
                            <a:pt x="16" y="25"/>
                          </a:lnTo>
                          <a:lnTo>
                            <a:pt x="14" y="24"/>
                          </a:lnTo>
                          <a:lnTo>
                            <a:pt x="16" y="24"/>
                          </a:lnTo>
                          <a:lnTo>
                            <a:pt x="18" y="20"/>
                          </a:lnTo>
                          <a:lnTo>
                            <a:pt x="21" y="16"/>
                          </a:lnTo>
                          <a:lnTo>
                            <a:pt x="27" y="15"/>
                          </a:lnTo>
                          <a:lnTo>
                            <a:pt x="27" y="13"/>
                          </a:lnTo>
                          <a:lnTo>
                            <a:pt x="30" y="15"/>
                          </a:lnTo>
                          <a:lnTo>
                            <a:pt x="30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8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12337" y="1085170"/>
                      <a:ext cx="1130300" cy="34925"/>
                    </a:xfrm>
                    <a:prstGeom prst="rect">
                      <a:avLst/>
                    </a:prstGeom>
                    <a:solidFill>
                      <a:srgbClr val="AA4C7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2636112" y="643845"/>
                      <a:ext cx="3989388" cy="196850"/>
                    </a:xfrm>
                    <a:custGeom>
                      <a:avLst/>
                      <a:gdLst>
                        <a:gd name="T0" fmla="*/ 2513 w 2513"/>
                        <a:gd name="T1" fmla="*/ 0 h 124"/>
                        <a:gd name="T2" fmla="*/ 59 w 2513"/>
                        <a:gd name="T3" fmla="*/ 0 h 124"/>
                        <a:gd name="T4" fmla="*/ 38 w 2513"/>
                        <a:gd name="T5" fmla="*/ 4 h 124"/>
                        <a:gd name="T6" fmla="*/ 18 w 2513"/>
                        <a:gd name="T7" fmla="*/ 13 h 124"/>
                        <a:gd name="T8" fmla="*/ 5 w 2513"/>
                        <a:gd name="T9" fmla="*/ 29 h 124"/>
                        <a:gd name="T10" fmla="*/ 0 w 2513"/>
                        <a:gd name="T11" fmla="*/ 47 h 124"/>
                        <a:gd name="T12" fmla="*/ 0 w 2513"/>
                        <a:gd name="T13" fmla="*/ 124 h 124"/>
                        <a:gd name="T14" fmla="*/ 22 w 2513"/>
                        <a:gd name="T15" fmla="*/ 124 h 124"/>
                        <a:gd name="T16" fmla="*/ 22 w 2513"/>
                        <a:gd name="T17" fmla="*/ 48 h 124"/>
                        <a:gd name="T18" fmla="*/ 22 w 2513"/>
                        <a:gd name="T19" fmla="*/ 50 h 124"/>
                        <a:gd name="T20" fmla="*/ 25 w 2513"/>
                        <a:gd name="T21" fmla="*/ 36 h 124"/>
                        <a:gd name="T22" fmla="*/ 23 w 2513"/>
                        <a:gd name="T23" fmla="*/ 41 h 124"/>
                        <a:gd name="T24" fmla="*/ 34 w 2513"/>
                        <a:gd name="T25" fmla="*/ 29 h 124"/>
                        <a:gd name="T26" fmla="*/ 29 w 2513"/>
                        <a:gd name="T27" fmla="*/ 31 h 124"/>
                        <a:gd name="T28" fmla="*/ 45 w 2513"/>
                        <a:gd name="T29" fmla="*/ 23 h 124"/>
                        <a:gd name="T30" fmla="*/ 43 w 2513"/>
                        <a:gd name="T31" fmla="*/ 25 h 124"/>
                        <a:gd name="T32" fmla="*/ 63 w 2513"/>
                        <a:gd name="T33" fmla="*/ 22 h 124"/>
                        <a:gd name="T34" fmla="*/ 61 w 2513"/>
                        <a:gd name="T35" fmla="*/ 22 h 124"/>
                        <a:gd name="T36" fmla="*/ 2513 w 2513"/>
                        <a:gd name="T37" fmla="*/ 22 h 124"/>
                        <a:gd name="T38" fmla="*/ 2513 w 2513"/>
                        <a:gd name="T39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513" h="124">
                          <a:moveTo>
                            <a:pt x="2513" y="0"/>
                          </a:moveTo>
                          <a:lnTo>
                            <a:pt x="59" y="0"/>
                          </a:lnTo>
                          <a:lnTo>
                            <a:pt x="38" y="4"/>
                          </a:lnTo>
                          <a:lnTo>
                            <a:pt x="18" y="13"/>
                          </a:lnTo>
                          <a:lnTo>
                            <a:pt x="5" y="29"/>
                          </a:lnTo>
                          <a:lnTo>
                            <a:pt x="0" y="47"/>
                          </a:lnTo>
                          <a:lnTo>
                            <a:pt x="0" y="124"/>
                          </a:lnTo>
                          <a:lnTo>
                            <a:pt x="22" y="124"/>
                          </a:lnTo>
                          <a:lnTo>
                            <a:pt x="22" y="48"/>
                          </a:lnTo>
                          <a:lnTo>
                            <a:pt x="22" y="50"/>
                          </a:lnTo>
                          <a:lnTo>
                            <a:pt x="25" y="36"/>
                          </a:lnTo>
                          <a:lnTo>
                            <a:pt x="23" y="41"/>
                          </a:lnTo>
                          <a:lnTo>
                            <a:pt x="34" y="29"/>
                          </a:lnTo>
                          <a:lnTo>
                            <a:pt x="29" y="31"/>
                          </a:lnTo>
                          <a:lnTo>
                            <a:pt x="45" y="23"/>
                          </a:lnTo>
                          <a:lnTo>
                            <a:pt x="43" y="25"/>
                          </a:lnTo>
                          <a:lnTo>
                            <a:pt x="63" y="22"/>
                          </a:lnTo>
                          <a:lnTo>
                            <a:pt x="61" y="22"/>
                          </a:lnTo>
                          <a:lnTo>
                            <a:pt x="2513" y="22"/>
                          </a:lnTo>
                          <a:lnTo>
                            <a:pt x="2513" y="0"/>
                          </a:lnTo>
                          <a:close/>
                        </a:path>
                      </a:pathLst>
                    </a:custGeom>
                    <a:solidFill>
                      <a:srgbClr val="AA4C7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6622325" y="643845"/>
                      <a:ext cx="88900" cy="139700"/>
                    </a:xfrm>
                    <a:custGeom>
                      <a:avLst/>
                      <a:gdLst>
                        <a:gd name="T0" fmla="*/ 45 w 56"/>
                        <a:gd name="T1" fmla="*/ 88 h 88"/>
                        <a:gd name="T2" fmla="*/ 56 w 56"/>
                        <a:gd name="T3" fmla="*/ 77 h 88"/>
                        <a:gd name="T4" fmla="*/ 56 w 56"/>
                        <a:gd name="T5" fmla="*/ 75 h 88"/>
                        <a:gd name="T6" fmla="*/ 54 w 56"/>
                        <a:gd name="T7" fmla="*/ 70 h 88"/>
                        <a:gd name="T8" fmla="*/ 54 w 56"/>
                        <a:gd name="T9" fmla="*/ 54 h 88"/>
                        <a:gd name="T10" fmla="*/ 52 w 56"/>
                        <a:gd name="T11" fmla="*/ 52 h 88"/>
                        <a:gd name="T12" fmla="*/ 52 w 56"/>
                        <a:gd name="T13" fmla="*/ 45 h 88"/>
                        <a:gd name="T14" fmla="*/ 51 w 56"/>
                        <a:gd name="T15" fmla="*/ 43 h 88"/>
                        <a:gd name="T16" fmla="*/ 51 w 56"/>
                        <a:gd name="T17" fmla="*/ 40 h 88"/>
                        <a:gd name="T18" fmla="*/ 47 w 56"/>
                        <a:gd name="T19" fmla="*/ 34 h 88"/>
                        <a:gd name="T20" fmla="*/ 47 w 56"/>
                        <a:gd name="T21" fmla="*/ 36 h 88"/>
                        <a:gd name="T22" fmla="*/ 47 w 56"/>
                        <a:gd name="T23" fmla="*/ 32 h 88"/>
                        <a:gd name="T24" fmla="*/ 43 w 56"/>
                        <a:gd name="T25" fmla="*/ 27 h 88"/>
                        <a:gd name="T26" fmla="*/ 42 w 56"/>
                        <a:gd name="T27" fmla="*/ 23 h 88"/>
                        <a:gd name="T28" fmla="*/ 38 w 56"/>
                        <a:gd name="T29" fmla="*/ 22 h 88"/>
                        <a:gd name="T30" fmla="*/ 38 w 56"/>
                        <a:gd name="T31" fmla="*/ 20 h 88"/>
                        <a:gd name="T32" fmla="*/ 29 w 56"/>
                        <a:gd name="T33" fmla="*/ 9 h 88"/>
                        <a:gd name="T34" fmla="*/ 25 w 56"/>
                        <a:gd name="T35" fmla="*/ 7 h 88"/>
                        <a:gd name="T36" fmla="*/ 20 w 56"/>
                        <a:gd name="T37" fmla="*/ 4 h 88"/>
                        <a:gd name="T38" fmla="*/ 18 w 56"/>
                        <a:gd name="T39" fmla="*/ 4 h 88"/>
                        <a:gd name="T40" fmla="*/ 16 w 56"/>
                        <a:gd name="T41" fmla="*/ 2 h 88"/>
                        <a:gd name="T42" fmla="*/ 15 w 56"/>
                        <a:gd name="T43" fmla="*/ 2 h 88"/>
                        <a:gd name="T44" fmla="*/ 13 w 56"/>
                        <a:gd name="T45" fmla="*/ 0 h 88"/>
                        <a:gd name="T46" fmla="*/ 0 w 56"/>
                        <a:gd name="T47" fmla="*/ 0 h 88"/>
                        <a:gd name="T48" fmla="*/ 0 w 56"/>
                        <a:gd name="T49" fmla="*/ 22 h 88"/>
                        <a:gd name="T50" fmla="*/ 6 w 56"/>
                        <a:gd name="T51" fmla="*/ 22 h 88"/>
                        <a:gd name="T52" fmla="*/ 7 w 56"/>
                        <a:gd name="T53" fmla="*/ 23 h 88"/>
                        <a:gd name="T54" fmla="*/ 9 w 56"/>
                        <a:gd name="T55" fmla="*/ 23 h 88"/>
                        <a:gd name="T56" fmla="*/ 11 w 56"/>
                        <a:gd name="T57" fmla="*/ 25 h 88"/>
                        <a:gd name="T58" fmla="*/ 13 w 56"/>
                        <a:gd name="T59" fmla="*/ 25 h 88"/>
                        <a:gd name="T60" fmla="*/ 11 w 56"/>
                        <a:gd name="T61" fmla="*/ 25 h 88"/>
                        <a:gd name="T62" fmla="*/ 15 w 56"/>
                        <a:gd name="T63" fmla="*/ 27 h 88"/>
                        <a:gd name="T64" fmla="*/ 16 w 56"/>
                        <a:gd name="T65" fmla="*/ 27 h 88"/>
                        <a:gd name="T66" fmla="*/ 16 w 56"/>
                        <a:gd name="T67" fmla="*/ 29 h 88"/>
                        <a:gd name="T68" fmla="*/ 24 w 56"/>
                        <a:gd name="T69" fmla="*/ 38 h 88"/>
                        <a:gd name="T70" fmla="*/ 25 w 56"/>
                        <a:gd name="T71" fmla="*/ 41 h 88"/>
                        <a:gd name="T72" fmla="*/ 25 w 56"/>
                        <a:gd name="T73" fmla="*/ 40 h 88"/>
                        <a:gd name="T74" fmla="*/ 29 w 56"/>
                        <a:gd name="T75" fmla="*/ 48 h 88"/>
                        <a:gd name="T76" fmla="*/ 29 w 56"/>
                        <a:gd name="T77" fmla="*/ 47 h 88"/>
                        <a:gd name="T78" fmla="*/ 29 w 56"/>
                        <a:gd name="T79" fmla="*/ 50 h 88"/>
                        <a:gd name="T80" fmla="*/ 31 w 56"/>
                        <a:gd name="T81" fmla="*/ 52 h 88"/>
                        <a:gd name="T82" fmla="*/ 31 w 56"/>
                        <a:gd name="T83" fmla="*/ 59 h 88"/>
                        <a:gd name="T84" fmla="*/ 33 w 56"/>
                        <a:gd name="T85" fmla="*/ 61 h 88"/>
                        <a:gd name="T86" fmla="*/ 33 w 56"/>
                        <a:gd name="T87" fmla="*/ 74 h 88"/>
                        <a:gd name="T88" fmla="*/ 36 w 56"/>
                        <a:gd name="T89" fmla="*/ 81 h 88"/>
                        <a:gd name="T90" fmla="*/ 34 w 56"/>
                        <a:gd name="T91" fmla="*/ 75 h 88"/>
                        <a:gd name="T92" fmla="*/ 34 w 56"/>
                        <a:gd name="T93" fmla="*/ 77 h 88"/>
                        <a:gd name="T94" fmla="*/ 45 w 56"/>
                        <a:gd name="T95" fmla="*/ 66 h 88"/>
                        <a:gd name="T96" fmla="*/ 45 w 56"/>
                        <a:gd name="T97" fmla="*/ 88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6" h="88">
                          <a:moveTo>
                            <a:pt x="45" y="88"/>
                          </a:moveTo>
                          <a:lnTo>
                            <a:pt x="56" y="77"/>
                          </a:lnTo>
                          <a:lnTo>
                            <a:pt x="56" y="75"/>
                          </a:lnTo>
                          <a:lnTo>
                            <a:pt x="54" y="70"/>
                          </a:lnTo>
                          <a:lnTo>
                            <a:pt x="54" y="54"/>
                          </a:lnTo>
                          <a:lnTo>
                            <a:pt x="52" y="52"/>
                          </a:lnTo>
                          <a:lnTo>
                            <a:pt x="52" y="45"/>
                          </a:lnTo>
                          <a:lnTo>
                            <a:pt x="51" y="43"/>
                          </a:lnTo>
                          <a:lnTo>
                            <a:pt x="51" y="40"/>
                          </a:lnTo>
                          <a:lnTo>
                            <a:pt x="47" y="34"/>
                          </a:lnTo>
                          <a:lnTo>
                            <a:pt x="47" y="36"/>
                          </a:lnTo>
                          <a:lnTo>
                            <a:pt x="47" y="32"/>
                          </a:lnTo>
                          <a:lnTo>
                            <a:pt x="43" y="27"/>
                          </a:lnTo>
                          <a:lnTo>
                            <a:pt x="42" y="23"/>
                          </a:lnTo>
                          <a:lnTo>
                            <a:pt x="38" y="22"/>
                          </a:lnTo>
                          <a:lnTo>
                            <a:pt x="38" y="20"/>
                          </a:lnTo>
                          <a:lnTo>
                            <a:pt x="29" y="9"/>
                          </a:lnTo>
                          <a:lnTo>
                            <a:pt x="25" y="7"/>
                          </a:lnTo>
                          <a:lnTo>
                            <a:pt x="20" y="4"/>
                          </a:lnTo>
                          <a:lnTo>
                            <a:pt x="18" y="4"/>
                          </a:lnTo>
                          <a:lnTo>
                            <a:pt x="16" y="2"/>
                          </a:lnTo>
                          <a:lnTo>
                            <a:pt x="15" y="2"/>
                          </a:lnTo>
                          <a:lnTo>
                            <a:pt x="13" y="0"/>
                          </a:lnTo>
                          <a:lnTo>
                            <a:pt x="0" y="0"/>
                          </a:lnTo>
                          <a:lnTo>
                            <a:pt x="0" y="22"/>
                          </a:lnTo>
                          <a:lnTo>
                            <a:pt x="6" y="22"/>
                          </a:lnTo>
                          <a:lnTo>
                            <a:pt x="7" y="23"/>
                          </a:lnTo>
                          <a:lnTo>
                            <a:pt x="9" y="23"/>
                          </a:lnTo>
                          <a:lnTo>
                            <a:pt x="11" y="25"/>
                          </a:lnTo>
                          <a:lnTo>
                            <a:pt x="13" y="25"/>
                          </a:lnTo>
                          <a:lnTo>
                            <a:pt x="11" y="25"/>
                          </a:lnTo>
                          <a:lnTo>
                            <a:pt x="15" y="27"/>
                          </a:lnTo>
                          <a:lnTo>
                            <a:pt x="16" y="27"/>
                          </a:lnTo>
                          <a:lnTo>
                            <a:pt x="16" y="29"/>
                          </a:lnTo>
                          <a:lnTo>
                            <a:pt x="24" y="38"/>
                          </a:lnTo>
                          <a:lnTo>
                            <a:pt x="25" y="41"/>
                          </a:lnTo>
                          <a:lnTo>
                            <a:pt x="25" y="40"/>
                          </a:lnTo>
                          <a:lnTo>
                            <a:pt x="29" y="48"/>
                          </a:lnTo>
                          <a:lnTo>
                            <a:pt x="29" y="47"/>
                          </a:lnTo>
                          <a:lnTo>
                            <a:pt x="29" y="50"/>
                          </a:lnTo>
                          <a:lnTo>
                            <a:pt x="31" y="52"/>
                          </a:lnTo>
                          <a:lnTo>
                            <a:pt x="31" y="59"/>
                          </a:lnTo>
                          <a:lnTo>
                            <a:pt x="33" y="61"/>
                          </a:lnTo>
                          <a:lnTo>
                            <a:pt x="33" y="74"/>
                          </a:lnTo>
                          <a:lnTo>
                            <a:pt x="36" y="81"/>
                          </a:lnTo>
                          <a:lnTo>
                            <a:pt x="34" y="75"/>
                          </a:lnTo>
                          <a:lnTo>
                            <a:pt x="34" y="77"/>
                          </a:lnTo>
                          <a:lnTo>
                            <a:pt x="45" y="66"/>
                          </a:lnTo>
                          <a:lnTo>
                            <a:pt x="45" y="88"/>
                          </a:lnTo>
                          <a:close/>
                        </a:path>
                      </a:pathLst>
                    </a:custGeom>
                    <a:solidFill>
                      <a:srgbClr val="AA4C7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4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6102134" y="751796"/>
                      <a:ext cx="1012825" cy="373062"/>
                    </a:xfrm>
                    <a:custGeom>
                      <a:avLst/>
                      <a:gdLst>
                        <a:gd name="T0" fmla="*/ 0 w 638"/>
                        <a:gd name="T1" fmla="*/ 0 h 235"/>
                        <a:gd name="T2" fmla="*/ 0 w 638"/>
                        <a:gd name="T3" fmla="*/ 57 h 235"/>
                        <a:gd name="T4" fmla="*/ 636 w 638"/>
                        <a:gd name="T5" fmla="*/ 235 h 235"/>
                        <a:gd name="T6" fmla="*/ 638 w 638"/>
                        <a:gd name="T7" fmla="*/ 0 h 235"/>
                        <a:gd name="T8" fmla="*/ 0 w 638"/>
                        <a:gd name="T9" fmla="*/ 0 h 235"/>
                        <a:gd name="T10" fmla="*/ 11 w 638"/>
                        <a:gd name="T11" fmla="*/ 21 h 235"/>
                        <a:gd name="T12" fmla="*/ 627 w 638"/>
                        <a:gd name="T13" fmla="*/ 21 h 235"/>
                        <a:gd name="T14" fmla="*/ 617 w 638"/>
                        <a:gd name="T15" fmla="*/ 10 h 235"/>
                        <a:gd name="T16" fmla="*/ 617 w 638"/>
                        <a:gd name="T17" fmla="*/ 222 h 235"/>
                        <a:gd name="T18" fmla="*/ 631 w 638"/>
                        <a:gd name="T19" fmla="*/ 211 h 235"/>
                        <a:gd name="T20" fmla="*/ 15 w 638"/>
                        <a:gd name="T21" fmla="*/ 39 h 235"/>
                        <a:gd name="T22" fmla="*/ 22 w 638"/>
                        <a:gd name="T23" fmla="*/ 50 h 235"/>
                        <a:gd name="T24" fmla="*/ 22 w 638"/>
                        <a:gd name="T25" fmla="*/ 10 h 235"/>
                        <a:gd name="T26" fmla="*/ 11 w 638"/>
                        <a:gd name="T27" fmla="*/ 21 h 235"/>
                        <a:gd name="T28" fmla="*/ 0 w 638"/>
                        <a:gd name="T29" fmla="*/ 0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38" h="235">
                          <a:moveTo>
                            <a:pt x="0" y="0"/>
                          </a:moveTo>
                          <a:lnTo>
                            <a:pt x="0" y="57"/>
                          </a:lnTo>
                          <a:lnTo>
                            <a:pt x="636" y="235"/>
                          </a:lnTo>
                          <a:lnTo>
                            <a:pt x="638" y="0"/>
                          </a:lnTo>
                          <a:lnTo>
                            <a:pt x="0" y="0"/>
                          </a:lnTo>
                          <a:lnTo>
                            <a:pt x="11" y="21"/>
                          </a:lnTo>
                          <a:lnTo>
                            <a:pt x="627" y="21"/>
                          </a:lnTo>
                          <a:lnTo>
                            <a:pt x="617" y="10"/>
                          </a:lnTo>
                          <a:lnTo>
                            <a:pt x="617" y="222"/>
                          </a:lnTo>
                          <a:lnTo>
                            <a:pt x="631" y="211"/>
                          </a:lnTo>
                          <a:lnTo>
                            <a:pt x="15" y="39"/>
                          </a:lnTo>
                          <a:lnTo>
                            <a:pt x="22" y="50"/>
                          </a:lnTo>
                          <a:lnTo>
                            <a:pt x="22" y="10"/>
                          </a:lnTo>
                          <a:lnTo>
                            <a:pt x="11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AA4C7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5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48862" y="5530170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6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09187" y="5533345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7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2687" y="5533345"/>
                      <a:ext cx="30163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8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9837" y="5533345"/>
                      <a:ext cx="30163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79" name="Rectangle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98100" y="5533345"/>
                      <a:ext cx="30163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0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55250" y="5533345"/>
                      <a:ext cx="30163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1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20337" y="5533345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2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82250" y="5526995"/>
                      <a:ext cx="31750" cy="149225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3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45750" y="5533345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4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17187" y="5530170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5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2275" y="5530170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6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9425" y="5530170"/>
                      <a:ext cx="31750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7" name="Rectangle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02925" y="5530170"/>
                      <a:ext cx="30163" cy="147637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8" name="Rectangl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075" y="5526995"/>
                      <a:ext cx="33338" cy="149225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9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1987" y="5526995"/>
                      <a:ext cx="31750" cy="149225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0" name="Rectangl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3275" y="5650821"/>
                      <a:ext cx="142875" cy="3175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w="0">
                      <a:solidFill>
                        <a:srgbClr val="0000FF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1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4071212" y="5812745"/>
                      <a:ext cx="1847850" cy="225425"/>
                    </a:xfrm>
                    <a:custGeom>
                      <a:avLst/>
                      <a:gdLst>
                        <a:gd name="T0" fmla="*/ 0 w 1164"/>
                        <a:gd name="T1" fmla="*/ 142 h 142"/>
                        <a:gd name="T2" fmla="*/ 1067 w 1164"/>
                        <a:gd name="T3" fmla="*/ 142 h 142"/>
                        <a:gd name="T4" fmla="*/ 1085 w 1164"/>
                        <a:gd name="T5" fmla="*/ 138 h 142"/>
                        <a:gd name="T6" fmla="*/ 1101 w 1164"/>
                        <a:gd name="T7" fmla="*/ 133 h 142"/>
                        <a:gd name="T8" fmla="*/ 1103 w 1164"/>
                        <a:gd name="T9" fmla="*/ 131 h 142"/>
                        <a:gd name="T10" fmla="*/ 1119 w 1164"/>
                        <a:gd name="T11" fmla="*/ 122 h 142"/>
                        <a:gd name="T12" fmla="*/ 1131 w 1164"/>
                        <a:gd name="T13" fmla="*/ 111 h 142"/>
                        <a:gd name="T14" fmla="*/ 1133 w 1164"/>
                        <a:gd name="T15" fmla="*/ 108 h 142"/>
                        <a:gd name="T16" fmla="*/ 1142 w 1164"/>
                        <a:gd name="T17" fmla="*/ 95 h 142"/>
                        <a:gd name="T18" fmla="*/ 1144 w 1164"/>
                        <a:gd name="T19" fmla="*/ 91 h 142"/>
                        <a:gd name="T20" fmla="*/ 1153 w 1164"/>
                        <a:gd name="T21" fmla="*/ 73 h 142"/>
                        <a:gd name="T22" fmla="*/ 1158 w 1164"/>
                        <a:gd name="T23" fmla="*/ 54 h 142"/>
                        <a:gd name="T24" fmla="*/ 1158 w 1164"/>
                        <a:gd name="T25" fmla="*/ 52 h 142"/>
                        <a:gd name="T26" fmla="*/ 1160 w 1164"/>
                        <a:gd name="T27" fmla="*/ 36 h 142"/>
                        <a:gd name="T28" fmla="*/ 1153 w 1164"/>
                        <a:gd name="T29" fmla="*/ 52 h 142"/>
                        <a:gd name="T30" fmla="*/ 1162 w 1164"/>
                        <a:gd name="T31" fmla="*/ 41 h 142"/>
                        <a:gd name="T32" fmla="*/ 1162 w 1164"/>
                        <a:gd name="T33" fmla="*/ 23 h 142"/>
                        <a:gd name="T34" fmla="*/ 1162 w 1164"/>
                        <a:gd name="T35" fmla="*/ 25 h 142"/>
                        <a:gd name="T36" fmla="*/ 1164 w 1164"/>
                        <a:gd name="T37" fmla="*/ 3 h 142"/>
                        <a:gd name="T38" fmla="*/ 1110 w 1164"/>
                        <a:gd name="T39" fmla="*/ 0 h 142"/>
                        <a:gd name="T40" fmla="*/ 1108 w 1164"/>
                        <a:gd name="T41" fmla="*/ 21 h 142"/>
                        <a:gd name="T42" fmla="*/ 1108 w 1164"/>
                        <a:gd name="T43" fmla="*/ 23 h 142"/>
                        <a:gd name="T44" fmla="*/ 1108 w 1164"/>
                        <a:gd name="T45" fmla="*/ 30 h 142"/>
                        <a:gd name="T46" fmla="*/ 1115 w 1164"/>
                        <a:gd name="T47" fmla="*/ 11 h 142"/>
                        <a:gd name="T48" fmla="*/ 1108 w 1164"/>
                        <a:gd name="T49" fmla="*/ 20 h 142"/>
                        <a:gd name="T50" fmla="*/ 1104 w 1164"/>
                        <a:gd name="T51" fmla="*/ 45 h 142"/>
                        <a:gd name="T52" fmla="*/ 1104 w 1164"/>
                        <a:gd name="T53" fmla="*/ 43 h 142"/>
                        <a:gd name="T54" fmla="*/ 1101 w 1164"/>
                        <a:gd name="T55" fmla="*/ 59 h 142"/>
                        <a:gd name="T56" fmla="*/ 1104 w 1164"/>
                        <a:gd name="T57" fmla="*/ 52 h 142"/>
                        <a:gd name="T58" fmla="*/ 1097 w 1164"/>
                        <a:gd name="T59" fmla="*/ 66 h 142"/>
                        <a:gd name="T60" fmla="*/ 1099 w 1164"/>
                        <a:gd name="T61" fmla="*/ 63 h 142"/>
                        <a:gd name="T62" fmla="*/ 1090 w 1164"/>
                        <a:gd name="T63" fmla="*/ 75 h 142"/>
                        <a:gd name="T64" fmla="*/ 1092 w 1164"/>
                        <a:gd name="T65" fmla="*/ 72 h 142"/>
                        <a:gd name="T66" fmla="*/ 1083 w 1164"/>
                        <a:gd name="T67" fmla="*/ 81 h 142"/>
                        <a:gd name="T68" fmla="*/ 1090 w 1164"/>
                        <a:gd name="T69" fmla="*/ 77 h 142"/>
                        <a:gd name="T70" fmla="*/ 1077 w 1164"/>
                        <a:gd name="T71" fmla="*/ 84 h 142"/>
                        <a:gd name="T72" fmla="*/ 1079 w 1164"/>
                        <a:gd name="T73" fmla="*/ 82 h 142"/>
                        <a:gd name="T74" fmla="*/ 1067 w 1164"/>
                        <a:gd name="T75" fmla="*/ 88 h 142"/>
                        <a:gd name="T76" fmla="*/ 1074 w 1164"/>
                        <a:gd name="T77" fmla="*/ 86 h 142"/>
                        <a:gd name="T78" fmla="*/ 1059 w 1164"/>
                        <a:gd name="T79" fmla="*/ 88 h 142"/>
                        <a:gd name="T80" fmla="*/ 1063 w 1164"/>
                        <a:gd name="T81" fmla="*/ 88 h 142"/>
                        <a:gd name="T82" fmla="*/ 0 w 1164"/>
                        <a:gd name="T83" fmla="*/ 88 h 142"/>
                        <a:gd name="T84" fmla="*/ 0 w 1164"/>
                        <a:gd name="T85" fmla="*/ 142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164" h="142">
                          <a:moveTo>
                            <a:pt x="0" y="142"/>
                          </a:moveTo>
                          <a:lnTo>
                            <a:pt x="1067" y="142"/>
                          </a:lnTo>
                          <a:lnTo>
                            <a:pt x="1085" y="138"/>
                          </a:lnTo>
                          <a:lnTo>
                            <a:pt x="1101" y="133"/>
                          </a:lnTo>
                          <a:lnTo>
                            <a:pt x="1103" y="131"/>
                          </a:lnTo>
                          <a:lnTo>
                            <a:pt x="1119" y="122"/>
                          </a:lnTo>
                          <a:lnTo>
                            <a:pt x="1131" y="111"/>
                          </a:lnTo>
                          <a:lnTo>
                            <a:pt x="1133" y="108"/>
                          </a:lnTo>
                          <a:lnTo>
                            <a:pt x="1142" y="95"/>
                          </a:lnTo>
                          <a:lnTo>
                            <a:pt x="1144" y="91"/>
                          </a:lnTo>
                          <a:lnTo>
                            <a:pt x="1153" y="73"/>
                          </a:lnTo>
                          <a:lnTo>
                            <a:pt x="1158" y="54"/>
                          </a:lnTo>
                          <a:lnTo>
                            <a:pt x="1158" y="52"/>
                          </a:lnTo>
                          <a:lnTo>
                            <a:pt x="1160" y="36"/>
                          </a:lnTo>
                          <a:lnTo>
                            <a:pt x="1153" y="52"/>
                          </a:lnTo>
                          <a:lnTo>
                            <a:pt x="1162" y="41"/>
                          </a:lnTo>
                          <a:lnTo>
                            <a:pt x="1162" y="23"/>
                          </a:lnTo>
                          <a:lnTo>
                            <a:pt x="1162" y="25"/>
                          </a:lnTo>
                          <a:lnTo>
                            <a:pt x="1164" y="3"/>
                          </a:lnTo>
                          <a:lnTo>
                            <a:pt x="1110" y="0"/>
                          </a:lnTo>
                          <a:lnTo>
                            <a:pt x="1108" y="21"/>
                          </a:lnTo>
                          <a:lnTo>
                            <a:pt x="1108" y="23"/>
                          </a:lnTo>
                          <a:lnTo>
                            <a:pt x="1108" y="30"/>
                          </a:lnTo>
                          <a:lnTo>
                            <a:pt x="1115" y="11"/>
                          </a:lnTo>
                          <a:lnTo>
                            <a:pt x="1108" y="20"/>
                          </a:lnTo>
                          <a:lnTo>
                            <a:pt x="1104" y="45"/>
                          </a:lnTo>
                          <a:lnTo>
                            <a:pt x="1104" y="43"/>
                          </a:lnTo>
                          <a:lnTo>
                            <a:pt x="1101" y="59"/>
                          </a:lnTo>
                          <a:lnTo>
                            <a:pt x="1104" y="52"/>
                          </a:lnTo>
                          <a:lnTo>
                            <a:pt x="1097" y="66"/>
                          </a:lnTo>
                          <a:lnTo>
                            <a:pt x="1099" y="63"/>
                          </a:lnTo>
                          <a:lnTo>
                            <a:pt x="1090" y="75"/>
                          </a:lnTo>
                          <a:lnTo>
                            <a:pt x="1092" y="72"/>
                          </a:lnTo>
                          <a:lnTo>
                            <a:pt x="1083" y="81"/>
                          </a:lnTo>
                          <a:lnTo>
                            <a:pt x="1090" y="77"/>
                          </a:lnTo>
                          <a:lnTo>
                            <a:pt x="1077" y="84"/>
                          </a:lnTo>
                          <a:lnTo>
                            <a:pt x="1079" y="82"/>
                          </a:lnTo>
                          <a:lnTo>
                            <a:pt x="1067" y="88"/>
                          </a:lnTo>
                          <a:lnTo>
                            <a:pt x="1074" y="86"/>
                          </a:lnTo>
                          <a:lnTo>
                            <a:pt x="1059" y="88"/>
                          </a:lnTo>
                          <a:lnTo>
                            <a:pt x="1063" y="88"/>
                          </a:lnTo>
                          <a:lnTo>
                            <a:pt x="0" y="88"/>
                          </a:lnTo>
                          <a:lnTo>
                            <a:pt x="0" y="142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2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47462" y="4845957"/>
                      <a:ext cx="681038" cy="261937"/>
                    </a:xfrm>
                    <a:prstGeom prst="rect">
                      <a:avLst/>
                    </a:prstGeom>
                    <a:solidFill>
                      <a:srgbClr val="8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3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4544287" y="4842782"/>
                      <a:ext cx="684213" cy="265112"/>
                    </a:xfrm>
                    <a:custGeom>
                      <a:avLst/>
                      <a:gdLst>
                        <a:gd name="T0" fmla="*/ 0 w 431"/>
                        <a:gd name="T1" fmla="*/ 0 h 167"/>
                        <a:gd name="T2" fmla="*/ 0 w 431"/>
                        <a:gd name="T3" fmla="*/ 167 h 167"/>
                        <a:gd name="T4" fmla="*/ 431 w 431"/>
                        <a:gd name="T5" fmla="*/ 167 h 167"/>
                        <a:gd name="T6" fmla="*/ 431 w 431"/>
                        <a:gd name="T7" fmla="*/ 0 h 167"/>
                        <a:gd name="T8" fmla="*/ 0 w 431"/>
                        <a:gd name="T9" fmla="*/ 0 h 167"/>
                        <a:gd name="T10" fmla="*/ 2 w 431"/>
                        <a:gd name="T11" fmla="*/ 6 h 167"/>
                        <a:gd name="T12" fmla="*/ 429 w 431"/>
                        <a:gd name="T13" fmla="*/ 6 h 167"/>
                        <a:gd name="T14" fmla="*/ 425 w 431"/>
                        <a:gd name="T15" fmla="*/ 2 h 167"/>
                        <a:gd name="T16" fmla="*/ 425 w 431"/>
                        <a:gd name="T17" fmla="*/ 165 h 167"/>
                        <a:gd name="T18" fmla="*/ 429 w 431"/>
                        <a:gd name="T19" fmla="*/ 162 h 167"/>
                        <a:gd name="T20" fmla="*/ 2 w 431"/>
                        <a:gd name="T21" fmla="*/ 162 h 167"/>
                        <a:gd name="T22" fmla="*/ 5 w 431"/>
                        <a:gd name="T23" fmla="*/ 165 h 167"/>
                        <a:gd name="T24" fmla="*/ 5 w 431"/>
                        <a:gd name="T25" fmla="*/ 2 h 167"/>
                        <a:gd name="T26" fmla="*/ 2 w 431"/>
                        <a:gd name="T27" fmla="*/ 6 h 167"/>
                        <a:gd name="T28" fmla="*/ 0 w 431"/>
                        <a:gd name="T29" fmla="*/ 0 h 1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31" h="167">
                          <a:moveTo>
                            <a:pt x="0" y="0"/>
                          </a:moveTo>
                          <a:lnTo>
                            <a:pt x="0" y="167"/>
                          </a:lnTo>
                          <a:lnTo>
                            <a:pt x="431" y="167"/>
                          </a:lnTo>
                          <a:lnTo>
                            <a:pt x="431" y="0"/>
                          </a:lnTo>
                          <a:lnTo>
                            <a:pt x="0" y="0"/>
                          </a:lnTo>
                          <a:lnTo>
                            <a:pt x="2" y="6"/>
                          </a:lnTo>
                          <a:lnTo>
                            <a:pt x="429" y="6"/>
                          </a:lnTo>
                          <a:lnTo>
                            <a:pt x="425" y="2"/>
                          </a:lnTo>
                          <a:lnTo>
                            <a:pt x="425" y="165"/>
                          </a:lnTo>
                          <a:lnTo>
                            <a:pt x="429" y="162"/>
                          </a:lnTo>
                          <a:lnTo>
                            <a:pt x="2" y="162"/>
                          </a:lnTo>
                          <a:lnTo>
                            <a:pt x="5" y="165"/>
                          </a:lnTo>
                          <a:lnTo>
                            <a:pt x="5" y="2"/>
                          </a:lnTo>
                          <a:lnTo>
                            <a:pt x="2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4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69724" y="5136472"/>
                      <a:ext cx="57508" cy="348330"/>
                    </a:xfrm>
                    <a:prstGeom prst="rect">
                      <a:avLst/>
                    </a:prstGeom>
                    <a:solidFill>
                      <a:srgbClr val="804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7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37562" y="3760107"/>
                      <a:ext cx="1217613" cy="161925"/>
                    </a:xfrm>
                    <a:prstGeom prst="rect">
                      <a:avLst/>
                    </a:prstGeom>
                    <a:solidFill>
                      <a:srgbClr val="00C2C2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99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15337" y="3720420"/>
                      <a:ext cx="22225" cy="247650"/>
                    </a:xfrm>
                    <a:prstGeom prst="rect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1" name="Rectangle 7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2025" y="5661933"/>
                      <a:ext cx="1120775" cy="509588"/>
                    </a:xfrm>
                    <a:prstGeom prst="rect">
                      <a:avLst/>
                    </a:prstGeom>
                    <a:solidFill>
                      <a:srgbClr val="80FFF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2" name="Freeform 719"/>
                    <p:cNvSpPr>
                      <a:spLocks/>
                    </p:cNvSpPr>
                    <p:nvPr/>
                  </p:nvSpPr>
                  <p:spPr bwMode="auto">
                    <a:xfrm>
                      <a:off x="2958375" y="4734833"/>
                      <a:ext cx="76200" cy="923925"/>
                    </a:xfrm>
                    <a:custGeom>
                      <a:avLst/>
                      <a:gdLst>
                        <a:gd name="T0" fmla="*/ 0 w 48"/>
                        <a:gd name="T1" fmla="*/ 0 h 582"/>
                        <a:gd name="T2" fmla="*/ 48 w 48"/>
                        <a:gd name="T3" fmla="*/ 120 h 582"/>
                        <a:gd name="T4" fmla="*/ 48 w 48"/>
                        <a:gd name="T5" fmla="*/ 582 h 582"/>
                        <a:gd name="T6" fmla="*/ 0 w 48"/>
                        <a:gd name="T7" fmla="*/ 582 h 582"/>
                        <a:gd name="T8" fmla="*/ 0 w 48"/>
                        <a:gd name="T9" fmla="*/ 0 h 5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582">
                          <a:moveTo>
                            <a:pt x="0" y="0"/>
                          </a:moveTo>
                          <a:lnTo>
                            <a:pt x="48" y="120"/>
                          </a:lnTo>
                          <a:lnTo>
                            <a:pt x="48" y="582"/>
                          </a:lnTo>
                          <a:lnTo>
                            <a:pt x="0" y="5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3" name="Freeform 720"/>
                    <p:cNvSpPr>
                      <a:spLocks/>
                    </p:cNvSpPr>
                    <p:nvPr/>
                  </p:nvSpPr>
                  <p:spPr bwMode="auto">
                    <a:xfrm>
                      <a:off x="3987075" y="4745945"/>
                      <a:ext cx="77788" cy="912813"/>
                    </a:xfrm>
                    <a:custGeom>
                      <a:avLst/>
                      <a:gdLst>
                        <a:gd name="T0" fmla="*/ 49 w 49"/>
                        <a:gd name="T1" fmla="*/ 0 h 575"/>
                        <a:gd name="T2" fmla="*/ 0 w 49"/>
                        <a:gd name="T3" fmla="*/ 119 h 575"/>
                        <a:gd name="T4" fmla="*/ 0 w 49"/>
                        <a:gd name="T5" fmla="*/ 575 h 575"/>
                        <a:gd name="T6" fmla="*/ 49 w 49"/>
                        <a:gd name="T7" fmla="*/ 575 h 575"/>
                        <a:gd name="T8" fmla="*/ 49 w 49"/>
                        <a:gd name="T9" fmla="*/ 0 h 5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" h="575">
                          <a:moveTo>
                            <a:pt x="49" y="0"/>
                          </a:moveTo>
                          <a:lnTo>
                            <a:pt x="0" y="119"/>
                          </a:lnTo>
                          <a:lnTo>
                            <a:pt x="0" y="575"/>
                          </a:lnTo>
                          <a:lnTo>
                            <a:pt x="49" y="575"/>
                          </a:lnTo>
                          <a:lnTo>
                            <a:pt x="49" y="0"/>
                          </a:lnTo>
                          <a:close/>
                        </a:path>
                      </a:pathLst>
                    </a:custGeom>
                    <a:solidFill>
                      <a:srgbClr val="FF8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4" name="Freeform 721"/>
                    <p:cNvSpPr>
                      <a:spLocks/>
                    </p:cNvSpPr>
                    <p:nvPr/>
                  </p:nvSpPr>
                  <p:spPr bwMode="auto">
                    <a:xfrm>
                      <a:off x="3990250" y="4212545"/>
                      <a:ext cx="1235075" cy="1169988"/>
                    </a:xfrm>
                    <a:custGeom>
                      <a:avLst/>
                      <a:gdLst>
                        <a:gd name="T0" fmla="*/ 611 w 778"/>
                        <a:gd name="T1" fmla="*/ 9 h 737"/>
                        <a:gd name="T2" fmla="*/ 631 w 778"/>
                        <a:gd name="T3" fmla="*/ 20 h 737"/>
                        <a:gd name="T4" fmla="*/ 640 w 778"/>
                        <a:gd name="T5" fmla="*/ 24 h 737"/>
                        <a:gd name="T6" fmla="*/ 649 w 778"/>
                        <a:gd name="T7" fmla="*/ 24 h 737"/>
                        <a:gd name="T8" fmla="*/ 668 w 778"/>
                        <a:gd name="T9" fmla="*/ 18 h 737"/>
                        <a:gd name="T10" fmla="*/ 686 w 778"/>
                        <a:gd name="T11" fmla="*/ 11 h 737"/>
                        <a:gd name="T12" fmla="*/ 704 w 778"/>
                        <a:gd name="T13" fmla="*/ 17 h 737"/>
                        <a:gd name="T14" fmla="*/ 722 w 778"/>
                        <a:gd name="T15" fmla="*/ 24 h 737"/>
                        <a:gd name="T16" fmla="*/ 749 w 778"/>
                        <a:gd name="T17" fmla="*/ 25 h 737"/>
                        <a:gd name="T18" fmla="*/ 778 w 778"/>
                        <a:gd name="T19" fmla="*/ 22 h 737"/>
                        <a:gd name="T20" fmla="*/ 778 w 778"/>
                        <a:gd name="T21" fmla="*/ 390 h 737"/>
                        <a:gd name="T22" fmla="*/ 347 w 778"/>
                        <a:gd name="T23" fmla="*/ 390 h 737"/>
                        <a:gd name="T24" fmla="*/ 347 w 778"/>
                        <a:gd name="T25" fmla="*/ 386 h 737"/>
                        <a:gd name="T26" fmla="*/ 349 w 778"/>
                        <a:gd name="T27" fmla="*/ 376 h 737"/>
                        <a:gd name="T28" fmla="*/ 349 w 778"/>
                        <a:gd name="T29" fmla="*/ 336 h 737"/>
                        <a:gd name="T30" fmla="*/ 351 w 778"/>
                        <a:gd name="T31" fmla="*/ 309 h 737"/>
                        <a:gd name="T32" fmla="*/ 351 w 778"/>
                        <a:gd name="T33" fmla="*/ 198 h 737"/>
                        <a:gd name="T34" fmla="*/ 351 w 778"/>
                        <a:gd name="T35" fmla="*/ 185 h 737"/>
                        <a:gd name="T36" fmla="*/ 0 w 778"/>
                        <a:gd name="T37" fmla="*/ 737 h 737"/>
                        <a:gd name="T38" fmla="*/ 0 w 778"/>
                        <a:gd name="T39" fmla="*/ 485 h 737"/>
                        <a:gd name="T40" fmla="*/ 318 w 778"/>
                        <a:gd name="T41" fmla="*/ 0 h 737"/>
                        <a:gd name="T42" fmla="*/ 505 w 778"/>
                        <a:gd name="T43" fmla="*/ 2 h 737"/>
                        <a:gd name="T44" fmla="*/ 505 w 778"/>
                        <a:gd name="T45" fmla="*/ 230 h 737"/>
                        <a:gd name="T46" fmla="*/ 611 w 778"/>
                        <a:gd name="T47" fmla="*/ 230 h 737"/>
                        <a:gd name="T48" fmla="*/ 611 w 778"/>
                        <a:gd name="T49" fmla="*/ 9 h 7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78" h="737">
                          <a:moveTo>
                            <a:pt x="611" y="9"/>
                          </a:moveTo>
                          <a:lnTo>
                            <a:pt x="631" y="20"/>
                          </a:lnTo>
                          <a:lnTo>
                            <a:pt x="640" y="24"/>
                          </a:lnTo>
                          <a:lnTo>
                            <a:pt x="649" y="24"/>
                          </a:lnTo>
                          <a:lnTo>
                            <a:pt x="668" y="18"/>
                          </a:lnTo>
                          <a:lnTo>
                            <a:pt x="686" y="11"/>
                          </a:lnTo>
                          <a:lnTo>
                            <a:pt x="704" y="17"/>
                          </a:lnTo>
                          <a:lnTo>
                            <a:pt x="722" y="24"/>
                          </a:lnTo>
                          <a:lnTo>
                            <a:pt x="749" y="25"/>
                          </a:lnTo>
                          <a:lnTo>
                            <a:pt x="778" y="22"/>
                          </a:lnTo>
                          <a:lnTo>
                            <a:pt x="778" y="390"/>
                          </a:lnTo>
                          <a:lnTo>
                            <a:pt x="347" y="390"/>
                          </a:lnTo>
                          <a:lnTo>
                            <a:pt x="347" y="386"/>
                          </a:lnTo>
                          <a:lnTo>
                            <a:pt x="349" y="376"/>
                          </a:lnTo>
                          <a:lnTo>
                            <a:pt x="349" y="336"/>
                          </a:lnTo>
                          <a:lnTo>
                            <a:pt x="351" y="309"/>
                          </a:lnTo>
                          <a:lnTo>
                            <a:pt x="351" y="198"/>
                          </a:lnTo>
                          <a:lnTo>
                            <a:pt x="351" y="185"/>
                          </a:lnTo>
                          <a:lnTo>
                            <a:pt x="0" y="737"/>
                          </a:lnTo>
                          <a:lnTo>
                            <a:pt x="0" y="485"/>
                          </a:lnTo>
                          <a:lnTo>
                            <a:pt x="318" y="0"/>
                          </a:lnTo>
                          <a:lnTo>
                            <a:pt x="505" y="2"/>
                          </a:lnTo>
                          <a:lnTo>
                            <a:pt x="505" y="230"/>
                          </a:lnTo>
                          <a:lnTo>
                            <a:pt x="611" y="230"/>
                          </a:lnTo>
                          <a:lnTo>
                            <a:pt x="611" y="9"/>
                          </a:lnTo>
                          <a:close/>
                        </a:path>
                      </a:pathLst>
                    </a:custGeom>
                    <a:solidFill>
                      <a:srgbClr val="F9490D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5" name="Rectangle 7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4775" y="4785633"/>
                      <a:ext cx="31750" cy="74613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6" name="Rectangle 7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8275" y="4785633"/>
                      <a:ext cx="31750" cy="71438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7" name="Rectangle 7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60188" y="4785633"/>
                      <a:ext cx="31750" cy="74613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8" name="Rectangle 7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66513" y="4788808"/>
                      <a:ext cx="34925" cy="74613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9" name="Rectangle 7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39575" y="4785633"/>
                      <a:ext cx="31750" cy="71438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0" name="Rectangle 7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96725" y="4785633"/>
                      <a:ext cx="34925" cy="71438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1" name="Rectangle 7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60225" y="4785633"/>
                      <a:ext cx="31750" cy="71438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2" name="Rectangle 7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20550" y="4784045"/>
                      <a:ext cx="30163" cy="73025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3" name="Rectangle 7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179288" y="4784045"/>
                      <a:ext cx="34925" cy="73025"/>
                    </a:xfrm>
                    <a:prstGeom prst="rect">
                      <a:avLst/>
                    </a:prstGeom>
                    <a:solidFill>
                      <a:srgbClr val="F8450F"/>
                    </a:solidFill>
                    <a:ln w="0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6" name="Oval 7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71000" y="832758"/>
                      <a:ext cx="561975" cy="558800"/>
                    </a:xfrm>
                    <a:prstGeom prst="ellipse">
                      <a:avLst/>
                    </a:prstGeom>
                    <a:solidFill>
                      <a:srgbClr val="FF80FF"/>
                    </a:solidFill>
                    <a:ln w="0">
                      <a:solidFill>
                        <a:srgbClr val="804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7" name="Rectangle 7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23450" y="1094695"/>
                      <a:ext cx="1052513" cy="2222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8" name="Freeform 735"/>
                    <p:cNvSpPr>
                      <a:spLocks/>
                    </p:cNvSpPr>
                    <p:nvPr/>
                  </p:nvSpPr>
                  <p:spPr bwMode="auto">
                    <a:xfrm>
                      <a:off x="3971200" y="1094695"/>
                      <a:ext cx="68263" cy="201613"/>
                    </a:xfrm>
                    <a:custGeom>
                      <a:avLst/>
                      <a:gdLst>
                        <a:gd name="T0" fmla="*/ 43 w 43"/>
                        <a:gd name="T1" fmla="*/ 127 h 127"/>
                        <a:gd name="T2" fmla="*/ 43 w 43"/>
                        <a:gd name="T3" fmla="*/ 30 h 127"/>
                        <a:gd name="T4" fmla="*/ 37 w 43"/>
                        <a:gd name="T5" fmla="*/ 18 h 127"/>
                        <a:gd name="T6" fmla="*/ 28 w 43"/>
                        <a:gd name="T7" fmla="*/ 9 h 127"/>
                        <a:gd name="T8" fmla="*/ 16 w 43"/>
                        <a:gd name="T9" fmla="*/ 2 h 127"/>
                        <a:gd name="T10" fmla="*/ 3 w 43"/>
                        <a:gd name="T11" fmla="*/ 0 h 127"/>
                        <a:gd name="T12" fmla="*/ 0 w 43"/>
                        <a:gd name="T13" fmla="*/ 14 h 127"/>
                        <a:gd name="T14" fmla="*/ 12 w 43"/>
                        <a:gd name="T15" fmla="*/ 16 h 127"/>
                        <a:gd name="T16" fmla="*/ 10 w 43"/>
                        <a:gd name="T17" fmla="*/ 16 h 127"/>
                        <a:gd name="T18" fmla="*/ 21 w 43"/>
                        <a:gd name="T19" fmla="*/ 21 h 127"/>
                        <a:gd name="T20" fmla="*/ 19 w 43"/>
                        <a:gd name="T21" fmla="*/ 19 h 127"/>
                        <a:gd name="T22" fmla="*/ 27 w 43"/>
                        <a:gd name="T23" fmla="*/ 27 h 127"/>
                        <a:gd name="T24" fmla="*/ 25 w 43"/>
                        <a:gd name="T25" fmla="*/ 23 h 127"/>
                        <a:gd name="T26" fmla="*/ 28 w 43"/>
                        <a:gd name="T27" fmla="*/ 34 h 127"/>
                        <a:gd name="T28" fmla="*/ 28 w 43"/>
                        <a:gd name="T29" fmla="*/ 32 h 127"/>
                        <a:gd name="T30" fmla="*/ 28 w 43"/>
                        <a:gd name="T31" fmla="*/ 127 h 127"/>
                        <a:gd name="T32" fmla="*/ 43 w 43"/>
                        <a:gd name="T33" fmla="*/ 127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43" h="127">
                          <a:moveTo>
                            <a:pt x="43" y="127"/>
                          </a:moveTo>
                          <a:lnTo>
                            <a:pt x="43" y="30"/>
                          </a:lnTo>
                          <a:lnTo>
                            <a:pt x="37" y="18"/>
                          </a:lnTo>
                          <a:lnTo>
                            <a:pt x="28" y="9"/>
                          </a:lnTo>
                          <a:lnTo>
                            <a:pt x="16" y="2"/>
                          </a:lnTo>
                          <a:lnTo>
                            <a:pt x="3" y="0"/>
                          </a:lnTo>
                          <a:lnTo>
                            <a:pt x="0" y="14"/>
                          </a:lnTo>
                          <a:lnTo>
                            <a:pt x="12" y="16"/>
                          </a:lnTo>
                          <a:lnTo>
                            <a:pt x="10" y="16"/>
                          </a:lnTo>
                          <a:lnTo>
                            <a:pt x="21" y="21"/>
                          </a:lnTo>
                          <a:lnTo>
                            <a:pt x="19" y="19"/>
                          </a:lnTo>
                          <a:lnTo>
                            <a:pt x="27" y="27"/>
                          </a:lnTo>
                          <a:lnTo>
                            <a:pt x="25" y="23"/>
                          </a:lnTo>
                          <a:lnTo>
                            <a:pt x="28" y="34"/>
                          </a:lnTo>
                          <a:lnTo>
                            <a:pt x="28" y="32"/>
                          </a:lnTo>
                          <a:lnTo>
                            <a:pt x="28" y="127"/>
                          </a:lnTo>
                          <a:lnTo>
                            <a:pt x="43" y="127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9" name="Freeform 736"/>
                    <p:cNvSpPr>
                      <a:spLocks/>
                    </p:cNvSpPr>
                    <p:nvPr/>
                  </p:nvSpPr>
                  <p:spPr bwMode="auto">
                    <a:xfrm>
                      <a:off x="2385288" y="1105808"/>
                      <a:ext cx="538163" cy="276225"/>
                    </a:xfrm>
                    <a:custGeom>
                      <a:avLst/>
                      <a:gdLst>
                        <a:gd name="T0" fmla="*/ 339 w 339"/>
                        <a:gd name="T1" fmla="*/ 0 h 174"/>
                        <a:gd name="T2" fmla="*/ 0 w 339"/>
                        <a:gd name="T3" fmla="*/ 0 h 174"/>
                        <a:gd name="T4" fmla="*/ 3 w 339"/>
                        <a:gd name="T5" fmla="*/ 36 h 174"/>
                        <a:gd name="T6" fmla="*/ 12 w 339"/>
                        <a:gd name="T7" fmla="*/ 68 h 174"/>
                        <a:gd name="T8" fmla="*/ 29 w 339"/>
                        <a:gd name="T9" fmla="*/ 97 h 174"/>
                        <a:gd name="T10" fmla="*/ 48 w 339"/>
                        <a:gd name="T11" fmla="*/ 124 h 174"/>
                        <a:gd name="T12" fmla="*/ 72 w 339"/>
                        <a:gd name="T13" fmla="*/ 145 h 174"/>
                        <a:gd name="T14" fmla="*/ 100 w 339"/>
                        <a:gd name="T15" fmla="*/ 160 h 174"/>
                        <a:gd name="T16" fmla="*/ 131 w 339"/>
                        <a:gd name="T17" fmla="*/ 171 h 174"/>
                        <a:gd name="T18" fmla="*/ 165 w 339"/>
                        <a:gd name="T19" fmla="*/ 174 h 174"/>
                        <a:gd name="T20" fmla="*/ 201 w 339"/>
                        <a:gd name="T21" fmla="*/ 171 h 174"/>
                        <a:gd name="T22" fmla="*/ 233 w 339"/>
                        <a:gd name="T23" fmla="*/ 160 h 174"/>
                        <a:gd name="T24" fmla="*/ 262 w 339"/>
                        <a:gd name="T25" fmla="*/ 145 h 174"/>
                        <a:gd name="T26" fmla="*/ 289 w 339"/>
                        <a:gd name="T27" fmla="*/ 124 h 174"/>
                        <a:gd name="T28" fmla="*/ 311 w 339"/>
                        <a:gd name="T29" fmla="*/ 97 h 174"/>
                        <a:gd name="T30" fmla="*/ 325 w 339"/>
                        <a:gd name="T31" fmla="*/ 68 h 174"/>
                        <a:gd name="T32" fmla="*/ 336 w 339"/>
                        <a:gd name="T33" fmla="*/ 36 h 174"/>
                        <a:gd name="T34" fmla="*/ 339 w 339"/>
                        <a:gd name="T35" fmla="*/ 0 h 1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39" h="174">
                          <a:moveTo>
                            <a:pt x="339" y="0"/>
                          </a:moveTo>
                          <a:lnTo>
                            <a:pt x="0" y="0"/>
                          </a:lnTo>
                          <a:lnTo>
                            <a:pt x="3" y="36"/>
                          </a:lnTo>
                          <a:lnTo>
                            <a:pt x="12" y="68"/>
                          </a:lnTo>
                          <a:lnTo>
                            <a:pt x="29" y="97"/>
                          </a:lnTo>
                          <a:lnTo>
                            <a:pt x="48" y="124"/>
                          </a:lnTo>
                          <a:lnTo>
                            <a:pt x="72" y="145"/>
                          </a:lnTo>
                          <a:lnTo>
                            <a:pt x="100" y="160"/>
                          </a:lnTo>
                          <a:lnTo>
                            <a:pt x="131" y="171"/>
                          </a:lnTo>
                          <a:lnTo>
                            <a:pt x="165" y="174"/>
                          </a:lnTo>
                          <a:lnTo>
                            <a:pt x="201" y="171"/>
                          </a:lnTo>
                          <a:lnTo>
                            <a:pt x="233" y="160"/>
                          </a:lnTo>
                          <a:lnTo>
                            <a:pt x="262" y="145"/>
                          </a:lnTo>
                          <a:lnTo>
                            <a:pt x="289" y="124"/>
                          </a:lnTo>
                          <a:lnTo>
                            <a:pt x="311" y="97"/>
                          </a:lnTo>
                          <a:lnTo>
                            <a:pt x="325" y="68"/>
                          </a:lnTo>
                          <a:lnTo>
                            <a:pt x="336" y="36"/>
                          </a:lnTo>
                          <a:lnTo>
                            <a:pt x="339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0" name="Freeform 737"/>
                    <p:cNvSpPr>
                      <a:spLocks/>
                    </p:cNvSpPr>
                    <p:nvPr/>
                  </p:nvSpPr>
                  <p:spPr bwMode="auto">
                    <a:xfrm>
                      <a:off x="2374175" y="1097870"/>
                      <a:ext cx="561975" cy="295275"/>
                    </a:xfrm>
                    <a:custGeom>
                      <a:avLst/>
                      <a:gdLst>
                        <a:gd name="T0" fmla="*/ 354 w 354"/>
                        <a:gd name="T1" fmla="*/ 0 h 186"/>
                        <a:gd name="T2" fmla="*/ 0 w 354"/>
                        <a:gd name="T3" fmla="*/ 0 h 186"/>
                        <a:gd name="T4" fmla="*/ 3 w 354"/>
                        <a:gd name="T5" fmla="*/ 41 h 186"/>
                        <a:gd name="T6" fmla="*/ 3 w 354"/>
                        <a:gd name="T7" fmla="*/ 43 h 186"/>
                        <a:gd name="T8" fmla="*/ 12 w 354"/>
                        <a:gd name="T9" fmla="*/ 77 h 186"/>
                        <a:gd name="T10" fmla="*/ 30 w 354"/>
                        <a:gd name="T11" fmla="*/ 105 h 186"/>
                        <a:gd name="T12" fmla="*/ 50 w 354"/>
                        <a:gd name="T13" fmla="*/ 134 h 186"/>
                        <a:gd name="T14" fmla="*/ 75 w 354"/>
                        <a:gd name="T15" fmla="*/ 156 h 186"/>
                        <a:gd name="T16" fmla="*/ 104 w 354"/>
                        <a:gd name="T17" fmla="*/ 172 h 186"/>
                        <a:gd name="T18" fmla="*/ 106 w 354"/>
                        <a:gd name="T19" fmla="*/ 172 h 186"/>
                        <a:gd name="T20" fmla="*/ 136 w 354"/>
                        <a:gd name="T21" fmla="*/ 183 h 186"/>
                        <a:gd name="T22" fmla="*/ 172 w 354"/>
                        <a:gd name="T23" fmla="*/ 186 h 186"/>
                        <a:gd name="T24" fmla="*/ 210 w 354"/>
                        <a:gd name="T25" fmla="*/ 183 h 186"/>
                        <a:gd name="T26" fmla="*/ 242 w 354"/>
                        <a:gd name="T27" fmla="*/ 172 h 186"/>
                        <a:gd name="T28" fmla="*/ 244 w 354"/>
                        <a:gd name="T29" fmla="*/ 172 h 186"/>
                        <a:gd name="T30" fmla="*/ 273 w 354"/>
                        <a:gd name="T31" fmla="*/ 156 h 186"/>
                        <a:gd name="T32" fmla="*/ 301 w 354"/>
                        <a:gd name="T33" fmla="*/ 134 h 186"/>
                        <a:gd name="T34" fmla="*/ 323 w 354"/>
                        <a:gd name="T35" fmla="*/ 105 h 186"/>
                        <a:gd name="T36" fmla="*/ 339 w 354"/>
                        <a:gd name="T37" fmla="*/ 77 h 186"/>
                        <a:gd name="T38" fmla="*/ 339 w 354"/>
                        <a:gd name="T39" fmla="*/ 75 h 186"/>
                        <a:gd name="T40" fmla="*/ 350 w 354"/>
                        <a:gd name="T41" fmla="*/ 43 h 186"/>
                        <a:gd name="T42" fmla="*/ 354 w 354"/>
                        <a:gd name="T43" fmla="*/ 0 h 186"/>
                        <a:gd name="T44" fmla="*/ 339 w 354"/>
                        <a:gd name="T45" fmla="*/ 5 h 186"/>
                        <a:gd name="T46" fmla="*/ 336 w 354"/>
                        <a:gd name="T47" fmla="*/ 41 h 186"/>
                        <a:gd name="T48" fmla="*/ 336 w 354"/>
                        <a:gd name="T49" fmla="*/ 39 h 186"/>
                        <a:gd name="T50" fmla="*/ 325 w 354"/>
                        <a:gd name="T51" fmla="*/ 71 h 186"/>
                        <a:gd name="T52" fmla="*/ 325 w 354"/>
                        <a:gd name="T53" fmla="*/ 70 h 186"/>
                        <a:gd name="T54" fmla="*/ 310 w 354"/>
                        <a:gd name="T55" fmla="*/ 98 h 186"/>
                        <a:gd name="T56" fmla="*/ 312 w 354"/>
                        <a:gd name="T57" fmla="*/ 97 h 186"/>
                        <a:gd name="T58" fmla="*/ 291 w 354"/>
                        <a:gd name="T59" fmla="*/ 123 h 186"/>
                        <a:gd name="T60" fmla="*/ 264 w 354"/>
                        <a:gd name="T61" fmla="*/ 145 h 186"/>
                        <a:gd name="T62" fmla="*/ 266 w 354"/>
                        <a:gd name="T63" fmla="*/ 143 h 186"/>
                        <a:gd name="T64" fmla="*/ 237 w 354"/>
                        <a:gd name="T65" fmla="*/ 158 h 186"/>
                        <a:gd name="T66" fmla="*/ 239 w 354"/>
                        <a:gd name="T67" fmla="*/ 158 h 186"/>
                        <a:gd name="T68" fmla="*/ 206 w 354"/>
                        <a:gd name="T69" fmla="*/ 168 h 186"/>
                        <a:gd name="T70" fmla="*/ 208 w 354"/>
                        <a:gd name="T71" fmla="*/ 168 h 186"/>
                        <a:gd name="T72" fmla="*/ 172 w 354"/>
                        <a:gd name="T73" fmla="*/ 172 h 186"/>
                        <a:gd name="T74" fmla="*/ 138 w 354"/>
                        <a:gd name="T75" fmla="*/ 168 h 186"/>
                        <a:gd name="T76" fmla="*/ 140 w 354"/>
                        <a:gd name="T77" fmla="*/ 168 h 186"/>
                        <a:gd name="T78" fmla="*/ 109 w 354"/>
                        <a:gd name="T79" fmla="*/ 158 h 186"/>
                        <a:gd name="T80" fmla="*/ 111 w 354"/>
                        <a:gd name="T81" fmla="*/ 158 h 186"/>
                        <a:gd name="T82" fmla="*/ 82 w 354"/>
                        <a:gd name="T83" fmla="*/ 143 h 186"/>
                        <a:gd name="T84" fmla="*/ 84 w 354"/>
                        <a:gd name="T85" fmla="*/ 145 h 186"/>
                        <a:gd name="T86" fmla="*/ 61 w 354"/>
                        <a:gd name="T87" fmla="*/ 123 h 186"/>
                        <a:gd name="T88" fmla="*/ 61 w 354"/>
                        <a:gd name="T89" fmla="*/ 125 h 186"/>
                        <a:gd name="T90" fmla="*/ 41 w 354"/>
                        <a:gd name="T91" fmla="*/ 98 h 186"/>
                        <a:gd name="T92" fmla="*/ 25 w 354"/>
                        <a:gd name="T93" fmla="*/ 70 h 186"/>
                        <a:gd name="T94" fmla="*/ 27 w 354"/>
                        <a:gd name="T95" fmla="*/ 71 h 186"/>
                        <a:gd name="T96" fmla="*/ 18 w 354"/>
                        <a:gd name="T97" fmla="*/ 39 h 186"/>
                        <a:gd name="T98" fmla="*/ 18 w 354"/>
                        <a:gd name="T99" fmla="*/ 41 h 186"/>
                        <a:gd name="T100" fmla="*/ 14 w 354"/>
                        <a:gd name="T101" fmla="*/ 5 h 186"/>
                        <a:gd name="T102" fmla="*/ 7 w 354"/>
                        <a:gd name="T103" fmla="*/ 12 h 186"/>
                        <a:gd name="T104" fmla="*/ 346 w 354"/>
                        <a:gd name="T105" fmla="*/ 12 h 186"/>
                        <a:gd name="T106" fmla="*/ 339 w 354"/>
                        <a:gd name="T107" fmla="*/ 5 h 186"/>
                        <a:gd name="T108" fmla="*/ 354 w 354"/>
                        <a:gd name="T109" fmla="*/ 0 h 1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354" h="186">
                          <a:moveTo>
                            <a:pt x="354" y="0"/>
                          </a:moveTo>
                          <a:lnTo>
                            <a:pt x="0" y="0"/>
                          </a:lnTo>
                          <a:lnTo>
                            <a:pt x="3" y="41"/>
                          </a:lnTo>
                          <a:lnTo>
                            <a:pt x="3" y="43"/>
                          </a:lnTo>
                          <a:lnTo>
                            <a:pt x="12" y="77"/>
                          </a:lnTo>
                          <a:lnTo>
                            <a:pt x="30" y="105"/>
                          </a:lnTo>
                          <a:lnTo>
                            <a:pt x="50" y="134"/>
                          </a:lnTo>
                          <a:lnTo>
                            <a:pt x="75" y="156"/>
                          </a:lnTo>
                          <a:lnTo>
                            <a:pt x="104" y="172"/>
                          </a:lnTo>
                          <a:lnTo>
                            <a:pt x="106" y="172"/>
                          </a:lnTo>
                          <a:lnTo>
                            <a:pt x="136" y="183"/>
                          </a:lnTo>
                          <a:lnTo>
                            <a:pt x="172" y="186"/>
                          </a:lnTo>
                          <a:lnTo>
                            <a:pt x="210" y="183"/>
                          </a:lnTo>
                          <a:lnTo>
                            <a:pt x="242" y="172"/>
                          </a:lnTo>
                          <a:lnTo>
                            <a:pt x="244" y="172"/>
                          </a:lnTo>
                          <a:lnTo>
                            <a:pt x="273" y="156"/>
                          </a:lnTo>
                          <a:lnTo>
                            <a:pt x="301" y="134"/>
                          </a:lnTo>
                          <a:lnTo>
                            <a:pt x="323" y="105"/>
                          </a:lnTo>
                          <a:lnTo>
                            <a:pt x="339" y="77"/>
                          </a:lnTo>
                          <a:lnTo>
                            <a:pt x="339" y="75"/>
                          </a:lnTo>
                          <a:lnTo>
                            <a:pt x="350" y="43"/>
                          </a:lnTo>
                          <a:lnTo>
                            <a:pt x="354" y="0"/>
                          </a:lnTo>
                          <a:lnTo>
                            <a:pt x="339" y="5"/>
                          </a:lnTo>
                          <a:lnTo>
                            <a:pt x="336" y="41"/>
                          </a:lnTo>
                          <a:lnTo>
                            <a:pt x="336" y="39"/>
                          </a:lnTo>
                          <a:lnTo>
                            <a:pt x="325" y="71"/>
                          </a:lnTo>
                          <a:lnTo>
                            <a:pt x="325" y="70"/>
                          </a:lnTo>
                          <a:lnTo>
                            <a:pt x="310" y="98"/>
                          </a:lnTo>
                          <a:lnTo>
                            <a:pt x="312" y="97"/>
                          </a:lnTo>
                          <a:lnTo>
                            <a:pt x="291" y="123"/>
                          </a:lnTo>
                          <a:lnTo>
                            <a:pt x="264" y="145"/>
                          </a:lnTo>
                          <a:lnTo>
                            <a:pt x="266" y="143"/>
                          </a:lnTo>
                          <a:lnTo>
                            <a:pt x="237" y="158"/>
                          </a:lnTo>
                          <a:lnTo>
                            <a:pt x="239" y="158"/>
                          </a:lnTo>
                          <a:lnTo>
                            <a:pt x="206" y="168"/>
                          </a:lnTo>
                          <a:lnTo>
                            <a:pt x="208" y="168"/>
                          </a:lnTo>
                          <a:lnTo>
                            <a:pt x="172" y="172"/>
                          </a:lnTo>
                          <a:lnTo>
                            <a:pt x="138" y="168"/>
                          </a:lnTo>
                          <a:lnTo>
                            <a:pt x="140" y="168"/>
                          </a:lnTo>
                          <a:lnTo>
                            <a:pt x="109" y="158"/>
                          </a:lnTo>
                          <a:lnTo>
                            <a:pt x="111" y="158"/>
                          </a:lnTo>
                          <a:lnTo>
                            <a:pt x="82" y="143"/>
                          </a:lnTo>
                          <a:lnTo>
                            <a:pt x="84" y="145"/>
                          </a:lnTo>
                          <a:lnTo>
                            <a:pt x="61" y="123"/>
                          </a:lnTo>
                          <a:lnTo>
                            <a:pt x="61" y="125"/>
                          </a:lnTo>
                          <a:lnTo>
                            <a:pt x="41" y="98"/>
                          </a:lnTo>
                          <a:lnTo>
                            <a:pt x="25" y="70"/>
                          </a:lnTo>
                          <a:lnTo>
                            <a:pt x="27" y="71"/>
                          </a:lnTo>
                          <a:lnTo>
                            <a:pt x="18" y="39"/>
                          </a:lnTo>
                          <a:lnTo>
                            <a:pt x="18" y="41"/>
                          </a:lnTo>
                          <a:lnTo>
                            <a:pt x="14" y="5"/>
                          </a:lnTo>
                          <a:lnTo>
                            <a:pt x="7" y="12"/>
                          </a:lnTo>
                          <a:lnTo>
                            <a:pt x="346" y="12"/>
                          </a:lnTo>
                          <a:lnTo>
                            <a:pt x="339" y="5"/>
                          </a:lnTo>
                          <a:lnTo>
                            <a:pt x="354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1" name="Rectangle 7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86975" y="1120095"/>
                      <a:ext cx="11113" cy="45085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2" name="Rectangle 7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90125" y="1112158"/>
                      <a:ext cx="11113" cy="509588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3" name="Rectangle 7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55213" y="1105808"/>
                      <a:ext cx="11113" cy="50165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4" name="Rectangle 7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20300" y="1099458"/>
                      <a:ext cx="12700" cy="490538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5" name="Rectangle 7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2063" y="1099458"/>
                      <a:ext cx="11113" cy="46196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6" name="Rectangle 7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7150" y="1112158"/>
                      <a:ext cx="11113" cy="43180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7" name="Rectangle 7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80650" y="1105808"/>
                      <a:ext cx="11113" cy="42386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8" name="Rectangle 7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40975" y="1112158"/>
                      <a:ext cx="11113" cy="40481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9" name="Rectangle 7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06063" y="1112158"/>
                      <a:ext cx="11113" cy="39846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0" name="Rectangle 7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71150" y="1099458"/>
                      <a:ext cx="11113" cy="39052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1" name="Rectangle 7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31475" y="1105808"/>
                      <a:ext cx="11113" cy="36512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2" name="Rectangle 7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88625" y="1105808"/>
                      <a:ext cx="11113" cy="347663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3" name="Rectangle 7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53713" y="1112158"/>
                      <a:ext cx="11113" cy="32067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4" name="Rectangle 7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18800" y="1112158"/>
                      <a:ext cx="12700" cy="301625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5" name="Rectangle 7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475" y="1105808"/>
                      <a:ext cx="11113" cy="29845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6" name="Rectangle 7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1675" y="1112158"/>
                      <a:ext cx="11113" cy="261938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7" name="Freeform 754"/>
                    <p:cNvSpPr>
                      <a:spLocks/>
                    </p:cNvSpPr>
                    <p:nvPr/>
                  </p:nvSpPr>
                  <p:spPr bwMode="auto">
                    <a:xfrm>
                      <a:off x="4071213" y="805770"/>
                      <a:ext cx="1065213" cy="773113"/>
                    </a:xfrm>
                    <a:custGeom>
                      <a:avLst/>
                      <a:gdLst>
                        <a:gd name="T0" fmla="*/ 0 w 671"/>
                        <a:gd name="T1" fmla="*/ 487 h 487"/>
                        <a:gd name="T2" fmla="*/ 540 w 671"/>
                        <a:gd name="T3" fmla="*/ 485 h 487"/>
                        <a:gd name="T4" fmla="*/ 542 w 671"/>
                        <a:gd name="T5" fmla="*/ 4 h 487"/>
                        <a:gd name="T6" fmla="*/ 538 w 671"/>
                        <a:gd name="T7" fmla="*/ 8 h 487"/>
                        <a:gd name="T8" fmla="*/ 671 w 671"/>
                        <a:gd name="T9" fmla="*/ 8 h 487"/>
                        <a:gd name="T10" fmla="*/ 671 w 671"/>
                        <a:gd name="T11" fmla="*/ 0 h 487"/>
                        <a:gd name="T12" fmla="*/ 537 w 671"/>
                        <a:gd name="T13" fmla="*/ 2 h 487"/>
                        <a:gd name="T14" fmla="*/ 535 w 671"/>
                        <a:gd name="T15" fmla="*/ 483 h 487"/>
                        <a:gd name="T16" fmla="*/ 538 w 671"/>
                        <a:gd name="T17" fmla="*/ 480 h 487"/>
                        <a:gd name="T18" fmla="*/ 0 w 671"/>
                        <a:gd name="T19" fmla="*/ 480 h 487"/>
                        <a:gd name="T20" fmla="*/ 0 w 671"/>
                        <a:gd name="T21" fmla="*/ 487 h 4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71" h="487">
                          <a:moveTo>
                            <a:pt x="0" y="487"/>
                          </a:moveTo>
                          <a:lnTo>
                            <a:pt x="540" y="485"/>
                          </a:lnTo>
                          <a:lnTo>
                            <a:pt x="542" y="4"/>
                          </a:lnTo>
                          <a:lnTo>
                            <a:pt x="538" y="8"/>
                          </a:lnTo>
                          <a:lnTo>
                            <a:pt x="671" y="8"/>
                          </a:lnTo>
                          <a:lnTo>
                            <a:pt x="671" y="0"/>
                          </a:lnTo>
                          <a:lnTo>
                            <a:pt x="537" y="2"/>
                          </a:lnTo>
                          <a:lnTo>
                            <a:pt x="535" y="483"/>
                          </a:lnTo>
                          <a:lnTo>
                            <a:pt x="538" y="480"/>
                          </a:lnTo>
                          <a:lnTo>
                            <a:pt x="0" y="480"/>
                          </a:lnTo>
                          <a:lnTo>
                            <a:pt x="0" y="487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0" name="Oval 7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41438" y="1320120"/>
                      <a:ext cx="125413" cy="12541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1" name="Freeform 768"/>
                    <p:cNvSpPr>
                      <a:spLocks/>
                    </p:cNvSpPr>
                    <p:nvPr/>
                  </p:nvSpPr>
                  <p:spPr bwMode="auto">
                    <a:xfrm>
                      <a:off x="6127025" y="1470933"/>
                      <a:ext cx="949325" cy="244475"/>
                    </a:xfrm>
                    <a:custGeom>
                      <a:avLst/>
                      <a:gdLst>
                        <a:gd name="T0" fmla="*/ 564 w 598"/>
                        <a:gd name="T1" fmla="*/ 140 h 154"/>
                        <a:gd name="T2" fmla="*/ 36 w 598"/>
                        <a:gd name="T3" fmla="*/ 140 h 154"/>
                        <a:gd name="T4" fmla="*/ 37 w 598"/>
                        <a:gd name="T5" fmla="*/ 140 h 154"/>
                        <a:gd name="T6" fmla="*/ 27 w 598"/>
                        <a:gd name="T7" fmla="*/ 138 h 154"/>
                        <a:gd name="T8" fmla="*/ 30 w 598"/>
                        <a:gd name="T9" fmla="*/ 140 h 154"/>
                        <a:gd name="T10" fmla="*/ 21 w 598"/>
                        <a:gd name="T11" fmla="*/ 133 h 154"/>
                        <a:gd name="T12" fmla="*/ 21 w 598"/>
                        <a:gd name="T13" fmla="*/ 134 h 154"/>
                        <a:gd name="T14" fmla="*/ 14 w 598"/>
                        <a:gd name="T15" fmla="*/ 124 h 154"/>
                        <a:gd name="T16" fmla="*/ 16 w 598"/>
                        <a:gd name="T17" fmla="*/ 127 h 154"/>
                        <a:gd name="T18" fmla="*/ 14 w 598"/>
                        <a:gd name="T19" fmla="*/ 113 h 154"/>
                        <a:gd name="T20" fmla="*/ 14 w 598"/>
                        <a:gd name="T21" fmla="*/ 115 h 154"/>
                        <a:gd name="T22" fmla="*/ 16 w 598"/>
                        <a:gd name="T23" fmla="*/ 102 h 154"/>
                        <a:gd name="T24" fmla="*/ 19 w 598"/>
                        <a:gd name="T25" fmla="*/ 91 h 154"/>
                        <a:gd name="T26" fmla="*/ 18 w 598"/>
                        <a:gd name="T27" fmla="*/ 93 h 154"/>
                        <a:gd name="T28" fmla="*/ 23 w 598"/>
                        <a:gd name="T29" fmla="*/ 86 h 154"/>
                        <a:gd name="T30" fmla="*/ 19 w 598"/>
                        <a:gd name="T31" fmla="*/ 90 h 154"/>
                        <a:gd name="T32" fmla="*/ 27 w 598"/>
                        <a:gd name="T33" fmla="*/ 88 h 154"/>
                        <a:gd name="T34" fmla="*/ 25 w 598"/>
                        <a:gd name="T35" fmla="*/ 88 h 154"/>
                        <a:gd name="T36" fmla="*/ 560 w 598"/>
                        <a:gd name="T37" fmla="*/ 88 h 154"/>
                        <a:gd name="T38" fmla="*/ 575 w 598"/>
                        <a:gd name="T39" fmla="*/ 84 h 154"/>
                        <a:gd name="T40" fmla="*/ 587 w 598"/>
                        <a:gd name="T41" fmla="*/ 75 h 154"/>
                        <a:gd name="T42" fmla="*/ 596 w 598"/>
                        <a:gd name="T43" fmla="*/ 61 h 154"/>
                        <a:gd name="T44" fmla="*/ 598 w 598"/>
                        <a:gd name="T45" fmla="*/ 46 h 154"/>
                        <a:gd name="T46" fmla="*/ 594 w 598"/>
                        <a:gd name="T47" fmla="*/ 30 h 154"/>
                        <a:gd name="T48" fmla="*/ 585 w 598"/>
                        <a:gd name="T49" fmla="*/ 14 h 154"/>
                        <a:gd name="T50" fmla="*/ 571 w 598"/>
                        <a:gd name="T51" fmla="*/ 3 h 154"/>
                        <a:gd name="T52" fmla="*/ 555 w 598"/>
                        <a:gd name="T53" fmla="*/ 0 h 154"/>
                        <a:gd name="T54" fmla="*/ 551 w 598"/>
                        <a:gd name="T55" fmla="*/ 14 h 154"/>
                        <a:gd name="T56" fmla="*/ 566 w 598"/>
                        <a:gd name="T57" fmla="*/ 18 h 154"/>
                        <a:gd name="T58" fmla="*/ 564 w 598"/>
                        <a:gd name="T59" fmla="*/ 16 h 154"/>
                        <a:gd name="T60" fmla="*/ 576 w 598"/>
                        <a:gd name="T61" fmla="*/ 25 h 154"/>
                        <a:gd name="T62" fmla="*/ 575 w 598"/>
                        <a:gd name="T63" fmla="*/ 23 h 154"/>
                        <a:gd name="T64" fmla="*/ 582 w 598"/>
                        <a:gd name="T65" fmla="*/ 36 h 154"/>
                        <a:gd name="T66" fmla="*/ 580 w 598"/>
                        <a:gd name="T67" fmla="*/ 34 h 154"/>
                        <a:gd name="T68" fmla="*/ 584 w 598"/>
                        <a:gd name="T69" fmla="*/ 48 h 154"/>
                        <a:gd name="T70" fmla="*/ 584 w 598"/>
                        <a:gd name="T71" fmla="*/ 45 h 154"/>
                        <a:gd name="T72" fmla="*/ 582 w 598"/>
                        <a:gd name="T73" fmla="*/ 57 h 154"/>
                        <a:gd name="T74" fmla="*/ 584 w 598"/>
                        <a:gd name="T75" fmla="*/ 55 h 154"/>
                        <a:gd name="T76" fmla="*/ 576 w 598"/>
                        <a:gd name="T77" fmla="*/ 66 h 154"/>
                        <a:gd name="T78" fmla="*/ 578 w 598"/>
                        <a:gd name="T79" fmla="*/ 64 h 154"/>
                        <a:gd name="T80" fmla="*/ 567 w 598"/>
                        <a:gd name="T81" fmla="*/ 72 h 154"/>
                        <a:gd name="T82" fmla="*/ 569 w 598"/>
                        <a:gd name="T83" fmla="*/ 70 h 154"/>
                        <a:gd name="T84" fmla="*/ 557 w 598"/>
                        <a:gd name="T85" fmla="*/ 73 h 154"/>
                        <a:gd name="T86" fmla="*/ 558 w 598"/>
                        <a:gd name="T87" fmla="*/ 73 h 154"/>
                        <a:gd name="T88" fmla="*/ 25 w 598"/>
                        <a:gd name="T89" fmla="*/ 73 h 154"/>
                        <a:gd name="T90" fmla="*/ 14 w 598"/>
                        <a:gd name="T91" fmla="*/ 77 h 154"/>
                        <a:gd name="T92" fmla="*/ 5 w 598"/>
                        <a:gd name="T93" fmla="*/ 86 h 154"/>
                        <a:gd name="T94" fmla="*/ 2 w 598"/>
                        <a:gd name="T95" fmla="*/ 99 h 154"/>
                        <a:gd name="T96" fmla="*/ 0 w 598"/>
                        <a:gd name="T97" fmla="*/ 113 h 154"/>
                        <a:gd name="T98" fmla="*/ 2 w 598"/>
                        <a:gd name="T99" fmla="*/ 129 h 154"/>
                        <a:gd name="T100" fmla="*/ 11 w 598"/>
                        <a:gd name="T101" fmla="*/ 143 h 154"/>
                        <a:gd name="T102" fmla="*/ 21 w 598"/>
                        <a:gd name="T103" fmla="*/ 152 h 154"/>
                        <a:gd name="T104" fmla="*/ 34 w 598"/>
                        <a:gd name="T105" fmla="*/ 154 h 154"/>
                        <a:gd name="T106" fmla="*/ 36 w 598"/>
                        <a:gd name="T107" fmla="*/ 154 h 154"/>
                        <a:gd name="T108" fmla="*/ 564 w 598"/>
                        <a:gd name="T109" fmla="*/ 154 h 154"/>
                        <a:gd name="T110" fmla="*/ 564 w 598"/>
                        <a:gd name="T111" fmla="*/ 14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98" h="154">
                          <a:moveTo>
                            <a:pt x="564" y="140"/>
                          </a:moveTo>
                          <a:lnTo>
                            <a:pt x="36" y="140"/>
                          </a:lnTo>
                          <a:lnTo>
                            <a:pt x="37" y="140"/>
                          </a:lnTo>
                          <a:lnTo>
                            <a:pt x="27" y="138"/>
                          </a:lnTo>
                          <a:lnTo>
                            <a:pt x="30" y="140"/>
                          </a:lnTo>
                          <a:lnTo>
                            <a:pt x="21" y="133"/>
                          </a:lnTo>
                          <a:lnTo>
                            <a:pt x="21" y="134"/>
                          </a:lnTo>
                          <a:lnTo>
                            <a:pt x="14" y="124"/>
                          </a:lnTo>
                          <a:lnTo>
                            <a:pt x="16" y="127"/>
                          </a:lnTo>
                          <a:lnTo>
                            <a:pt x="14" y="113"/>
                          </a:lnTo>
                          <a:lnTo>
                            <a:pt x="14" y="115"/>
                          </a:lnTo>
                          <a:lnTo>
                            <a:pt x="16" y="102"/>
                          </a:lnTo>
                          <a:lnTo>
                            <a:pt x="19" y="91"/>
                          </a:lnTo>
                          <a:lnTo>
                            <a:pt x="18" y="93"/>
                          </a:lnTo>
                          <a:lnTo>
                            <a:pt x="23" y="86"/>
                          </a:lnTo>
                          <a:lnTo>
                            <a:pt x="19" y="90"/>
                          </a:lnTo>
                          <a:lnTo>
                            <a:pt x="27" y="88"/>
                          </a:lnTo>
                          <a:lnTo>
                            <a:pt x="25" y="88"/>
                          </a:lnTo>
                          <a:lnTo>
                            <a:pt x="560" y="88"/>
                          </a:lnTo>
                          <a:lnTo>
                            <a:pt x="575" y="84"/>
                          </a:lnTo>
                          <a:lnTo>
                            <a:pt x="587" y="75"/>
                          </a:lnTo>
                          <a:lnTo>
                            <a:pt x="596" y="61"/>
                          </a:lnTo>
                          <a:lnTo>
                            <a:pt x="598" y="46"/>
                          </a:lnTo>
                          <a:lnTo>
                            <a:pt x="594" y="30"/>
                          </a:lnTo>
                          <a:lnTo>
                            <a:pt x="585" y="14"/>
                          </a:lnTo>
                          <a:lnTo>
                            <a:pt x="571" y="3"/>
                          </a:lnTo>
                          <a:lnTo>
                            <a:pt x="555" y="0"/>
                          </a:lnTo>
                          <a:lnTo>
                            <a:pt x="551" y="14"/>
                          </a:lnTo>
                          <a:lnTo>
                            <a:pt x="566" y="18"/>
                          </a:lnTo>
                          <a:lnTo>
                            <a:pt x="564" y="16"/>
                          </a:lnTo>
                          <a:lnTo>
                            <a:pt x="576" y="25"/>
                          </a:lnTo>
                          <a:lnTo>
                            <a:pt x="575" y="23"/>
                          </a:lnTo>
                          <a:lnTo>
                            <a:pt x="582" y="36"/>
                          </a:lnTo>
                          <a:lnTo>
                            <a:pt x="580" y="34"/>
                          </a:lnTo>
                          <a:lnTo>
                            <a:pt x="584" y="48"/>
                          </a:lnTo>
                          <a:lnTo>
                            <a:pt x="584" y="45"/>
                          </a:lnTo>
                          <a:lnTo>
                            <a:pt x="582" y="57"/>
                          </a:lnTo>
                          <a:lnTo>
                            <a:pt x="584" y="55"/>
                          </a:lnTo>
                          <a:lnTo>
                            <a:pt x="576" y="66"/>
                          </a:lnTo>
                          <a:lnTo>
                            <a:pt x="578" y="64"/>
                          </a:lnTo>
                          <a:lnTo>
                            <a:pt x="567" y="72"/>
                          </a:lnTo>
                          <a:lnTo>
                            <a:pt x="569" y="70"/>
                          </a:lnTo>
                          <a:lnTo>
                            <a:pt x="557" y="73"/>
                          </a:lnTo>
                          <a:lnTo>
                            <a:pt x="558" y="73"/>
                          </a:lnTo>
                          <a:lnTo>
                            <a:pt x="25" y="73"/>
                          </a:lnTo>
                          <a:lnTo>
                            <a:pt x="14" y="77"/>
                          </a:lnTo>
                          <a:lnTo>
                            <a:pt x="5" y="86"/>
                          </a:lnTo>
                          <a:lnTo>
                            <a:pt x="2" y="99"/>
                          </a:lnTo>
                          <a:lnTo>
                            <a:pt x="0" y="113"/>
                          </a:lnTo>
                          <a:lnTo>
                            <a:pt x="2" y="129"/>
                          </a:lnTo>
                          <a:lnTo>
                            <a:pt x="11" y="143"/>
                          </a:lnTo>
                          <a:lnTo>
                            <a:pt x="21" y="152"/>
                          </a:lnTo>
                          <a:lnTo>
                            <a:pt x="34" y="154"/>
                          </a:lnTo>
                          <a:lnTo>
                            <a:pt x="36" y="154"/>
                          </a:lnTo>
                          <a:lnTo>
                            <a:pt x="564" y="154"/>
                          </a:lnTo>
                          <a:lnTo>
                            <a:pt x="564" y="140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2" name="Rectangle 7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1475" y="1474108"/>
                      <a:ext cx="833438" cy="22225"/>
                    </a:xfrm>
                    <a:prstGeom prst="rect">
                      <a:avLst/>
                    </a:pr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3" name="Rectangle 7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6713" y="1367745"/>
                      <a:ext cx="974725" cy="23813"/>
                    </a:xfrm>
                    <a:prstGeom prst="rect">
                      <a:avLst/>
                    </a:pr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4" name="Freeform 771"/>
                    <p:cNvSpPr>
                      <a:spLocks/>
                    </p:cNvSpPr>
                    <p:nvPr/>
                  </p:nvSpPr>
                  <p:spPr bwMode="auto">
                    <a:xfrm>
                      <a:off x="6120675" y="1364570"/>
                      <a:ext cx="60325" cy="128588"/>
                    </a:xfrm>
                    <a:custGeom>
                      <a:avLst/>
                      <a:gdLst>
                        <a:gd name="T0" fmla="*/ 34 w 38"/>
                        <a:gd name="T1" fmla="*/ 0 h 81"/>
                        <a:gd name="T2" fmla="*/ 22 w 38"/>
                        <a:gd name="T3" fmla="*/ 0 h 81"/>
                        <a:gd name="T4" fmla="*/ 20 w 38"/>
                        <a:gd name="T5" fmla="*/ 2 h 81"/>
                        <a:gd name="T6" fmla="*/ 18 w 38"/>
                        <a:gd name="T7" fmla="*/ 2 h 81"/>
                        <a:gd name="T8" fmla="*/ 9 w 38"/>
                        <a:gd name="T9" fmla="*/ 11 h 81"/>
                        <a:gd name="T10" fmla="*/ 11 w 38"/>
                        <a:gd name="T11" fmla="*/ 11 h 81"/>
                        <a:gd name="T12" fmla="*/ 11 w 38"/>
                        <a:gd name="T13" fmla="*/ 9 h 81"/>
                        <a:gd name="T14" fmla="*/ 6 w 38"/>
                        <a:gd name="T15" fmla="*/ 15 h 81"/>
                        <a:gd name="T16" fmla="*/ 6 w 38"/>
                        <a:gd name="T17" fmla="*/ 17 h 81"/>
                        <a:gd name="T18" fmla="*/ 4 w 38"/>
                        <a:gd name="T19" fmla="*/ 18 h 81"/>
                        <a:gd name="T20" fmla="*/ 4 w 38"/>
                        <a:gd name="T21" fmla="*/ 20 h 81"/>
                        <a:gd name="T22" fmla="*/ 2 w 38"/>
                        <a:gd name="T23" fmla="*/ 22 h 81"/>
                        <a:gd name="T24" fmla="*/ 2 w 38"/>
                        <a:gd name="T25" fmla="*/ 24 h 81"/>
                        <a:gd name="T26" fmla="*/ 0 w 38"/>
                        <a:gd name="T27" fmla="*/ 25 h 81"/>
                        <a:gd name="T28" fmla="*/ 0 w 38"/>
                        <a:gd name="T29" fmla="*/ 56 h 81"/>
                        <a:gd name="T30" fmla="*/ 2 w 38"/>
                        <a:gd name="T31" fmla="*/ 58 h 81"/>
                        <a:gd name="T32" fmla="*/ 2 w 38"/>
                        <a:gd name="T33" fmla="*/ 61 h 81"/>
                        <a:gd name="T34" fmla="*/ 6 w 38"/>
                        <a:gd name="T35" fmla="*/ 65 h 81"/>
                        <a:gd name="T36" fmla="*/ 7 w 38"/>
                        <a:gd name="T37" fmla="*/ 69 h 81"/>
                        <a:gd name="T38" fmla="*/ 9 w 38"/>
                        <a:gd name="T39" fmla="*/ 69 h 81"/>
                        <a:gd name="T40" fmla="*/ 7 w 38"/>
                        <a:gd name="T41" fmla="*/ 69 h 81"/>
                        <a:gd name="T42" fmla="*/ 13 w 38"/>
                        <a:gd name="T43" fmla="*/ 74 h 81"/>
                        <a:gd name="T44" fmla="*/ 13 w 38"/>
                        <a:gd name="T45" fmla="*/ 72 h 81"/>
                        <a:gd name="T46" fmla="*/ 13 w 38"/>
                        <a:gd name="T47" fmla="*/ 74 h 81"/>
                        <a:gd name="T48" fmla="*/ 15 w 38"/>
                        <a:gd name="T49" fmla="*/ 74 h 81"/>
                        <a:gd name="T50" fmla="*/ 15 w 38"/>
                        <a:gd name="T51" fmla="*/ 76 h 81"/>
                        <a:gd name="T52" fmla="*/ 18 w 38"/>
                        <a:gd name="T53" fmla="*/ 76 h 81"/>
                        <a:gd name="T54" fmla="*/ 18 w 38"/>
                        <a:gd name="T55" fmla="*/ 78 h 81"/>
                        <a:gd name="T56" fmla="*/ 27 w 38"/>
                        <a:gd name="T57" fmla="*/ 79 h 81"/>
                        <a:gd name="T58" fmla="*/ 32 w 38"/>
                        <a:gd name="T59" fmla="*/ 81 h 81"/>
                        <a:gd name="T60" fmla="*/ 32 w 38"/>
                        <a:gd name="T61" fmla="*/ 67 h 81"/>
                        <a:gd name="T62" fmla="*/ 38 w 38"/>
                        <a:gd name="T63" fmla="*/ 69 h 81"/>
                        <a:gd name="T64" fmla="*/ 34 w 38"/>
                        <a:gd name="T65" fmla="*/ 65 h 81"/>
                        <a:gd name="T66" fmla="*/ 29 w 38"/>
                        <a:gd name="T67" fmla="*/ 67 h 81"/>
                        <a:gd name="T68" fmla="*/ 29 w 38"/>
                        <a:gd name="T69" fmla="*/ 65 h 81"/>
                        <a:gd name="T70" fmla="*/ 25 w 38"/>
                        <a:gd name="T71" fmla="*/ 65 h 81"/>
                        <a:gd name="T72" fmla="*/ 25 w 38"/>
                        <a:gd name="T73" fmla="*/ 63 h 81"/>
                        <a:gd name="T74" fmla="*/ 23 w 38"/>
                        <a:gd name="T75" fmla="*/ 63 h 81"/>
                        <a:gd name="T76" fmla="*/ 23 w 38"/>
                        <a:gd name="T77" fmla="*/ 61 h 81"/>
                        <a:gd name="T78" fmla="*/ 20 w 38"/>
                        <a:gd name="T79" fmla="*/ 60 h 81"/>
                        <a:gd name="T80" fmla="*/ 22 w 38"/>
                        <a:gd name="T81" fmla="*/ 61 h 81"/>
                        <a:gd name="T82" fmla="*/ 20 w 38"/>
                        <a:gd name="T83" fmla="*/ 58 h 81"/>
                        <a:gd name="T84" fmla="*/ 18 w 38"/>
                        <a:gd name="T85" fmla="*/ 58 h 81"/>
                        <a:gd name="T86" fmla="*/ 20 w 38"/>
                        <a:gd name="T87" fmla="*/ 58 h 81"/>
                        <a:gd name="T88" fmla="*/ 16 w 38"/>
                        <a:gd name="T89" fmla="*/ 54 h 81"/>
                        <a:gd name="T90" fmla="*/ 16 w 38"/>
                        <a:gd name="T91" fmla="*/ 51 h 81"/>
                        <a:gd name="T92" fmla="*/ 15 w 38"/>
                        <a:gd name="T93" fmla="*/ 49 h 81"/>
                        <a:gd name="T94" fmla="*/ 15 w 38"/>
                        <a:gd name="T95" fmla="*/ 42 h 81"/>
                        <a:gd name="T96" fmla="*/ 15 w 38"/>
                        <a:gd name="T97" fmla="*/ 33 h 81"/>
                        <a:gd name="T98" fmla="*/ 16 w 38"/>
                        <a:gd name="T99" fmla="*/ 31 h 81"/>
                        <a:gd name="T100" fmla="*/ 16 w 38"/>
                        <a:gd name="T101" fmla="*/ 29 h 81"/>
                        <a:gd name="T102" fmla="*/ 18 w 38"/>
                        <a:gd name="T103" fmla="*/ 27 h 81"/>
                        <a:gd name="T104" fmla="*/ 18 w 38"/>
                        <a:gd name="T105" fmla="*/ 25 h 81"/>
                        <a:gd name="T106" fmla="*/ 20 w 38"/>
                        <a:gd name="T107" fmla="*/ 24 h 81"/>
                        <a:gd name="T108" fmla="*/ 20 w 38"/>
                        <a:gd name="T109" fmla="*/ 22 h 81"/>
                        <a:gd name="T110" fmla="*/ 18 w 38"/>
                        <a:gd name="T111" fmla="*/ 24 h 81"/>
                        <a:gd name="T112" fmla="*/ 22 w 38"/>
                        <a:gd name="T113" fmla="*/ 22 h 81"/>
                        <a:gd name="T114" fmla="*/ 23 w 38"/>
                        <a:gd name="T115" fmla="*/ 18 h 81"/>
                        <a:gd name="T116" fmla="*/ 25 w 38"/>
                        <a:gd name="T117" fmla="*/ 17 h 81"/>
                        <a:gd name="T118" fmla="*/ 27 w 38"/>
                        <a:gd name="T119" fmla="*/ 17 h 81"/>
                        <a:gd name="T120" fmla="*/ 29 w 38"/>
                        <a:gd name="T121" fmla="*/ 15 h 81"/>
                        <a:gd name="T122" fmla="*/ 34 w 38"/>
                        <a:gd name="T123" fmla="*/ 15 h 81"/>
                        <a:gd name="T124" fmla="*/ 34 w 38"/>
                        <a:gd name="T125" fmla="*/ 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8" h="81">
                          <a:moveTo>
                            <a:pt x="34" y="0"/>
                          </a:moveTo>
                          <a:lnTo>
                            <a:pt x="22" y="0"/>
                          </a:lnTo>
                          <a:lnTo>
                            <a:pt x="20" y="2"/>
                          </a:lnTo>
                          <a:lnTo>
                            <a:pt x="18" y="2"/>
                          </a:lnTo>
                          <a:lnTo>
                            <a:pt x="9" y="11"/>
                          </a:lnTo>
                          <a:lnTo>
                            <a:pt x="11" y="11"/>
                          </a:lnTo>
                          <a:lnTo>
                            <a:pt x="11" y="9"/>
                          </a:lnTo>
                          <a:lnTo>
                            <a:pt x="6" y="15"/>
                          </a:lnTo>
                          <a:lnTo>
                            <a:pt x="6" y="17"/>
                          </a:lnTo>
                          <a:lnTo>
                            <a:pt x="4" y="18"/>
                          </a:lnTo>
                          <a:lnTo>
                            <a:pt x="4" y="20"/>
                          </a:lnTo>
                          <a:lnTo>
                            <a:pt x="2" y="22"/>
                          </a:lnTo>
                          <a:lnTo>
                            <a:pt x="2" y="24"/>
                          </a:lnTo>
                          <a:lnTo>
                            <a:pt x="0" y="25"/>
                          </a:lnTo>
                          <a:lnTo>
                            <a:pt x="0" y="56"/>
                          </a:lnTo>
                          <a:lnTo>
                            <a:pt x="2" y="58"/>
                          </a:lnTo>
                          <a:lnTo>
                            <a:pt x="2" y="61"/>
                          </a:lnTo>
                          <a:lnTo>
                            <a:pt x="6" y="65"/>
                          </a:lnTo>
                          <a:lnTo>
                            <a:pt x="7" y="69"/>
                          </a:lnTo>
                          <a:lnTo>
                            <a:pt x="9" y="69"/>
                          </a:lnTo>
                          <a:lnTo>
                            <a:pt x="7" y="69"/>
                          </a:lnTo>
                          <a:lnTo>
                            <a:pt x="13" y="74"/>
                          </a:lnTo>
                          <a:lnTo>
                            <a:pt x="13" y="72"/>
                          </a:lnTo>
                          <a:lnTo>
                            <a:pt x="13" y="74"/>
                          </a:lnTo>
                          <a:lnTo>
                            <a:pt x="15" y="74"/>
                          </a:lnTo>
                          <a:lnTo>
                            <a:pt x="15" y="76"/>
                          </a:lnTo>
                          <a:lnTo>
                            <a:pt x="18" y="76"/>
                          </a:lnTo>
                          <a:lnTo>
                            <a:pt x="18" y="78"/>
                          </a:lnTo>
                          <a:lnTo>
                            <a:pt x="27" y="79"/>
                          </a:lnTo>
                          <a:lnTo>
                            <a:pt x="32" y="81"/>
                          </a:lnTo>
                          <a:lnTo>
                            <a:pt x="32" y="67"/>
                          </a:lnTo>
                          <a:lnTo>
                            <a:pt x="38" y="69"/>
                          </a:lnTo>
                          <a:lnTo>
                            <a:pt x="34" y="65"/>
                          </a:lnTo>
                          <a:lnTo>
                            <a:pt x="29" y="67"/>
                          </a:lnTo>
                          <a:lnTo>
                            <a:pt x="29" y="65"/>
                          </a:lnTo>
                          <a:lnTo>
                            <a:pt x="25" y="65"/>
                          </a:lnTo>
                          <a:lnTo>
                            <a:pt x="25" y="63"/>
                          </a:lnTo>
                          <a:lnTo>
                            <a:pt x="23" y="63"/>
                          </a:lnTo>
                          <a:lnTo>
                            <a:pt x="23" y="61"/>
                          </a:lnTo>
                          <a:lnTo>
                            <a:pt x="20" y="60"/>
                          </a:lnTo>
                          <a:lnTo>
                            <a:pt x="22" y="61"/>
                          </a:lnTo>
                          <a:lnTo>
                            <a:pt x="20" y="58"/>
                          </a:lnTo>
                          <a:lnTo>
                            <a:pt x="18" y="58"/>
                          </a:lnTo>
                          <a:lnTo>
                            <a:pt x="20" y="58"/>
                          </a:lnTo>
                          <a:lnTo>
                            <a:pt x="16" y="54"/>
                          </a:lnTo>
                          <a:lnTo>
                            <a:pt x="16" y="51"/>
                          </a:lnTo>
                          <a:lnTo>
                            <a:pt x="15" y="49"/>
                          </a:lnTo>
                          <a:lnTo>
                            <a:pt x="15" y="42"/>
                          </a:lnTo>
                          <a:lnTo>
                            <a:pt x="15" y="33"/>
                          </a:lnTo>
                          <a:lnTo>
                            <a:pt x="16" y="31"/>
                          </a:lnTo>
                          <a:lnTo>
                            <a:pt x="16" y="29"/>
                          </a:lnTo>
                          <a:lnTo>
                            <a:pt x="18" y="27"/>
                          </a:lnTo>
                          <a:lnTo>
                            <a:pt x="18" y="25"/>
                          </a:lnTo>
                          <a:lnTo>
                            <a:pt x="20" y="24"/>
                          </a:lnTo>
                          <a:lnTo>
                            <a:pt x="20" y="22"/>
                          </a:lnTo>
                          <a:lnTo>
                            <a:pt x="18" y="24"/>
                          </a:lnTo>
                          <a:lnTo>
                            <a:pt x="22" y="22"/>
                          </a:lnTo>
                          <a:lnTo>
                            <a:pt x="23" y="18"/>
                          </a:lnTo>
                          <a:lnTo>
                            <a:pt x="25" y="17"/>
                          </a:lnTo>
                          <a:lnTo>
                            <a:pt x="27" y="17"/>
                          </a:lnTo>
                          <a:lnTo>
                            <a:pt x="29" y="15"/>
                          </a:lnTo>
                          <a:lnTo>
                            <a:pt x="34" y="15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5" name="Freeform 772"/>
                    <p:cNvSpPr>
                      <a:spLocks/>
                    </p:cNvSpPr>
                    <p:nvPr/>
                  </p:nvSpPr>
                  <p:spPr bwMode="auto">
                    <a:xfrm>
                      <a:off x="6130200" y="1690008"/>
                      <a:ext cx="1071563" cy="247650"/>
                    </a:xfrm>
                    <a:custGeom>
                      <a:avLst/>
                      <a:gdLst>
                        <a:gd name="T0" fmla="*/ 675 w 675"/>
                        <a:gd name="T1" fmla="*/ 142 h 156"/>
                        <a:gd name="T2" fmla="*/ 34 w 675"/>
                        <a:gd name="T3" fmla="*/ 142 h 156"/>
                        <a:gd name="T4" fmla="*/ 35 w 675"/>
                        <a:gd name="T5" fmla="*/ 142 h 156"/>
                        <a:gd name="T6" fmla="*/ 25 w 675"/>
                        <a:gd name="T7" fmla="*/ 138 h 156"/>
                        <a:gd name="T8" fmla="*/ 28 w 675"/>
                        <a:gd name="T9" fmla="*/ 140 h 156"/>
                        <a:gd name="T10" fmla="*/ 21 w 675"/>
                        <a:gd name="T11" fmla="*/ 133 h 156"/>
                        <a:gd name="T12" fmla="*/ 21 w 675"/>
                        <a:gd name="T13" fmla="*/ 135 h 156"/>
                        <a:gd name="T14" fmla="*/ 14 w 675"/>
                        <a:gd name="T15" fmla="*/ 124 h 156"/>
                        <a:gd name="T16" fmla="*/ 16 w 675"/>
                        <a:gd name="T17" fmla="*/ 126 h 156"/>
                        <a:gd name="T18" fmla="*/ 14 w 675"/>
                        <a:gd name="T19" fmla="*/ 113 h 156"/>
                        <a:gd name="T20" fmla="*/ 14 w 675"/>
                        <a:gd name="T21" fmla="*/ 115 h 156"/>
                        <a:gd name="T22" fmla="*/ 16 w 675"/>
                        <a:gd name="T23" fmla="*/ 101 h 156"/>
                        <a:gd name="T24" fmla="*/ 16 w 675"/>
                        <a:gd name="T25" fmla="*/ 102 h 156"/>
                        <a:gd name="T26" fmla="*/ 19 w 675"/>
                        <a:gd name="T27" fmla="*/ 92 h 156"/>
                        <a:gd name="T28" fmla="*/ 19 w 675"/>
                        <a:gd name="T29" fmla="*/ 93 h 156"/>
                        <a:gd name="T30" fmla="*/ 23 w 675"/>
                        <a:gd name="T31" fmla="*/ 86 h 156"/>
                        <a:gd name="T32" fmla="*/ 17 w 675"/>
                        <a:gd name="T33" fmla="*/ 90 h 156"/>
                        <a:gd name="T34" fmla="*/ 25 w 675"/>
                        <a:gd name="T35" fmla="*/ 88 h 156"/>
                        <a:gd name="T36" fmla="*/ 23 w 675"/>
                        <a:gd name="T37" fmla="*/ 88 h 156"/>
                        <a:gd name="T38" fmla="*/ 558 w 675"/>
                        <a:gd name="T39" fmla="*/ 88 h 156"/>
                        <a:gd name="T40" fmla="*/ 571 w 675"/>
                        <a:gd name="T41" fmla="*/ 86 h 156"/>
                        <a:gd name="T42" fmla="*/ 585 w 675"/>
                        <a:gd name="T43" fmla="*/ 77 h 156"/>
                        <a:gd name="T44" fmla="*/ 594 w 675"/>
                        <a:gd name="T45" fmla="*/ 65 h 156"/>
                        <a:gd name="T46" fmla="*/ 598 w 675"/>
                        <a:gd name="T47" fmla="*/ 47 h 156"/>
                        <a:gd name="T48" fmla="*/ 594 w 675"/>
                        <a:gd name="T49" fmla="*/ 31 h 156"/>
                        <a:gd name="T50" fmla="*/ 585 w 675"/>
                        <a:gd name="T51" fmla="*/ 14 h 156"/>
                        <a:gd name="T52" fmla="*/ 571 w 675"/>
                        <a:gd name="T53" fmla="*/ 4 h 156"/>
                        <a:gd name="T54" fmla="*/ 553 w 675"/>
                        <a:gd name="T55" fmla="*/ 0 h 156"/>
                        <a:gd name="T56" fmla="*/ 549 w 675"/>
                        <a:gd name="T57" fmla="*/ 14 h 156"/>
                        <a:gd name="T58" fmla="*/ 565 w 675"/>
                        <a:gd name="T59" fmla="*/ 18 h 156"/>
                        <a:gd name="T60" fmla="*/ 564 w 675"/>
                        <a:gd name="T61" fmla="*/ 16 h 156"/>
                        <a:gd name="T62" fmla="*/ 576 w 675"/>
                        <a:gd name="T63" fmla="*/ 25 h 156"/>
                        <a:gd name="T64" fmla="*/ 574 w 675"/>
                        <a:gd name="T65" fmla="*/ 23 h 156"/>
                        <a:gd name="T66" fmla="*/ 582 w 675"/>
                        <a:gd name="T67" fmla="*/ 36 h 156"/>
                        <a:gd name="T68" fmla="*/ 580 w 675"/>
                        <a:gd name="T69" fmla="*/ 34 h 156"/>
                        <a:gd name="T70" fmla="*/ 583 w 675"/>
                        <a:gd name="T71" fmla="*/ 49 h 156"/>
                        <a:gd name="T72" fmla="*/ 583 w 675"/>
                        <a:gd name="T73" fmla="*/ 45 h 156"/>
                        <a:gd name="T74" fmla="*/ 580 w 675"/>
                        <a:gd name="T75" fmla="*/ 59 h 156"/>
                        <a:gd name="T76" fmla="*/ 582 w 675"/>
                        <a:gd name="T77" fmla="*/ 58 h 156"/>
                        <a:gd name="T78" fmla="*/ 574 w 675"/>
                        <a:gd name="T79" fmla="*/ 68 h 156"/>
                        <a:gd name="T80" fmla="*/ 576 w 675"/>
                        <a:gd name="T81" fmla="*/ 67 h 156"/>
                        <a:gd name="T82" fmla="*/ 565 w 675"/>
                        <a:gd name="T83" fmla="*/ 74 h 156"/>
                        <a:gd name="T84" fmla="*/ 567 w 675"/>
                        <a:gd name="T85" fmla="*/ 72 h 156"/>
                        <a:gd name="T86" fmla="*/ 555 w 675"/>
                        <a:gd name="T87" fmla="*/ 74 h 156"/>
                        <a:gd name="T88" fmla="*/ 556 w 675"/>
                        <a:gd name="T89" fmla="*/ 74 h 156"/>
                        <a:gd name="T90" fmla="*/ 23 w 675"/>
                        <a:gd name="T91" fmla="*/ 74 h 156"/>
                        <a:gd name="T92" fmla="*/ 10 w 675"/>
                        <a:gd name="T93" fmla="*/ 77 h 156"/>
                        <a:gd name="T94" fmla="*/ 5 w 675"/>
                        <a:gd name="T95" fmla="*/ 86 h 156"/>
                        <a:gd name="T96" fmla="*/ 5 w 675"/>
                        <a:gd name="T97" fmla="*/ 88 h 156"/>
                        <a:gd name="T98" fmla="*/ 1 w 675"/>
                        <a:gd name="T99" fmla="*/ 99 h 156"/>
                        <a:gd name="T100" fmla="*/ 0 w 675"/>
                        <a:gd name="T101" fmla="*/ 115 h 156"/>
                        <a:gd name="T102" fmla="*/ 1 w 675"/>
                        <a:gd name="T103" fmla="*/ 129 h 156"/>
                        <a:gd name="T104" fmla="*/ 10 w 675"/>
                        <a:gd name="T105" fmla="*/ 144 h 156"/>
                        <a:gd name="T106" fmla="*/ 19 w 675"/>
                        <a:gd name="T107" fmla="*/ 151 h 156"/>
                        <a:gd name="T108" fmla="*/ 32 w 675"/>
                        <a:gd name="T109" fmla="*/ 156 h 156"/>
                        <a:gd name="T110" fmla="*/ 675 w 675"/>
                        <a:gd name="T111" fmla="*/ 156 h 156"/>
                        <a:gd name="T112" fmla="*/ 675 w 675"/>
                        <a:gd name="T113" fmla="*/ 142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75" h="156">
                          <a:moveTo>
                            <a:pt x="675" y="142"/>
                          </a:moveTo>
                          <a:lnTo>
                            <a:pt x="34" y="142"/>
                          </a:lnTo>
                          <a:lnTo>
                            <a:pt x="35" y="142"/>
                          </a:lnTo>
                          <a:lnTo>
                            <a:pt x="25" y="138"/>
                          </a:lnTo>
                          <a:lnTo>
                            <a:pt x="28" y="140"/>
                          </a:lnTo>
                          <a:lnTo>
                            <a:pt x="21" y="133"/>
                          </a:lnTo>
                          <a:lnTo>
                            <a:pt x="21" y="135"/>
                          </a:lnTo>
                          <a:lnTo>
                            <a:pt x="14" y="124"/>
                          </a:lnTo>
                          <a:lnTo>
                            <a:pt x="16" y="126"/>
                          </a:lnTo>
                          <a:lnTo>
                            <a:pt x="14" y="113"/>
                          </a:lnTo>
                          <a:lnTo>
                            <a:pt x="14" y="115"/>
                          </a:lnTo>
                          <a:lnTo>
                            <a:pt x="16" y="101"/>
                          </a:lnTo>
                          <a:lnTo>
                            <a:pt x="16" y="102"/>
                          </a:lnTo>
                          <a:lnTo>
                            <a:pt x="19" y="92"/>
                          </a:lnTo>
                          <a:lnTo>
                            <a:pt x="19" y="93"/>
                          </a:lnTo>
                          <a:lnTo>
                            <a:pt x="23" y="86"/>
                          </a:lnTo>
                          <a:lnTo>
                            <a:pt x="17" y="90"/>
                          </a:lnTo>
                          <a:lnTo>
                            <a:pt x="25" y="88"/>
                          </a:lnTo>
                          <a:lnTo>
                            <a:pt x="23" y="88"/>
                          </a:lnTo>
                          <a:lnTo>
                            <a:pt x="558" y="88"/>
                          </a:lnTo>
                          <a:lnTo>
                            <a:pt x="571" y="86"/>
                          </a:lnTo>
                          <a:lnTo>
                            <a:pt x="585" y="77"/>
                          </a:lnTo>
                          <a:lnTo>
                            <a:pt x="594" y="65"/>
                          </a:lnTo>
                          <a:lnTo>
                            <a:pt x="598" y="47"/>
                          </a:lnTo>
                          <a:lnTo>
                            <a:pt x="594" y="31"/>
                          </a:lnTo>
                          <a:lnTo>
                            <a:pt x="585" y="14"/>
                          </a:lnTo>
                          <a:lnTo>
                            <a:pt x="571" y="4"/>
                          </a:lnTo>
                          <a:lnTo>
                            <a:pt x="553" y="0"/>
                          </a:lnTo>
                          <a:lnTo>
                            <a:pt x="549" y="14"/>
                          </a:lnTo>
                          <a:lnTo>
                            <a:pt x="565" y="18"/>
                          </a:lnTo>
                          <a:lnTo>
                            <a:pt x="564" y="16"/>
                          </a:lnTo>
                          <a:lnTo>
                            <a:pt x="576" y="25"/>
                          </a:lnTo>
                          <a:lnTo>
                            <a:pt x="574" y="23"/>
                          </a:lnTo>
                          <a:lnTo>
                            <a:pt x="582" y="36"/>
                          </a:lnTo>
                          <a:lnTo>
                            <a:pt x="580" y="34"/>
                          </a:lnTo>
                          <a:lnTo>
                            <a:pt x="583" y="49"/>
                          </a:lnTo>
                          <a:lnTo>
                            <a:pt x="583" y="45"/>
                          </a:lnTo>
                          <a:lnTo>
                            <a:pt x="580" y="59"/>
                          </a:lnTo>
                          <a:lnTo>
                            <a:pt x="582" y="58"/>
                          </a:lnTo>
                          <a:lnTo>
                            <a:pt x="574" y="68"/>
                          </a:lnTo>
                          <a:lnTo>
                            <a:pt x="576" y="67"/>
                          </a:lnTo>
                          <a:lnTo>
                            <a:pt x="565" y="74"/>
                          </a:lnTo>
                          <a:lnTo>
                            <a:pt x="567" y="72"/>
                          </a:lnTo>
                          <a:lnTo>
                            <a:pt x="555" y="74"/>
                          </a:lnTo>
                          <a:lnTo>
                            <a:pt x="556" y="74"/>
                          </a:lnTo>
                          <a:lnTo>
                            <a:pt x="23" y="74"/>
                          </a:lnTo>
                          <a:lnTo>
                            <a:pt x="10" y="77"/>
                          </a:lnTo>
                          <a:lnTo>
                            <a:pt x="5" y="86"/>
                          </a:lnTo>
                          <a:lnTo>
                            <a:pt x="5" y="88"/>
                          </a:lnTo>
                          <a:lnTo>
                            <a:pt x="1" y="99"/>
                          </a:lnTo>
                          <a:lnTo>
                            <a:pt x="0" y="115"/>
                          </a:lnTo>
                          <a:lnTo>
                            <a:pt x="1" y="129"/>
                          </a:lnTo>
                          <a:lnTo>
                            <a:pt x="10" y="144"/>
                          </a:lnTo>
                          <a:lnTo>
                            <a:pt x="19" y="151"/>
                          </a:lnTo>
                          <a:lnTo>
                            <a:pt x="32" y="156"/>
                          </a:lnTo>
                          <a:lnTo>
                            <a:pt x="675" y="156"/>
                          </a:lnTo>
                          <a:lnTo>
                            <a:pt x="675" y="142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6" name="Oval 7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44613" y="1858283"/>
                      <a:ext cx="125413" cy="128588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7" name="Freeform 774"/>
                    <p:cNvSpPr>
                      <a:spLocks/>
                    </p:cNvSpPr>
                    <p:nvPr/>
                  </p:nvSpPr>
                  <p:spPr bwMode="auto">
                    <a:xfrm>
                      <a:off x="7150963" y="2072595"/>
                      <a:ext cx="125413" cy="122238"/>
                    </a:xfrm>
                    <a:custGeom>
                      <a:avLst/>
                      <a:gdLst>
                        <a:gd name="T0" fmla="*/ 0 w 79"/>
                        <a:gd name="T1" fmla="*/ 39 h 77"/>
                        <a:gd name="T2" fmla="*/ 3 w 79"/>
                        <a:gd name="T3" fmla="*/ 54 h 77"/>
                        <a:gd name="T4" fmla="*/ 12 w 79"/>
                        <a:gd name="T5" fmla="*/ 66 h 77"/>
                        <a:gd name="T6" fmla="*/ 25 w 79"/>
                        <a:gd name="T7" fmla="*/ 73 h 77"/>
                        <a:gd name="T8" fmla="*/ 39 w 79"/>
                        <a:gd name="T9" fmla="*/ 77 h 77"/>
                        <a:gd name="T10" fmla="*/ 55 w 79"/>
                        <a:gd name="T11" fmla="*/ 73 h 77"/>
                        <a:gd name="T12" fmla="*/ 68 w 79"/>
                        <a:gd name="T13" fmla="*/ 66 h 77"/>
                        <a:gd name="T14" fmla="*/ 75 w 79"/>
                        <a:gd name="T15" fmla="*/ 54 h 77"/>
                        <a:gd name="T16" fmla="*/ 79 w 79"/>
                        <a:gd name="T17" fmla="*/ 39 h 77"/>
                        <a:gd name="T18" fmla="*/ 75 w 79"/>
                        <a:gd name="T19" fmla="*/ 23 h 77"/>
                        <a:gd name="T20" fmla="*/ 68 w 79"/>
                        <a:gd name="T21" fmla="*/ 10 h 77"/>
                        <a:gd name="T22" fmla="*/ 55 w 79"/>
                        <a:gd name="T23" fmla="*/ 3 h 77"/>
                        <a:gd name="T24" fmla="*/ 39 w 79"/>
                        <a:gd name="T25" fmla="*/ 0 h 77"/>
                        <a:gd name="T26" fmla="*/ 25 w 79"/>
                        <a:gd name="T27" fmla="*/ 3 h 77"/>
                        <a:gd name="T28" fmla="*/ 12 w 79"/>
                        <a:gd name="T29" fmla="*/ 10 h 77"/>
                        <a:gd name="T30" fmla="*/ 3 w 79"/>
                        <a:gd name="T31" fmla="*/ 23 h 77"/>
                        <a:gd name="T32" fmla="*/ 0 w 79"/>
                        <a:gd name="T33" fmla="*/ 39 h 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79" h="77">
                          <a:moveTo>
                            <a:pt x="0" y="39"/>
                          </a:moveTo>
                          <a:lnTo>
                            <a:pt x="3" y="54"/>
                          </a:lnTo>
                          <a:lnTo>
                            <a:pt x="12" y="66"/>
                          </a:lnTo>
                          <a:lnTo>
                            <a:pt x="25" y="73"/>
                          </a:lnTo>
                          <a:lnTo>
                            <a:pt x="39" y="77"/>
                          </a:lnTo>
                          <a:lnTo>
                            <a:pt x="55" y="73"/>
                          </a:lnTo>
                          <a:lnTo>
                            <a:pt x="68" y="66"/>
                          </a:lnTo>
                          <a:lnTo>
                            <a:pt x="75" y="54"/>
                          </a:lnTo>
                          <a:lnTo>
                            <a:pt x="79" y="39"/>
                          </a:lnTo>
                          <a:lnTo>
                            <a:pt x="75" y="23"/>
                          </a:lnTo>
                          <a:lnTo>
                            <a:pt x="68" y="10"/>
                          </a:lnTo>
                          <a:lnTo>
                            <a:pt x="55" y="3"/>
                          </a:lnTo>
                          <a:lnTo>
                            <a:pt x="39" y="0"/>
                          </a:lnTo>
                          <a:lnTo>
                            <a:pt x="25" y="3"/>
                          </a:lnTo>
                          <a:lnTo>
                            <a:pt x="12" y="10"/>
                          </a:lnTo>
                          <a:lnTo>
                            <a:pt x="3" y="23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8" name="Freeform 775"/>
                    <p:cNvSpPr>
                      <a:spLocks/>
                    </p:cNvSpPr>
                    <p:nvPr/>
                  </p:nvSpPr>
                  <p:spPr bwMode="auto">
                    <a:xfrm>
                      <a:off x="6138138" y="2223408"/>
                      <a:ext cx="949325" cy="244475"/>
                    </a:xfrm>
                    <a:custGeom>
                      <a:avLst/>
                      <a:gdLst>
                        <a:gd name="T0" fmla="*/ 562 w 598"/>
                        <a:gd name="T1" fmla="*/ 140 h 154"/>
                        <a:gd name="T2" fmla="*/ 34 w 598"/>
                        <a:gd name="T3" fmla="*/ 140 h 154"/>
                        <a:gd name="T4" fmla="*/ 36 w 598"/>
                        <a:gd name="T5" fmla="*/ 140 h 154"/>
                        <a:gd name="T6" fmla="*/ 25 w 598"/>
                        <a:gd name="T7" fmla="*/ 138 h 154"/>
                        <a:gd name="T8" fmla="*/ 29 w 598"/>
                        <a:gd name="T9" fmla="*/ 140 h 154"/>
                        <a:gd name="T10" fmla="*/ 21 w 598"/>
                        <a:gd name="T11" fmla="*/ 133 h 154"/>
                        <a:gd name="T12" fmla="*/ 21 w 598"/>
                        <a:gd name="T13" fmla="*/ 135 h 154"/>
                        <a:gd name="T14" fmla="*/ 14 w 598"/>
                        <a:gd name="T15" fmla="*/ 124 h 154"/>
                        <a:gd name="T16" fmla="*/ 16 w 598"/>
                        <a:gd name="T17" fmla="*/ 127 h 154"/>
                        <a:gd name="T18" fmla="*/ 14 w 598"/>
                        <a:gd name="T19" fmla="*/ 113 h 154"/>
                        <a:gd name="T20" fmla="*/ 14 w 598"/>
                        <a:gd name="T21" fmla="*/ 115 h 154"/>
                        <a:gd name="T22" fmla="*/ 16 w 598"/>
                        <a:gd name="T23" fmla="*/ 102 h 154"/>
                        <a:gd name="T24" fmla="*/ 20 w 598"/>
                        <a:gd name="T25" fmla="*/ 91 h 154"/>
                        <a:gd name="T26" fmla="*/ 20 w 598"/>
                        <a:gd name="T27" fmla="*/ 93 h 154"/>
                        <a:gd name="T28" fmla="*/ 23 w 598"/>
                        <a:gd name="T29" fmla="*/ 86 h 154"/>
                        <a:gd name="T30" fmla="*/ 18 w 598"/>
                        <a:gd name="T31" fmla="*/ 90 h 154"/>
                        <a:gd name="T32" fmla="*/ 25 w 598"/>
                        <a:gd name="T33" fmla="*/ 88 h 154"/>
                        <a:gd name="T34" fmla="*/ 23 w 598"/>
                        <a:gd name="T35" fmla="*/ 88 h 154"/>
                        <a:gd name="T36" fmla="*/ 559 w 598"/>
                        <a:gd name="T37" fmla="*/ 88 h 154"/>
                        <a:gd name="T38" fmla="*/ 573 w 598"/>
                        <a:gd name="T39" fmla="*/ 84 h 154"/>
                        <a:gd name="T40" fmla="*/ 586 w 598"/>
                        <a:gd name="T41" fmla="*/ 75 h 154"/>
                        <a:gd name="T42" fmla="*/ 595 w 598"/>
                        <a:gd name="T43" fmla="*/ 63 h 154"/>
                        <a:gd name="T44" fmla="*/ 598 w 598"/>
                        <a:gd name="T45" fmla="*/ 47 h 154"/>
                        <a:gd name="T46" fmla="*/ 595 w 598"/>
                        <a:gd name="T47" fmla="*/ 30 h 154"/>
                        <a:gd name="T48" fmla="*/ 586 w 598"/>
                        <a:gd name="T49" fmla="*/ 14 h 154"/>
                        <a:gd name="T50" fmla="*/ 571 w 598"/>
                        <a:gd name="T51" fmla="*/ 3 h 154"/>
                        <a:gd name="T52" fmla="*/ 553 w 598"/>
                        <a:gd name="T53" fmla="*/ 0 h 154"/>
                        <a:gd name="T54" fmla="*/ 550 w 598"/>
                        <a:gd name="T55" fmla="*/ 14 h 154"/>
                        <a:gd name="T56" fmla="*/ 566 w 598"/>
                        <a:gd name="T57" fmla="*/ 18 h 154"/>
                        <a:gd name="T58" fmla="*/ 564 w 598"/>
                        <a:gd name="T59" fmla="*/ 16 h 154"/>
                        <a:gd name="T60" fmla="*/ 577 w 598"/>
                        <a:gd name="T61" fmla="*/ 25 h 154"/>
                        <a:gd name="T62" fmla="*/ 575 w 598"/>
                        <a:gd name="T63" fmla="*/ 23 h 154"/>
                        <a:gd name="T64" fmla="*/ 582 w 598"/>
                        <a:gd name="T65" fmla="*/ 36 h 154"/>
                        <a:gd name="T66" fmla="*/ 580 w 598"/>
                        <a:gd name="T67" fmla="*/ 34 h 154"/>
                        <a:gd name="T68" fmla="*/ 584 w 598"/>
                        <a:gd name="T69" fmla="*/ 48 h 154"/>
                        <a:gd name="T70" fmla="*/ 584 w 598"/>
                        <a:gd name="T71" fmla="*/ 45 h 154"/>
                        <a:gd name="T72" fmla="*/ 580 w 598"/>
                        <a:gd name="T73" fmla="*/ 57 h 154"/>
                        <a:gd name="T74" fmla="*/ 582 w 598"/>
                        <a:gd name="T75" fmla="*/ 56 h 154"/>
                        <a:gd name="T76" fmla="*/ 575 w 598"/>
                        <a:gd name="T77" fmla="*/ 66 h 154"/>
                        <a:gd name="T78" fmla="*/ 577 w 598"/>
                        <a:gd name="T79" fmla="*/ 65 h 154"/>
                        <a:gd name="T80" fmla="*/ 566 w 598"/>
                        <a:gd name="T81" fmla="*/ 72 h 154"/>
                        <a:gd name="T82" fmla="*/ 568 w 598"/>
                        <a:gd name="T83" fmla="*/ 70 h 154"/>
                        <a:gd name="T84" fmla="*/ 555 w 598"/>
                        <a:gd name="T85" fmla="*/ 74 h 154"/>
                        <a:gd name="T86" fmla="*/ 557 w 598"/>
                        <a:gd name="T87" fmla="*/ 74 h 154"/>
                        <a:gd name="T88" fmla="*/ 23 w 598"/>
                        <a:gd name="T89" fmla="*/ 74 h 154"/>
                        <a:gd name="T90" fmla="*/ 11 w 598"/>
                        <a:gd name="T91" fmla="*/ 77 h 154"/>
                        <a:gd name="T92" fmla="*/ 5 w 598"/>
                        <a:gd name="T93" fmla="*/ 86 h 154"/>
                        <a:gd name="T94" fmla="*/ 5 w 598"/>
                        <a:gd name="T95" fmla="*/ 88 h 154"/>
                        <a:gd name="T96" fmla="*/ 2 w 598"/>
                        <a:gd name="T97" fmla="*/ 99 h 154"/>
                        <a:gd name="T98" fmla="*/ 0 w 598"/>
                        <a:gd name="T99" fmla="*/ 113 h 154"/>
                        <a:gd name="T100" fmla="*/ 2 w 598"/>
                        <a:gd name="T101" fmla="*/ 129 h 154"/>
                        <a:gd name="T102" fmla="*/ 11 w 598"/>
                        <a:gd name="T103" fmla="*/ 144 h 154"/>
                        <a:gd name="T104" fmla="*/ 20 w 598"/>
                        <a:gd name="T105" fmla="*/ 153 h 154"/>
                        <a:gd name="T106" fmla="*/ 32 w 598"/>
                        <a:gd name="T107" fmla="*/ 154 h 154"/>
                        <a:gd name="T108" fmla="*/ 34 w 598"/>
                        <a:gd name="T109" fmla="*/ 154 h 154"/>
                        <a:gd name="T110" fmla="*/ 562 w 598"/>
                        <a:gd name="T111" fmla="*/ 154 h 154"/>
                        <a:gd name="T112" fmla="*/ 562 w 598"/>
                        <a:gd name="T113" fmla="*/ 14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598" h="154">
                          <a:moveTo>
                            <a:pt x="562" y="140"/>
                          </a:moveTo>
                          <a:lnTo>
                            <a:pt x="34" y="140"/>
                          </a:lnTo>
                          <a:lnTo>
                            <a:pt x="36" y="140"/>
                          </a:lnTo>
                          <a:lnTo>
                            <a:pt x="25" y="138"/>
                          </a:lnTo>
                          <a:lnTo>
                            <a:pt x="29" y="140"/>
                          </a:lnTo>
                          <a:lnTo>
                            <a:pt x="21" y="133"/>
                          </a:lnTo>
                          <a:lnTo>
                            <a:pt x="21" y="135"/>
                          </a:lnTo>
                          <a:lnTo>
                            <a:pt x="14" y="124"/>
                          </a:lnTo>
                          <a:lnTo>
                            <a:pt x="16" y="127"/>
                          </a:lnTo>
                          <a:lnTo>
                            <a:pt x="14" y="113"/>
                          </a:lnTo>
                          <a:lnTo>
                            <a:pt x="14" y="115"/>
                          </a:lnTo>
                          <a:lnTo>
                            <a:pt x="16" y="102"/>
                          </a:lnTo>
                          <a:lnTo>
                            <a:pt x="20" y="91"/>
                          </a:lnTo>
                          <a:lnTo>
                            <a:pt x="20" y="93"/>
                          </a:lnTo>
                          <a:lnTo>
                            <a:pt x="23" y="86"/>
                          </a:lnTo>
                          <a:lnTo>
                            <a:pt x="18" y="90"/>
                          </a:lnTo>
                          <a:lnTo>
                            <a:pt x="25" y="88"/>
                          </a:lnTo>
                          <a:lnTo>
                            <a:pt x="23" y="88"/>
                          </a:lnTo>
                          <a:lnTo>
                            <a:pt x="559" y="88"/>
                          </a:lnTo>
                          <a:lnTo>
                            <a:pt x="573" y="84"/>
                          </a:lnTo>
                          <a:lnTo>
                            <a:pt x="586" y="75"/>
                          </a:lnTo>
                          <a:lnTo>
                            <a:pt x="595" y="63"/>
                          </a:lnTo>
                          <a:lnTo>
                            <a:pt x="598" y="47"/>
                          </a:lnTo>
                          <a:lnTo>
                            <a:pt x="595" y="30"/>
                          </a:lnTo>
                          <a:lnTo>
                            <a:pt x="586" y="14"/>
                          </a:lnTo>
                          <a:lnTo>
                            <a:pt x="571" y="3"/>
                          </a:lnTo>
                          <a:lnTo>
                            <a:pt x="553" y="0"/>
                          </a:lnTo>
                          <a:lnTo>
                            <a:pt x="550" y="14"/>
                          </a:lnTo>
                          <a:lnTo>
                            <a:pt x="566" y="18"/>
                          </a:lnTo>
                          <a:lnTo>
                            <a:pt x="564" y="16"/>
                          </a:lnTo>
                          <a:lnTo>
                            <a:pt x="577" y="25"/>
                          </a:lnTo>
                          <a:lnTo>
                            <a:pt x="575" y="23"/>
                          </a:lnTo>
                          <a:lnTo>
                            <a:pt x="582" y="36"/>
                          </a:lnTo>
                          <a:lnTo>
                            <a:pt x="580" y="34"/>
                          </a:lnTo>
                          <a:lnTo>
                            <a:pt x="584" y="48"/>
                          </a:lnTo>
                          <a:lnTo>
                            <a:pt x="584" y="45"/>
                          </a:lnTo>
                          <a:lnTo>
                            <a:pt x="580" y="57"/>
                          </a:lnTo>
                          <a:lnTo>
                            <a:pt x="582" y="56"/>
                          </a:lnTo>
                          <a:lnTo>
                            <a:pt x="575" y="66"/>
                          </a:lnTo>
                          <a:lnTo>
                            <a:pt x="577" y="65"/>
                          </a:lnTo>
                          <a:lnTo>
                            <a:pt x="566" y="72"/>
                          </a:lnTo>
                          <a:lnTo>
                            <a:pt x="568" y="70"/>
                          </a:lnTo>
                          <a:lnTo>
                            <a:pt x="555" y="74"/>
                          </a:lnTo>
                          <a:lnTo>
                            <a:pt x="557" y="74"/>
                          </a:lnTo>
                          <a:lnTo>
                            <a:pt x="23" y="74"/>
                          </a:lnTo>
                          <a:lnTo>
                            <a:pt x="11" y="77"/>
                          </a:lnTo>
                          <a:lnTo>
                            <a:pt x="5" y="86"/>
                          </a:lnTo>
                          <a:lnTo>
                            <a:pt x="5" y="88"/>
                          </a:lnTo>
                          <a:lnTo>
                            <a:pt x="2" y="99"/>
                          </a:lnTo>
                          <a:lnTo>
                            <a:pt x="0" y="113"/>
                          </a:lnTo>
                          <a:lnTo>
                            <a:pt x="2" y="129"/>
                          </a:lnTo>
                          <a:lnTo>
                            <a:pt x="11" y="144"/>
                          </a:lnTo>
                          <a:lnTo>
                            <a:pt x="20" y="153"/>
                          </a:lnTo>
                          <a:lnTo>
                            <a:pt x="32" y="154"/>
                          </a:lnTo>
                          <a:lnTo>
                            <a:pt x="34" y="154"/>
                          </a:lnTo>
                          <a:lnTo>
                            <a:pt x="562" y="154"/>
                          </a:lnTo>
                          <a:lnTo>
                            <a:pt x="562" y="140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9" name="Rectangle 7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1000" y="2226583"/>
                      <a:ext cx="835025" cy="22225"/>
                    </a:xfrm>
                    <a:prstGeom prst="rect">
                      <a:avLst/>
                    </a:pr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0" name="Rectangle 7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4650" y="2117045"/>
                      <a:ext cx="976313" cy="23813"/>
                    </a:xfrm>
                    <a:prstGeom prst="rect">
                      <a:avLst/>
                    </a:pr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1" name="Freeform 778"/>
                    <p:cNvSpPr>
                      <a:spLocks/>
                    </p:cNvSpPr>
                    <p:nvPr/>
                  </p:nvSpPr>
                  <p:spPr bwMode="auto">
                    <a:xfrm>
                      <a:off x="6130200" y="2117045"/>
                      <a:ext cx="58738" cy="128588"/>
                    </a:xfrm>
                    <a:custGeom>
                      <a:avLst/>
                      <a:gdLst>
                        <a:gd name="T0" fmla="*/ 23 w 37"/>
                        <a:gd name="T1" fmla="*/ 0 h 81"/>
                        <a:gd name="T2" fmla="*/ 16 w 37"/>
                        <a:gd name="T3" fmla="*/ 4 h 81"/>
                        <a:gd name="T4" fmla="*/ 16 w 37"/>
                        <a:gd name="T5" fmla="*/ 4 h 81"/>
                        <a:gd name="T6" fmla="*/ 10 w 37"/>
                        <a:gd name="T7" fmla="*/ 11 h 81"/>
                        <a:gd name="T8" fmla="*/ 7 w 37"/>
                        <a:gd name="T9" fmla="*/ 15 h 81"/>
                        <a:gd name="T10" fmla="*/ 3 w 37"/>
                        <a:gd name="T11" fmla="*/ 20 h 81"/>
                        <a:gd name="T12" fmla="*/ 1 w 37"/>
                        <a:gd name="T13" fmla="*/ 24 h 81"/>
                        <a:gd name="T14" fmla="*/ 0 w 37"/>
                        <a:gd name="T15" fmla="*/ 56 h 81"/>
                        <a:gd name="T16" fmla="*/ 1 w 37"/>
                        <a:gd name="T17" fmla="*/ 61 h 81"/>
                        <a:gd name="T18" fmla="*/ 7 w 37"/>
                        <a:gd name="T19" fmla="*/ 69 h 81"/>
                        <a:gd name="T20" fmla="*/ 7 w 37"/>
                        <a:gd name="T21" fmla="*/ 69 h 81"/>
                        <a:gd name="T22" fmla="*/ 12 w 37"/>
                        <a:gd name="T23" fmla="*/ 72 h 81"/>
                        <a:gd name="T24" fmla="*/ 14 w 37"/>
                        <a:gd name="T25" fmla="*/ 74 h 81"/>
                        <a:gd name="T26" fmla="*/ 17 w 37"/>
                        <a:gd name="T27" fmla="*/ 76 h 81"/>
                        <a:gd name="T28" fmla="*/ 26 w 37"/>
                        <a:gd name="T29" fmla="*/ 79 h 81"/>
                        <a:gd name="T30" fmla="*/ 32 w 37"/>
                        <a:gd name="T31" fmla="*/ 67 h 81"/>
                        <a:gd name="T32" fmla="*/ 34 w 37"/>
                        <a:gd name="T33" fmla="*/ 65 h 81"/>
                        <a:gd name="T34" fmla="*/ 28 w 37"/>
                        <a:gd name="T35" fmla="*/ 65 h 81"/>
                        <a:gd name="T36" fmla="*/ 25 w 37"/>
                        <a:gd name="T37" fmla="*/ 63 h 81"/>
                        <a:gd name="T38" fmla="*/ 23 w 37"/>
                        <a:gd name="T39" fmla="*/ 61 h 81"/>
                        <a:gd name="T40" fmla="*/ 21 w 37"/>
                        <a:gd name="T41" fmla="*/ 61 h 81"/>
                        <a:gd name="T42" fmla="*/ 17 w 37"/>
                        <a:gd name="T43" fmla="*/ 58 h 81"/>
                        <a:gd name="T44" fmla="*/ 16 w 37"/>
                        <a:gd name="T45" fmla="*/ 54 h 81"/>
                        <a:gd name="T46" fmla="*/ 14 w 37"/>
                        <a:gd name="T47" fmla="*/ 49 h 81"/>
                        <a:gd name="T48" fmla="*/ 14 w 37"/>
                        <a:gd name="T49" fmla="*/ 33 h 81"/>
                        <a:gd name="T50" fmla="*/ 16 w 37"/>
                        <a:gd name="T51" fmla="*/ 29 h 81"/>
                        <a:gd name="T52" fmla="*/ 17 w 37"/>
                        <a:gd name="T53" fmla="*/ 26 h 81"/>
                        <a:gd name="T54" fmla="*/ 19 w 37"/>
                        <a:gd name="T55" fmla="*/ 22 h 81"/>
                        <a:gd name="T56" fmla="*/ 23 w 37"/>
                        <a:gd name="T57" fmla="*/ 18 h 81"/>
                        <a:gd name="T58" fmla="*/ 26 w 37"/>
                        <a:gd name="T59" fmla="*/ 15 h 81"/>
                        <a:gd name="T60" fmla="*/ 30 w 37"/>
                        <a:gd name="T61" fmla="*/ 15 h 81"/>
                        <a:gd name="T62" fmla="*/ 35 w 37"/>
                        <a:gd name="T63" fmla="*/ 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37" h="81">
                          <a:moveTo>
                            <a:pt x="35" y="0"/>
                          </a:moveTo>
                          <a:lnTo>
                            <a:pt x="23" y="0"/>
                          </a:lnTo>
                          <a:lnTo>
                            <a:pt x="21" y="2"/>
                          </a:lnTo>
                          <a:lnTo>
                            <a:pt x="16" y="4"/>
                          </a:lnTo>
                          <a:lnTo>
                            <a:pt x="16" y="6"/>
                          </a:lnTo>
                          <a:lnTo>
                            <a:pt x="16" y="4"/>
                          </a:lnTo>
                          <a:lnTo>
                            <a:pt x="9" y="11"/>
                          </a:lnTo>
                          <a:lnTo>
                            <a:pt x="10" y="11"/>
                          </a:lnTo>
                          <a:lnTo>
                            <a:pt x="9" y="11"/>
                          </a:lnTo>
                          <a:lnTo>
                            <a:pt x="7" y="15"/>
                          </a:lnTo>
                          <a:lnTo>
                            <a:pt x="3" y="18"/>
                          </a:lnTo>
                          <a:lnTo>
                            <a:pt x="3" y="20"/>
                          </a:lnTo>
                          <a:lnTo>
                            <a:pt x="1" y="22"/>
                          </a:lnTo>
                          <a:lnTo>
                            <a:pt x="1" y="24"/>
                          </a:lnTo>
                          <a:lnTo>
                            <a:pt x="0" y="26"/>
                          </a:lnTo>
                          <a:lnTo>
                            <a:pt x="0" y="56"/>
                          </a:lnTo>
                          <a:lnTo>
                            <a:pt x="1" y="58"/>
                          </a:lnTo>
                          <a:lnTo>
                            <a:pt x="1" y="61"/>
                          </a:lnTo>
                          <a:lnTo>
                            <a:pt x="5" y="65"/>
                          </a:lnTo>
                          <a:lnTo>
                            <a:pt x="7" y="69"/>
                          </a:lnTo>
                          <a:lnTo>
                            <a:pt x="9" y="69"/>
                          </a:lnTo>
                          <a:lnTo>
                            <a:pt x="7" y="69"/>
                          </a:lnTo>
                          <a:lnTo>
                            <a:pt x="12" y="74"/>
                          </a:lnTo>
                          <a:lnTo>
                            <a:pt x="12" y="72"/>
                          </a:lnTo>
                          <a:lnTo>
                            <a:pt x="12" y="74"/>
                          </a:lnTo>
                          <a:lnTo>
                            <a:pt x="14" y="74"/>
                          </a:lnTo>
                          <a:lnTo>
                            <a:pt x="14" y="76"/>
                          </a:lnTo>
                          <a:lnTo>
                            <a:pt x="17" y="76"/>
                          </a:lnTo>
                          <a:lnTo>
                            <a:pt x="17" y="78"/>
                          </a:lnTo>
                          <a:lnTo>
                            <a:pt x="26" y="79"/>
                          </a:lnTo>
                          <a:lnTo>
                            <a:pt x="32" y="81"/>
                          </a:lnTo>
                          <a:lnTo>
                            <a:pt x="32" y="67"/>
                          </a:lnTo>
                          <a:lnTo>
                            <a:pt x="37" y="69"/>
                          </a:lnTo>
                          <a:lnTo>
                            <a:pt x="34" y="65"/>
                          </a:lnTo>
                          <a:lnTo>
                            <a:pt x="28" y="67"/>
                          </a:lnTo>
                          <a:lnTo>
                            <a:pt x="28" y="65"/>
                          </a:lnTo>
                          <a:lnTo>
                            <a:pt x="25" y="65"/>
                          </a:lnTo>
                          <a:lnTo>
                            <a:pt x="25" y="63"/>
                          </a:lnTo>
                          <a:lnTo>
                            <a:pt x="23" y="63"/>
                          </a:lnTo>
                          <a:lnTo>
                            <a:pt x="23" y="61"/>
                          </a:lnTo>
                          <a:lnTo>
                            <a:pt x="19" y="60"/>
                          </a:lnTo>
                          <a:lnTo>
                            <a:pt x="21" y="61"/>
                          </a:lnTo>
                          <a:lnTo>
                            <a:pt x="19" y="58"/>
                          </a:lnTo>
                          <a:lnTo>
                            <a:pt x="17" y="58"/>
                          </a:lnTo>
                          <a:lnTo>
                            <a:pt x="19" y="58"/>
                          </a:lnTo>
                          <a:lnTo>
                            <a:pt x="16" y="54"/>
                          </a:lnTo>
                          <a:lnTo>
                            <a:pt x="16" y="51"/>
                          </a:lnTo>
                          <a:lnTo>
                            <a:pt x="14" y="49"/>
                          </a:lnTo>
                          <a:lnTo>
                            <a:pt x="14" y="42"/>
                          </a:lnTo>
                          <a:lnTo>
                            <a:pt x="14" y="33"/>
                          </a:lnTo>
                          <a:lnTo>
                            <a:pt x="16" y="31"/>
                          </a:lnTo>
                          <a:lnTo>
                            <a:pt x="16" y="29"/>
                          </a:lnTo>
                          <a:lnTo>
                            <a:pt x="17" y="27"/>
                          </a:lnTo>
                          <a:lnTo>
                            <a:pt x="17" y="26"/>
                          </a:lnTo>
                          <a:lnTo>
                            <a:pt x="21" y="22"/>
                          </a:lnTo>
                          <a:lnTo>
                            <a:pt x="19" y="22"/>
                          </a:lnTo>
                          <a:lnTo>
                            <a:pt x="21" y="22"/>
                          </a:lnTo>
                          <a:lnTo>
                            <a:pt x="23" y="18"/>
                          </a:lnTo>
                          <a:lnTo>
                            <a:pt x="26" y="17"/>
                          </a:lnTo>
                          <a:lnTo>
                            <a:pt x="26" y="15"/>
                          </a:lnTo>
                          <a:lnTo>
                            <a:pt x="28" y="17"/>
                          </a:lnTo>
                          <a:lnTo>
                            <a:pt x="30" y="15"/>
                          </a:lnTo>
                          <a:lnTo>
                            <a:pt x="35" y="15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2" name="Freeform 779"/>
                    <p:cNvSpPr>
                      <a:spLocks/>
                    </p:cNvSpPr>
                    <p:nvPr/>
                  </p:nvSpPr>
                  <p:spPr bwMode="auto">
                    <a:xfrm>
                      <a:off x="6138138" y="2442483"/>
                      <a:ext cx="1074738" cy="247650"/>
                    </a:xfrm>
                    <a:custGeom>
                      <a:avLst/>
                      <a:gdLst>
                        <a:gd name="T0" fmla="*/ 677 w 677"/>
                        <a:gd name="T1" fmla="*/ 142 h 156"/>
                        <a:gd name="T2" fmla="*/ 34 w 677"/>
                        <a:gd name="T3" fmla="*/ 142 h 156"/>
                        <a:gd name="T4" fmla="*/ 36 w 677"/>
                        <a:gd name="T5" fmla="*/ 142 h 156"/>
                        <a:gd name="T6" fmla="*/ 25 w 677"/>
                        <a:gd name="T7" fmla="*/ 138 h 156"/>
                        <a:gd name="T8" fmla="*/ 29 w 677"/>
                        <a:gd name="T9" fmla="*/ 140 h 156"/>
                        <a:gd name="T10" fmla="*/ 21 w 677"/>
                        <a:gd name="T11" fmla="*/ 133 h 156"/>
                        <a:gd name="T12" fmla="*/ 21 w 677"/>
                        <a:gd name="T13" fmla="*/ 135 h 156"/>
                        <a:gd name="T14" fmla="*/ 14 w 677"/>
                        <a:gd name="T15" fmla="*/ 124 h 156"/>
                        <a:gd name="T16" fmla="*/ 16 w 677"/>
                        <a:gd name="T17" fmla="*/ 126 h 156"/>
                        <a:gd name="T18" fmla="*/ 14 w 677"/>
                        <a:gd name="T19" fmla="*/ 113 h 156"/>
                        <a:gd name="T20" fmla="*/ 14 w 677"/>
                        <a:gd name="T21" fmla="*/ 115 h 156"/>
                        <a:gd name="T22" fmla="*/ 16 w 677"/>
                        <a:gd name="T23" fmla="*/ 101 h 156"/>
                        <a:gd name="T24" fmla="*/ 16 w 677"/>
                        <a:gd name="T25" fmla="*/ 103 h 156"/>
                        <a:gd name="T26" fmla="*/ 20 w 677"/>
                        <a:gd name="T27" fmla="*/ 92 h 156"/>
                        <a:gd name="T28" fmla="*/ 20 w 677"/>
                        <a:gd name="T29" fmla="*/ 94 h 156"/>
                        <a:gd name="T30" fmla="*/ 23 w 677"/>
                        <a:gd name="T31" fmla="*/ 86 h 156"/>
                        <a:gd name="T32" fmla="*/ 18 w 677"/>
                        <a:gd name="T33" fmla="*/ 90 h 156"/>
                        <a:gd name="T34" fmla="*/ 25 w 677"/>
                        <a:gd name="T35" fmla="*/ 88 h 156"/>
                        <a:gd name="T36" fmla="*/ 23 w 677"/>
                        <a:gd name="T37" fmla="*/ 88 h 156"/>
                        <a:gd name="T38" fmla="*/ 559 w 677"/>
                        <a:gd name="T39" fmla="*/ 88 h 156"/>
                        <a:gd name="T40" fmla="*/ 571 w 677"/>
                        <a:gd name="T41" fmla="*/ 86 h 156"/>
                        <a:gd name="T42" fmla="*/ 586 w 677"/>
                        <a:gd name="T43" fmla="*/ 77 h 156"/>
                        <a:gd name="T44" fmla="*/ 595 w 677"/>
                        <a:gd name="T45" fmla="*/ 65 h 156"/>
                        <a:gd name="T46" fmla="*/ 598 w 677"/>
                        <a:gd name="T47" fmla="*/ 47 h 156"/>
                        <a:gd name="T48" fmla="*/ 595 w 677"/>
                        <a:gd name="T49" fmla="*/ 31 h 156"/>
                        <a:gd name="T50" fmla="*/ 586 w 677"/>
                        <a:gd name="T51" fmla="*/ 15 h 156"/>
                        <a:gd name="T52" fmla="*/ 571 w 677"/>
                        <a:gd name="T53" fmla="*/ 4 h 156"/>
                        <a:gd name="T54" fmla="*/ 553 w 677"/>
                        <a:gd name="T55" fmla="*/ 0 h 156"/>
                        <a:gd name="T56" fmla="*/ 550 w 677"/>
                        <a:gd name="T57" fmla="*/ 15 h 156"/>
                        <a:gd name="T58" fmla="*/ 566 w 677"/>
                        <a:gd name="T59" fmla="*/ 18 h 156"/>
                        <a:gd name="T60" fmla="*/ 564 w 677"/>
                        <a:gd name="T61" fmla="*/ 16 h 156"/>
                        <a:gd name="T62" fmla="*/ 577 w 677"/>
                        <a:gd name="T63" fmla="*/ 25 h 156"/>
                        <a:gd name="T64" fmla="*/ 575 w 677"/>
                        <a:gd name="T65" fmla="*/ 23 h 156"/>
                        <a:gd name="T66" fmla="*/ 582 w 677"/>
                        <a:gd name="T67" fmla="*/ 36 h 156"/>
                        <a:gd name="T68" fmla="*/ 580 w 677"/>
                        <a:gd name="T69" fmla="*/ 34 h 156"/>
                        <a:gd name="T70" fmla="*/ 584 w 677"/>
                        <a:gd name="T71" fmla="*/ 49 h 156"/>
                        <a:gd name="T72" fmla="*/ 584 w 677"/>
                        <a:gd name="T73" fmla="*/ 45 h 156"/>
                        <a:gd name="T74" fmla="*/ 580 w 677"/>
                        <a:gd name="T75" fmla="*/ 59 h 156"/>
                        <a:gd name="T76" fmla="*/ 582 w 677"/>
                        <a:gd name="T77" fmla="*/ 58 h 156"/>
                        <a:gd name="T78" fmla="*/ 575 w 677"/>
                        <a:gd name="T79" fmla="*/ 68 h 156"/>
                        <a:gd name="T80" fmla="*/ 577 w 677"/>
                        <a:gd name="T81" fmla="*/ 67 h 156"/>
                        <a:gd name="T82" fmla="*/ 566 w 677"/>
                        <a:gd name="T83" fmla="*/ 74 h 156"/>
                        <a:gd name="T84" fmla="*/ 568 w 677"/>
                        <a:gd name="T85" fmla="*/ 72 h 156"/>
                        <a:gd name="T86" fmla="*/ 555 w 677"/>
                        <a:gd name="T87" fmla="*/ 74 h 156"/>
                        <a:gd name="T88" fmla="*/ 557 w 677"/>
                        <a:gd name="T89" fmla="*/ 74 h 156"/>
                        <a:gd name="T90" fmla="*/ 23 w 677"/>
                        <a:gd name="T91" fmla="*/ 74 h 156"/>
                        <a:gd name="T92" fmla="*/ 11 w 677"/>
                        <a:gd name="T93" fmla="*/ 77 h 156"/>
                        <a:gd name="T94" fmla="*/ 5 w 677"/>
                        <a:gd name="T95" fmla="*/ 86 h 156"/>
                        <a:gd name="T96" fmla="*/ 5 w 677"/>
                        <a:gd name="T97" fmla="*/ 88 h 156"/>
                        <a:gd name="T98" fmla="*/ 2 w 677"/>
                        <a:gd name="T99" fmla="*/ 99 h 156"/>
                        <a:gd name="T100" fmla="*/ 0 w 677"/>
                        <a:gd name="T101" fmla="*/ 115 h 156"/>
                        <a:gd name="T102" fmla="*/ 2 w 677"/>
                        <a:gd name="T103" fmla="*/ 129 h 156"/>
                        <a:gd name="T104" fmla="*/ 11 w 677"/>
                        <a:gd name="T105" fmla="*/ 144 h 156"/>
                        <a:gd name="T106" fmla="*/ 20 w 677"/>
                        <a:gd name="T107" fmla="*/ 151 h 156"/>
                        <a:gd name="T108" fmla="*/ 32 w 677"/>
                        <a:gd name="T109" fmla="*/ 156 h 156"/>
                        <a:gd name="T110" fmla="*/ 677 w 677"/>
                        <a:gd name="T111" fmla="*/ 156 h 156"/>
                        <a:gd name="T112" fmla="*/ 677 w 677"/>
                        <a:gd name="T113" fmla="*/ 142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77" h="156">
                          <a:moveTo>
                            <a:pt x="677" y="142"/>
                          </a:moveTo>
                          <a:lnTo>
                            <a:pt x="34" y="142"/>
                          </a:lnTo>
                          <a:lnTo>
                            <a:pt x="36" y="142"/>
                          </a:lnTo>
                          <a:lnTo>
                            <a:pt x="25" y="138"/>
                          </a:lnTo>
                          <a:lnTo>
                            <a:pt x="29" y="140"/>
                          </a:lnTo>
                          <a:lnTo>
                            <a:pt x="21" y="133"/>
                          </a:lnTo>
                          <a:lnTo>
                            <a:pt x="21" y="135"/>
                          </a:lnTo>
                          <a:lnTo>
                            <a:pt x="14" y="124"/>
                          </a:lnTo>
                          <a:lnTo>
                            <a:pt x="16" y="126"/>
                          </a:lnTo>
                          <a:lnTo>
                            <a:pt x="14" y="113"/>
                          </a:lnTo>
                          <a:lnTo>
                            <a:pt x="14" y="115"/>
                          </a:lnTo>
                          <a:lnTo>
                            <a:pt x="16" y="101"/>
                          </a:lnTo>
                          <a:lnTo>
                            <a:pt x="16" y="103"/>
                          </a:lnTo>
                          <a:lnTo>
                            <a:pt x="20" y="92"/>
                          </a:lnTo>
                          <a:lnTo>
                            <a:pt x="20" y="94"/>
                          </a:lnTo>
                          <a:lnTo>
                            <a:pt x="23" y="86"/>
                          </a:lnTo>
                          <a:lnTo>
                            <a:pt x="18" y="90"/>
                          </a:lnTo>
                          <a:lnTo>
                            <a:pt x="25" y="88"/>
                          </a:lnTo>
                          <a:lnTo>
                            <a:pt x="23" y="88"/>
                          </a:lnTo>
                          <a:lnTo>
                            <a:pt x="559" y="88"/>
                          </a:lnTo>
                          <a:lnTo>
                            <a:pt x="571" y="86"/>
                          </a:lnTo>
                          <a:lnTo>
                            <a:pt x="586" y="77"/>
                          </a:lnTo>
                          <a:lnTo>
                            <a:pt x="595" y="65"/>
                          </a:lnTo>
                          <a:lnTo>
                            <a:pt x="598" y="47"/>
                          </a:lnTo>
                          <a:lnTo>
                            <a:pt x="595" y="31"/>
                          </a:lnTo>
                          <a:lnTo>
                            <a:pt x="586" y="15"/>
                          </a:lnTo>
                          <a:lnTo>
                            <a:pt x="571" y="4"/>
                          </a:lnTo>
                          <a:lnTo>
                            <a:pt x="553" y="0"/>
                          </a:lnTo>
                          <a:lnTo>
                            <a:pt x="550" y="15"/>
                          </a:lnTo>
                          <a:lnTo>
                            <a:pt x="566" y="18"/>
                          </a:lnTo>
                          <a:lnTo>
                            <a:pt x="564" y="16"/>
                          </a:lnTo>
                          <a:lnTo>
                            <a:pt x="577" y="25"/>
                          </a:lnTo>
                          <a:lnTo>
                            <a:pt x="575" y="23"/>
                          </a:lnTo>
                          <a:lnTo>
                            <a:pt x="582" y="36"/>
                          </a:lnTo>
                          <a:lnTo>
                            <a:pt x="580" y="34"/>
                          </a:lnTo>
                          <a:lnTo>
                            <a:pt x="584" y="49"/>
                          </a:lnTo>
                          <a:lnTo>
                            <a:pt x="584" y="45"/>
                          </a:lnTo>
                          <a:lnTo>
                            <a:pt x="580" y="59"/>
                          </a:lnTo>
                          <a:lnTo>
                            <a:pt x="582" y="58"/>
                          </a:lnTo>
                          <a:lnTo>
                            <a:pt x="575" y="68"/>
                          </a:lnTo>
                          <a:lnTo>
                            <a:pt x="577" y="67"/>
                          </a:lnTo>
                          <a:lnTo>
                            <a:pt x="566" y="74"/>
                          </a:lnTo>
                          <a:lnTo>
                            <a:pt x="568" y="72"/>
                          </a:lnTo>
                          <a:lnTo>
                            <a:pt x="555" y="74"/>
                          </a:lnTo>
                          <a:lnTo>
                            <a:pt x="557" y="74"/>
                          </a:lnTo>
                          <a:lnTo>
                            <a:pt x="23" y="74"/>
                          </a:lnTo>
                          <a:lnTo>
                            <a:pt x="11" y="77"/>
                          </a:lnTo>
                          <a:lnTo>
                            <a:pt x="5" y="86"/>
                          </a:lnTo>
                          <a:lnTo>
                            <a:pt x="5" y="88"/>
                          </a:lnTo>
                          <a:lnTo>
                            <a:pt x="2" y="99"/>
                          </a:lnTo>
                          <a:lnTo>
                            <a:pt x="0" y="115"/>
                          </a:lnTo>
                          <a:lnTo>
                            <a:pt x="2" y="129"/>
                          </a:lnTo>
                          <a:lnTo>
                            <a:pt x="11" y="144"/>
                          </a:lnTo>
                          <a:lnTo>
                            <a:pt x="20" y="151"/>
                          </a:lnTo>
                          <a:lnTo>
                            <a:pt x="32" y="156"/>
                          </a:lnTo>
                          <a:lnTo>
                            <a:pt x="677" y="156"/>
                          </a:lnTo>
                          <a:lnTo>
                            <a:pt x="677" y="142"/>
                          </a:lnTo>
                          <a:close/>
                        </a:path>
                      </a:pathLst>
                    </a:custGeom>
                    <a:solidFill>
                      <a:srgbClr val="C2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3" name="Oval 7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52550" y="2610758"/>
                      <a:ext cx="128588" cy="128588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4" name="Oval 7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47788" y="3010808"/>
                      <a:ext cx="125413" cy="127000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0">
                      <a:solidFill>
                        <a:srgbClr val="00008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5" name="Freeform 782"/>
                    <p:cNvSpPr>
                      <a:spLocks/>
                    </p:cNvSpPr>
                    <p:nvPr/>
                  </p:nvSpPr>
                  <p:spPr bwMode="auto">
                    <a:xfrm>
                      <a:off x="6131788" y="3161620"/>
                      <a:ext cx="950913" cy="244475"/>
                    </a:xfrm>
                    <a:custGeom>
                      <a:avLst/>
                      <a:gdLst>
                        <a:gd name="T0" fmla="*/ 564 w 599"/>
                        <a:gd name="T1" fmla="*/ 140 h 154"/>
                        <a:gd name="T2" fmla="*/ 36 w 599"/>
                        <a:gd name="T3" fmla="*/ 140 h 154"/>
                        <a:gd name="T4" fmla="*/ 38 w 599"/>
                        <a:gd name="T5" fmla="*/ 140 h 154"/>
                        <a:gd name="T6" fmla="*/ 27 w 599"/>
                        <a:gd name="T7" fmla="*/ 138 h 154"/>
                        <a:gd name="T8" fmla="*/ 31 w 599"/>
                        <a:gd name="T9" fmla="*/ 140 h 154"/>
                        <a:gd name="T10" fmla="*/ 22 w 599"/>
                        <a:gd name="T11" fmla="*/ 133 h 154"/>
                        <a:gd name="T12" fmla="*/ 22 w 599"/>
                        <a:gd name="T13" fmla="*/ 134 h 154"/>
                        <a:gd name="T14" fmla="*/ 15 w 599"/>
                        <a:gd name="T15" fmla="*/ 124 h 154"/>
                        <a:gd name="T16" fmla="*/ 16 w 599"/>
                        <a:gd name="T17" fmla="*/ 125 h 154"/>
                        <a:gd name="T18" fmla="*/ 15 w 599"/>
                        <a:gd name="T19" fmla="*/ 113 h 154"/>
                        <a:gd name="T20" fmla="*/ 15 w 599"/>
                        <a:gd name="T21" fmla="*/ 115 h 154"/>
                        <a:gd name="T22" fmla="*/ 16 w 599"/>
                        <a:gd name="T23" fmla="*/ 100 h 154"/>
                        <a:gd name="T24" fmla="*/ 16 w 599"/>
                        <a:gd name="T25" fmla="*/ 102 h 154"/>
                        <a:gd name="T26" fmla="*/ 20 w 599"/>
                        <a:gd name="T27" fmla="*/ 91 h 154"/>
                        <a:gd name="T28" fmla="*/ 18 w 599"/>
                        <a:gd name="T29" fmla="*/ 93 h 154"/>
                        <a:gd name="T30" fmla="*/ 24 w 599"/>
                        <a:gd name="T31" fmla="*/ 86 h 154"/>
                        <a:gd name="T32" fmla="*/ 20 w 599"/>
                        <a:gd name="T33" fmla="*/ 89 h 154"/>
                        <a:gd name="T34" fmla="*/ 27 w 599"/>
                        <a:gd name="T35" fmla="*/ 88 h 154"/>
                        <a:gd name="T36" fmla="*/ 25 w 599"/>
                        <a:gd name="T37" fmla="*/ 88 h 154"/>
                        <a:gd name="T38" fmla="*/ 561 w 599"/>
                        <a:gd name="T39" fmla="*/ 88 h 154"/>
                        <a:gd name="T40" fmla="*/ 573 w 599"/>
                        <a:gd name="T41" fmla="*/ 86 h 154"/>
                        <a:gd name="T42" fmla="*/ 588 w 599"/>
                        <a:gd name="T43" fmla="*/ 77 h 154"/>
                        <a:gd name="T44" fmla="*/ 597 w 599"/>
                        <a:gd name="T45" fmla="*/ 63 h 154"/>
                        <a:gd name="T46" fmla="*/ 599 w 599"/>
                        <a:gd name="T47" fmla="*/ 46 h 154"/>
                        <a:gd name="T48" fmla="*/ 595 w 599"/>
                        <a:gd name="T49" fmla="*/ 30 h 154"/>
                        <a:gd name="T50" fmla="*/ 586 w 599"/>
                        <a:gd name="T51" fmla="*/ 14 h 154"/>
                        <a:gd name="T52" fmla="*/ 572 w 599"/>
                        <a:gd name="T53" fmla="*/ 3 h 154"/>
                        <a:gd name="T54" fmla="*/ 555 w 599"/>
                        <a:gd name="T55" fmla="*/ 0 h 154"/>
                        <a:gd name="T56" fmla="*/ 552 w 599"/>
                        <a:gd name="T57" fmla="*/ 14 h 154"/>
                        <a:gd name="T58" fmla="*/ 566 w 599"/>
                        <a:gd name="T59" fmla="*/ 18 h 154"/>
                        <a:gd name="T60" fmla="*/ 564 w 599"/>
                        <a:gd name="T61" fmla="*/ 16 h 154"/>
                        <a:gd name="T62" fmla="*/ 577 w 599"/>
                        <a:gd name="T63" fmla="*/ 25 h 154"/>
                        <a:gd name="T64" fmla="*/ 575 w 599"/>
                        <a:gd name="T65" fmla="*/ 23 h 154"/>
                        <a:gd name="T66" fmla="*/ 582 w 599"/>
                        <a:gd name="T67" fmla="*/ 36 h 154"/>
                        <a:gd name="T68" fmla="*/ 581 w 599"/>
                        <a:gd name="T69" fmla="*/ 34 h 154"/>
                        <a:gd name="T70" fmla="*/ 584 w 599"/>
                        <a:gd name="T71" fmla="*/ 48 h 154"/>
                        <a:gd name="T72" fmla="*/ 584 w 599"/>
                        <a:gd name="T73" fmla="*/ 46 h 154"/>
                        <a:gd name="T74" fmla="*/ 582 w 599"/>
                        <a:gd name="T75" fmla="*/ 61 h 154"/>
                        <a:gd name="T76" fmla="*/ 584 w 599"/>
                        <a:gd name="T77" fmla="*/ 57 h 154"/>
                        <a:gd name="T78" fmla="*/ 577 w 599"/>
                        <a:gd name="T79" fmla="*/ 68 h 154"/>
                        <a:gd name="T80" fmla="*/ 579 w 599"/>
                        <a:gd name="T81" fmla="*/ 66 h 154"/>
                        <a:gd name="T82" fmla="*/ 568 w 599"/>
                        <a:gd name="T83" fmla="*/ 73 h 154"/>
                        <a:gd name="T84" fmla="*/ 570 w 599"/>
                        <a:gd name="T85" fmla="*/ 72 h 154"/>
                        <a:gd name="T86" fmla="*/ 557 w 599"/>
                        <a:gd name="T87" fmla="*/ 73 h 154"/>
                        <a:gd name="T88" fmla="*/ 559 w 599"/>
                        <a:gd name="T89" fmla="*/ 73 h 154"/>
                        <a:gd name="T90" fmla="*/ 25 w 599"/>
                        <a:gd name="T91" fmla="*/ 73 h 154"/>
                        <a:gd name="T92" fmla="*/ 15 w 599"/>
                        <a:gd name="T93" fmla="*/ 77 h 154"/>
                        <a:gd name="T94" fmla="*/ 6 w 599"/>
                        <a:gd name="T95" fmla="*/ 86 h 154"/>
                        <a:gd name="T96" fmla="*/ 2 w 599"/>
                        <a:gd name="T97" fmla="*/ 98 h 154"/>
                        <a:gd name="T98" fmla="*/ 0 w 599"/>
                        <a:gd name="T99" fmla="*/ 115 h 154"/>
                        <a:gd name="T100" fmla="*/ 2 w 599"/>
                        <a:gd name="T101" fmla="*/ 129 h 154"/>
                        <a:gd name="T102" fmla="*/ 11 w 599"/>
                        <a:gd name="T103" fmla="*/ 143 h 154"/>
                        <a:gd name="T104" fmla="*/ 22 w 599"/>
                        <a:gd name="T105" fmla="*/ 152 h 154"/>
                        <a:gd name="T106" fmla="*/ 34 w 599"/>
                        <a:gd name="T107" fmla="*/ 154 h 154"/>
                        <a:gd name="T108" fmla="*/ 36 w 599"/>
                        <a:gd name="T109" fmla="*/ 154 h 154"/>
                        <a:gd name="T110" fmla="*/ 564 w 599"/>
                        <a:gd name="T111" fmla="*/ 154 h 154"/>
                        <a:gd name="T112" fmla="*/ 564 w 599"/>
                        <a:gd name="T113" fmla="*/ 14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599" h="154">
                          <a:moveTo>
                            <a:pt x="564" y="140"/>
                          </a:moveTo>
                          <a:lnTo>
                            <a:pt x="36" y="140"/>
                          </a:lnTo>
                          <a:lnTo>
                            <a:pt x="38" y="140"/>
                          </a:lnTo>
                          <a:lnTo>
                            <a:pt x="27" y="138"/>
                          </a:lnTo>
                          <a:lnTo>
                            <a:pt x="31" y="140"/>
                          </a:lnTo>
                          <a:lnTo>
                            <a:pt x="22" y="133"/>
                          </a:lnTo>
                          <a:lnTo>
                            <a:pt x="22" y="134"/>
                          </a:lnTo>
                          <a:lnTo>
                            <a:pt x="15" y="124"/>
                          </a:lnTo>
                          <a:lnTo>
                            <a:pt x="16" y="125"/>
                          </a:lnTo>
                          <a:lnTo>
                            <a:pt x="15" y="113"/>
                          </a:lnTo>
                          <a:lnTo>
                            <a:pt x="15" y="115"/>
                          </a:lnTo>
                          <a:lnTo>
                            <a:pt x="16" y="100"/>
                          </a:lnTo>
                          <a:lnTo>
                            <a:pt x="16" y="102"/>
                          </a:lnTo>
                          <a:lnTo>
                            <a:pt x="20" y="91"/>
                          </a:lnTo>
                          <a:lnTo>
                            <a:pt x="18" y="93"/>
                          </a:lnTo>
                          <a:lnTo>
                            <a:pt x="24" y="86"/>
                          </a:lnTo>
                          <a:lnTo>
                            <a:pt x="20" y="89"/>
                          </a:lnTo>
                          <a:lnTo>
                            <a:pt x="27" y="88"/>
                          </a:lnTo>
                          <a:lnTo>
                            <a:pt x="25" y="88"/>
                          </a:lnTo>
                          <a:lnTo>
                            <a:pt x="561" y="88"/>
                          </a:lnTo>
                          <a:lnTo>
                            <a:pt x="573" y="86"/>
                          </a:lnTo>
                          <a:lnTo>
                            <a:pt x="588" y="77"/>
                          </a:lnTo>
                          <a:lnTo>
                            <a:pt x="597" y="63"/>
                          </a:lnTo>
                          <a:lnTo>
                            <a:pt x="599" y="46"/>
                          </a:lnTo>
                          <a:lnTo>
                            <a:pt x="595" y="30"/>
                          </a:lnTo>
                          <a:lnTo>
                            <a:pt x="586" y="14"/>
                          </a:lnTo>
                          <a:lnTo>
                            <a:pt x="572" y="3"/>
                          </a:lnTo>
                          <a:lnTo>
                            <a:pt x="555" y="0"/>
                          </a:lnTo>
                          <a:lnTo>
                            <a:pt x="552" y="14"/>
                          </a:lnTo>
                          <a:lnTo>
                            <a:pt x="566" y="18"/>
                          </a:lnTo>
                          <a:lnTo>
                            <a:pt x="564" y="16"/>
                          </a:lnTo>
                          <a:lnTo>
                            <a:pt x="577" y="25"/>
                          </a:lnTo>
                          <a:lnTo>
                            <a:pt x="575" y="23"/>
                          </a:lnTo>
                          <a:lnTo>
                            <a:pt x="582" y="36"/>
                          </a:lnTo>
                          <a:lnTo>
                            <a:pt x="581" y="34"/>
                          </a:lnTo>
                          <a:lnTo>
                            <a:pt x="584" y="48"/>
                          </a:lnTo>
                          <a:lnTo>
                            <a:pt x="584" y="46"/>
                          </a:lnTo>
                          <a:lnTo>
                            <a:pt x="582" y="61"/>
                          </a:lnTo>
                          <a:lnTo>
                            <a:pt x="584" y="57"/>
                          </a:lnTo>
                          <a:lnTo>
                            <a:pt x="577" y="68"/>
                          </a:lnTo>
                          <a:lnTo>
                            <a:pt x="579" y="66"/>
                          </a:lnTo>
                          <a:lnTo>
                            <a:pt x="568" y="73"/>
                          </a:lnTo>
                          <a:lnTo>
                            <a:pt x="570" y="72"/>
                          </a:lnTo>
                          <a:lnTo>
                            <a:pt x="557" y="73"/>
                          </a:lnTo>
                          <a:lnTo>
                            <a:pt x="559" y="73"/>
                          </a:lnTo>
                          <a:lnTo>
                            <a:pt x="25" y="73"/>
                          </a:lnTo>
                          <a:lnTo>
                            <a:pt x="15" y="77"/>
                          </a:lnTo>
                          <a:lnTo>
                            <a:pt x="6" y="86"/>
                          </a:lnTo>
                          <a:lnTo>
                            <a:pt x="2" y="98"/>
                          </a:lnTo>
                          <a:lnTo>
                            <a:pt x="0" y="115"/>
                          </a:lnTo>
                          <a:lnTo>
                            <a:pt x="2" y="129"/>
                          </a:lnTo>
                          <a:lnTo>
                            <a:pt x="11" y="143"/>
                          </a:lnTo>
                          <a:lnTo>
                            <a:pt x="22" y="152"/>
                          </a:lnTo>
                          <a:lnTo>
                            <a:pt x="34" y="154"/>
                          </a:lnTo>
                          <a:lnTo>
                            <a:pt x="36" y="154"/>
                          </a:lnTo>
                          <a:lnTo>
                            <a:pt x="564" y="154"/>
                          </a:lnTo>
                          <a:lnTo>
                            <a:pt x="564" y="140"/>
                          </a:lnTo>
                          <a:close/>
                        </a:path>
                      </a:pathLst>
                    </a:custGeom>
                    <a:solidFill>
                      <a:srgbClr val="000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6" name="Rectangle 7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7825" y="3163208"/>
                      <a:ext cx="833438" cy="23813"/>
                    </a:xfrm>
                    <a:prstGeom prst="rect">
                      <a:avLst/>
                    </a:prstGeom>
                    <a:solidFill>
                      <a:srgbClr val="000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7" name="Rectangle 7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71475" y="3058433"/>
                      <a:ext cx="976313" cy="22225"/>
                    </a:xfrm>
                    <a:prstGeom prst="rect">
                      <a:avLst/>
                    </a:prstGeom>
                    <a:solidFill>
                      <a:srgbClr val="000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8" name="Freeform 785"/>
                    <p:cNvSpPr>
                      <a:spLocks/>
                    </p:cNvSpPr>
                    <p:nvPr/>
                  </p:nvSpPr>
                  <p:spPr bwMode="auto">
                    <a:xfrm>
                      <a:off x="6127025" y="3055258"/>
                      <a:ext cx="58738" cy="128588"/>
                    </a:xfrm>
                    <a:custGeom>
                      <a:avLst/>
                      <a:gdLst>
                        <a:gd name="T0" fmla="*/ 34 w 37"/>
                        <a:gd name="T1" fmla="*/ 0 h 81"/>
                        <a:gd name="T2" fmla="*/ 21 w 37"/>
                        <a:gd name="T3" fmla="*/ 0 h 81"/>
                        <a:gd name="T4" fmla="*/ 19 w 37"/>
                        <a:gd name="T5" fmla="*/ 2 h 81"/>
                        <a:gd name="T6" fmla="*/ 18 w 37"/>
                        <a:gd name="T7" fmla="*/ 2 h 81"/>
                        <a:gd name="T8" fmla="*/ 9 w 37"/>
                        <a:gd name="T9" fmla="*/ 11 h 81"/>
                        <a:gd name="T10" fmla="*/ 11 w 37"/>
                        <a:gd name="T11" fmla="*/ 11 h 81"/>
                        <a:gd name="T12" fmla="*/ 11 w 37"/>
                        <a:gd name="T13" fmla="*/ 9 h 81"/>
                        <a:gd name="T14" fmla="*/ 5 w 37"/>
                        <a:gd name="T15" fmla="*/ 15 h 81"/>
                        <a:gd name="T16" fmla="*/ 7 w 37"/>
                        <a:gd name="T17" fmla="*/ 16 h 81"/>
                        <a:gd name="T18" fmla="*/ 5 w 37"/>
                        <a:gd name="T19" fmla="*/ 16 h 81"/>
                        <a:gd name="T20" fmla="*/ 3 w 37"/>
                        <a:gd name="T21" fmla="*/ 20 h 81"/>
                        <a:gd name="T22" fmla="*/ 2 w 37"/>
                        <a:gd name="T23" fmla="*/ 22 h 81"/>
                        <a:gd name="T24" fmla="*/ 2 w 37"/>
                        <a:gd name="T25" fmla="*/ 25 h 81"/>
                        <a:gd name="T26" fmla="*/ 0 w 37"/>
                        <a:gd name="T27" fmla="*/ 27 h 81"/>
                        <a:gd name="T28" fmla="*/ 0 w 37"/>
                        <a:gd name="T29" fmla="*/ 43 h 81"/>
                        <a:gd name="T30" fmla="*/ 2 w 37"/>
                        <a:gd name="T31" fmla="*/ 60 h 81"/>
                        <a:gd name="T32" fmla="*/ 3 w 37"/>
                        <a:gd name="T33" fmla="*/ 60 h 81"/>
                        <a:gd name="T34" fmla="*/ 3 w 37"/>
                        <a:gd name="T35" fmla="*/ 65 h 81"/>
                        <a:gd name="T36" fmla="*/ 5 w 37"/>
                        <a:gd name="T37" fmla="*/ 65 h 81"/>
                        <a:gd name="T38" fmla="*/ 3 w 37"/>
                        <a:gd name="T39" fmla="*/ 65 h 81"/>
                        <a:gd name="T40" fmla="*/ 7 w 37"/>
                        <a:gd name="T41" fmla="*/ 68 h 81"/>
                        <a:gd name="T42" fmla="*/ 9 w 37"/>
                        <a:gd name="T43" fmla="*/ 72 h 81"/>
                        <a:gd name="T44" fmla="*/ 12 w 37"/>
                        <a:gd name="T45" fmla="*/ 74 h 81"/>
                        <a:gd name="T46" fmla="*/ 16 w 37"/>
                        <a:gd name="T47" fmla="*/ 77 h 81"/>
                        <a:gd name="T48" fmla="*/ 18 w 37"/>
                        <a:gd name="T49" fmla="*/ 77 h 81"/>
                        <a:gd name="T50" fmla="*/ 19 w 37"/>
                        <a:gd name="T51" fmla="*/ 79 h 81"/>
                        <a:gd name="T52" fmla="*/ 27 w 37"/>
                        <a:gd name="T53" fmla="*/ 79 h 81"/>
                        <a:gd name="T54" fmla="*/ 32 w 37"/>
                        <a:gd name="T55" fmla="*/ 81 h 81"/>
                        <a:gd name="T56" fmla="*/ 32 w 37"/>
                        <a:gd name="T57" fmla="*/ 67 h 81"/>
                        <a:gd name="T58" fmla="*/ 37 w 37"/>
                        <a:gd name="T59" fmla="*/ 68 h 81"/>
                        <a:gd name="T60" fmla="*/ 34 w 37"/>
                        <a:gd name="T61" fmla="*/ 65 h 81"/>
                        <a:gd name="T62" fmla="*/ 27 w 37"/>
                        <a:gd name="T63" fmla="*/ 65 h 81"/>
                        <a:gd name="T64" fmla="*/ 25 w 37"/>
                        <a:gd name="T65" fmla="*/ 63 h 81"/>
                        <a:gd name="T66" fmla="*/ 23 w 37"/>
                        <a:gd name="T67" fmla="*/ 63 h 81"/>
                        <a:gd name="T68" fmla="*/ 19 w 37"/>
                        <a:gd name="T69" fmla="*/ 60 h 81"/>
                        <a:gd name="T70" fmla="*/ 19 w 37"/>
                        <a:gd name="T71" fmla="*/ 61 h 81"/>
                        <a:gd name="T72" fmla="*/ 21 w 37"/>
                        <a:gd name="T73" fmla="*/ 61 h 81"/>
                        <a:gd name="T74" fmla="*/ 18 w 37"/>
                        <a:gd name="T75" fmla="*/ 58 h 81"/>
                        <a:gd name="T76" fmla="*/ 16 w 37"/>
                        <a:gd name="T77" fmla="*/ 54 h 81"/>
                        <a:gd name="T78" fmla="*/ 14 w 37"/>
                        <a:gd name="T79" fmla="*/ 54 h 81"/>
                        <a:gd name="T80" fmla="*/ 14 w 37"/>
                        <a:gd name="T81" fmla="*/ 49 h 81"/>
                        <a:gd name="T82" fmla="*/ 12 w 37"/>
                        <a:gd name="T83" fmla="*/ 49 h 81"/>
                        <a:gd name="T84" fmla="*/ 14 w 37"/>
                        <a:gd name="T85" fmla="*/ 43 h 81"/>
                        <a:gd name="T86" fmla="*/ 14 w 37"/>
                        <a:gd name="T87" fmla="*/ 34 h 81"/>
                        <a:gd name="T88" fmla="*/ 16 w 37"/>
                        <a:gd name="T89" fmla="*/ 33 h 81"/>
                        <a:gd name="T90" fmla="*/ 16 w 37"/>
                        <a:gd name="T91" fmla="*/ 29 h 81"/>
                        <a:gd name="T92" fmla="*/ 18 w 37"/>
                        <a:gd name="T93" fmla="*/ 27 h 81"/>
                        <a:gd name="T94" fmla="*/ 16 w 37"/>
                        <a:gd name="T95" fmla="*/ 27 h 81"/>
                        <a:gd name="T96" fmla="*/ 18 w 37"/>
                        <a:gd name="T97" fmla="*/ 27 h 81"/>
                        <a:gd name="T98" fmla="*/ 19 w 37"/>
                        <a:gd name="T99" fmla="*/ 22 h 81"/>
                        <a:gd name="T100" fmla="*/ 18 w 37"/>
                        <a:gd name="T101" fmla="*/ 24 h 81"/>
                        <a:gd name="T102" fmla="*/ 21 w 37"/>
                        <a:gd name="T103" fmla="*/ 22 h 81"/>
                        <a:gd name="T104" fmla="*/ 23 w 37"/>
                        <a:gd name="T105" fmla="*/ 18 h 81"/>
                        <a:gd name="T106" fmla="*/ 25 w 37"/>
                        <a:gd name="T107" fmla="*/ 16 h 81"/>
                        <a:gd name="T108" fmla="*/ 27 w 37"/>
                        <a:gd name="T109" fmla="*/ 16 h 81"/>
                        <a:gd name="T110" fmla="*/ 28 w 37"/>
                        <a:gd name="T111" fmla="*/ 15 h 81"/>
                        <a:gd name="T112" fmla="*/ 34 w 37"/>
                        <a:gd name="T113" fmla="*/ 15 h 81"/>
                        <a:gd name="T114" fmla="*/ 34 w 37"/>
                        <a:gd name="T115" fmla="*/ 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37" h="81">
                          <a:moveTo>
                            <a:pt x="34" y="0"/>
                          </a:moveTo>
                          <a:lnTo>
                            <a:pt x="21" y="0"/>
                          </a:lnTo>
                          <a:lnTo>
                            <a:pt x="19" y="2"/>
                          </a:lnTo>
                          <a:lnTo>
                            <a:pt x="18" y="2"/>
                          </a:lnTo>
                          <a:lnTo>
                            <a:pt x="9" y="11"/>
                          </a:lnTo>
                          <a:lnTo>
                            <a:pt x="11" y="11"/>
                          </a:lnTo>
                          <a:lnTo>
                            <a:pt x="11" y="9"/>
                          </a:lnTo>
                          <a:lnTo>
                            <a:pt x="5" y="15"/>
                          </a:lnTo>
                          <a:lnTo>
                            <a:pt x="7" y="16"/>
                          </a:lnTo>
                          <a:lnTo>
                            <a:pt x="5" y="16"/>
                          </a:lnTo>
                          <a:lnTo>
                            <a:pt x="3" y="20"/>
                          </a:lnTo>
                          <a:lnTo>
                            <a:pt x="2" y="22"/>
                          </a:lnTo>
                          <a:lnTo>
                            <a:pt x="2" y="25"/>
                          </a:lnTo>
                          <a:lnTo>
                            <a:pt x="0" y="27"/>
                          </a:lnTo>
                          <a:lnTo>
                            <a:pt x="0" y="43"/>
                          </a:lnTo>
                          <a:lnTo>
                            <a:pt x="2" y="60"/>
                          </a:lnTo>
                          <a:lnTo>
                            <a:pt x="3" y="60"/>
                          </a:lnTo>
                          <a:lnTo>
                            <a:pt x="3" y="65"/>
                          </a:lnTo>
                          <a:lnTo>
                            <a:pt x="5" y="65"/>
                          </a:lnTo>
                          <a:lnTo>
                            <a:pt x="3" y="65"/>
                          </a:lnTo>
                          <a:lnTo>
                            <a:pt x="7" y="68"/>
                          </a:lnTo>
                          <a:lnTo>
                            <a:pt x="9" y="72"/>
                          </a:lnTo>
                          <a:lnTo>
                            <a:pt x="12" y="74"/>
                          </a:lnTo>
                          <a:lnTo>
                            <a:pt x="16" y="77"/>
                          </a:lnTo>
                          <a:lnTo>
                            <a:pt x="18" y="77"/>
                          </a:lnTo>
                          <a:lnTo>
                            <a:pt x="19" y="79"/>
                          </a:lnTo>
                          <a:lnTo>
                            <a:pt x="27" y="79"/>
                          </a:lnTo>
                          <a:lnTo>
                            <a:pt x="32" y="81"/>
                          </a:lnTo>
                          <a:lnTo>
                            <a:pt x="32" y="67"/>
                          </a:lnTo>
                          <a:lnTo>
                            <a:pt x="37" y="68"/>
                          </a:lnTo>
                          <a:lnTo>
                            <a:pt x="34" y="65"/>
                          </a:lnTo>
                          <a:lnTo>
                            <a:pt x="27" y="65"/>
                          </a:lnTo>
                          <a:lnTo>
                            <a:pt x="25" y="63"/>
                          </a:lnTo>
                          <a:lnTo>
                            <a:pt x="23" y="63"/>
                          </a:lnTo>
                          <a:lnTo>
                            <a:pt x="19" y="60"/>
                          </a:lnTo>
                          <a:lnTo>
                            <a:pt x="19" y="61"/>
                          </a:lnTo>
                          <a:lnTo>
                            <a:pt x="21" y="61"/>
                          </a:lnTo>
                          <a:lnTo>
                            <a:pt x="18" y="58"/>
                          </a:lnTo>
                          <a:lnTo>
                            <a:pt x="16" y="54"/>
                          </a:lnTo>
                          <a:lnTo>
                            <a:pt x="14" y="54"/>
                          </a:lnTo>
                          <a:lnTo>
                            <a:pt x="14" y="49"/>
                          </a:lnTo>
                          <a:lnTo>
                            <a:pt x="12" y="49"/>
                          </a:lnTo>
                          <a:lnTo>
                            <a:pt x="14" y="43"/>
                          </a:lnTo>
                          <a:lnTo>
                            <a:pt x="14" y="34"/>
                          </a:lnTo>
                          <a:lnTo>
                            <a:pt x="16" y="33"/>
                          </a:lnTo>
                          <a:lnTo>
                            <a:pt x="16" y="29"/>
                          </a:lnTo>
                          <a:lnTo>
                            <a:pt x="18" y="27"/>
                          </a:lnTo>
                          <a:lnTo>
                            <a:pt x="16" y="27"/>
                          </a:lnTo>
                          <a:lnTo>
                            <a:pt x="18" y="27"/>
                          </a:lnTo>
                          <a:lnTo>
                            <a:pt x="19" y="22"/>
                          </a:lnTo>
                          <a:lnTo>
                            <a:pt x="18" y="24"/>
                          </a:lnTo>
                          <a:lnTo>
                            <a:pt x="21" y="22"/>
                          </a:lnTo>
                          <a:lnTo>
                            <a:pt x="23" y="18"/>
                          </a:lnTo>
                          <a:lnTo>
                            <a:pt x="25" y="16"/>
                          </a:lnTo>
                          <a:lnTo>
                            <a:pt x="27" y="16"/>
                          </a:lnTo>
                          <a:lnTo>
                            <a:pt x="28" y="15"/>
                          </a:lnTo>
                          <a:lnTo>
                            <a:pt x="34" y="15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000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9" name="Freeform 786"/>
                    <p:cNvSpPr>
                      <a:spLocks/>
                    </p:cNvSpPr>
                    <p:nvPr/>
                  </p:nvSpPr>
                  <p:spPr bwMode="auto">
                    <a:xfrm>
                      <a:off x="6134963" y="3383870"/>
                      <a:ext cx="1073150" cy="244475"/>
                    </a:xfrm>
                    <a:custGeom>
                      <a:avLst/>
                      <a:gdLst>
                        <a:gd name="T0" fmla="*/ 676 w 676"/>
                        <a:gd name="T1" fmla="*/ 140 h 154"/>
                        <a:gd name="T2" fmla="*/ 34 w 676"/>
                        <a:gd name="T3" fmla="*/ 140 h 154"/>
                        <a:gd name="T4" fmla="*/ 36 w 676"/>
                        <a:gd name="T5" fmla="*/ 140 h 154"/>
                        <a:gd name="T6" fmla="*/ 25 w 676"/>
                        <a:gd name="T7" fmla="*/ 136 h 154"/>
                        <a:gd name="T8" fmla="*/ 29 w 676"/>
                        <a:gd name="T9" fmla="*/ 138 h 154"/>
                        <a:gd name="T10" fmla="*/ 22 w 676"/>
                        <a:gd name="T11" fmla="*/ 131 h 154"/>
                        <a:gd name="T12" fmla="*/ 22 w 676"/>
                        <a:gd name="T13" fmla="*/ 133 h 154"/>
                        <a:gd name="T14" fmla="*/ 14 w 676"/>
                        <a:gd name="T15" fmla="*/ 122 h 154"/>
                        <a:gd name="T16" fmla="*/ 16 w 676"/>
                        <a:gd name="T17" fmla="*/ 124 h 154"/>
                        <a:gd name="T18" fmla="*/ 14 w 676"/>
                        <a:gd name="T19" fmla="*/ 111 h 154"/>
                        <a:gd name="T20" fmla="*/ 14 w 676"/>
                        <a:gd name="T21" fmla="*/ 115 h 154"/>
                        <a:gd name="T22" fmla="*/ 16 w 676"/>
                        <a:gd name="T23" fmla="*/ 102 h 154"/>
                        <a:gd name="T24" fmla="*/ 20 w 676"/>
                        <a:gd name="T25" fmla="*/ 91 h 154"/>
                        <a:gd name="T26" fmla="*/ 20 w 676"/>
                        <a:gd name="T27" fmla="*/ 93 h 154"/>
                        <a:gd name="T28" fmla="*/ 23 w 676"/>
                        <a:gd name="T29" fmla="*/ 86 h 154"/>
                        <a:gd name="T30" fmla="*/ 20 w 676"/>
                        <a:gd name="T31" fmla="*/ 90 h 154"/>
                        <a:gd name="T32" fmla="*/ 27 w 676"/>
                        <a:gd name="T33" fmla="*/ 86 h 154"/>
                        <a:gd name="T34" fmla="*/ 23 w 676"/>
                        <a:gd name="T35" fmla="*/ 86 h 154"/>
                        <a:gd name="T36" fmla="*/ 559 w 676"/>
                        <a:gd name="T37" fmla="*/ 86 h 154"/>
                        <a:gd name="T38" fmla="*/ 571 w 676"/>
                        <a:gd name="T39" fmla="*/ 84 h 154"/>
                        <a:gd name="T40" fmla="*/ 586 w 676"/>
                        <a:gd name="T41" fmla="*/ 75 h 154"/>
                        <a:gd name="T42" fmla="*/ 595 w 676"/>
                        <a:gd name="T43" fmla="*/ 63 h 154"/>
                        <a:gd name="T44" fmla="*/ 598 w 676"/>
                        <a:gd name="T45" fmla="*/ 46 h 154"/>
                        <a:gd name="T46" fmla="*/ 595 w 676"/>
                        <a:gd name="T47" fmla="*/ 30 h 154"/>
                        <a:gd name="T48" fmla="*/ 586 w 676"/>
                        <a:gd name="T49" fmla="*/ 14 h 154"/>
                        <a:gd name="T50" fmla="*/ 571 w 676"/>
                        <a:gd name="T51" fmla="*/ 3 h 154"/>
                        <a:gd name="T52" fmla="*/ 553 w 676"/>
                        <a:gd name="T53" fmla="*/ 0 h 154"/>
                        <a:gd name="T54" fmla="*/ 550 w 676"/>
                        <a:gd name="T55" fmla="*/ 14 h 154"/>
                        <a:gd name="T56" fmla="*/ 566 w 676"/>
                        <a:gd name="T57" fmla="*/ 18 h 154"/>
                        <a:gd name="T58" fmla="*/ 564 w 676"/>
                        <a:gd name="T59" fmla="*/ 16 h 154"/>
                        <a:gd name="T60" fmla="*/ 577 w 676"/>
                        <a:gd name="T61" fmla="*/ 25 h 154"/>
                        <a:gd name="T62" fmla="*/ 575 w 676"/>
                        <a:gd name="T63" fmla="*/ 23 h 154"/>
                        <a:gd name="T64" fmla="*/ 582 w 676"/>
                        <a:gd name="T65" fmla="*/ 36 h 154"/>
                        <a:gd name="T66" fmla="*/ 580 w 676"/>
                        <a:gd name="T67" fmla="*/ 34 h 154"/>
                        <a:gd name="T68" fmla="*/ 584 w 676"/>
                        <a:gd name="T69" fmla="*/ 48 h 154"/>
                        <a:gd name="T70" fmla="*/ 584 w 676"/>
                        <a:gd name="T71" fmla="*/ 45 h 154"/>
                        <a:gd name="T72" fmla="*/ 580 w 676"/>
                        <a:gd name="T73" fmla="*/ 57 h 154"/>
                        <a:gd name="T74" fmla="*/ 582 w 676"/>
                        <a:gd name="T75" fmla="*/ 55 h 154"/>
                        <a:gd name="T76" fmla="*/ 575 w 676"/>
                        <a:gd name="T77" fmla="*/ 66 h 154"/>
                        <a:gd name="T78" fmla="*/ 577 w 676"/>
                        <a:gd name="T79" fmla="*/ 64 h 154"/>
                        <a:gd name="T80" fmla="*/ 566 w 676"/>
                        <a:gd name="T81" fmla="*/ 72 h 154"/>
                        <a:gd name="T82" fmla="*/ 568 w 676"/>
                        <a:gd name="T83" fmla="*/ 70 h 154"/>
                        <a:gd name="T84" fmla="*/ 555 w 676"/>
                        <a:gd name="T85" fmla="*/ 72 h 154"/>
                        <a:gd name="T86" fmla="*/ 557 w 676"/>
                        <a:gd name="T87" fmla="*/ 72 h 154"/>
                        <a:gd name="T88" fmla="*/ 22 w 676"/>
                        <a:gd name="T89" fmla="*/ 72 h 154"/>
                        <a:gd name="T90" fmla="*/ 11 w 676"/>
                        <a:gd name="T91" fmla="*/ 77 h 154"/>
                        <a:gd name="T92" fmla="*/ 6 w 676"/>
                        <a:gd name="T93" fmla="*/ 86 h 154"/>
                        <a:gd name="T94" fmla="*/ 6 w 676"/>
                        <a:gd name="T95" fmla="*/ 88 h 154"/>
                        <a:gd name="T96" fmla="*/ 2 w 676"/>
                        <a:gd name="T97" fmla="*/ 99 h 154"/>
                        <a:gd name="T98" fmla="*/ 0 w 676"/>
                        <a:gd name="T99" fmla="*/ 113 h 154"/>
                        <a:gd name="T100" fmla="*/ 2 w 676"/>
                        <a:gd name="T101" fmla="*/ 127 h 154"/>
                        <a:gd name="T102" fmla="*/ 11 w 676"/>
                        <a:gd name="T103" fmla="*/ 142 h 154"/>
                        <a:gd name="T104" fmla="*/ 20 w 676"/>
                        <a:gd name="T105" fmla="*/ 149 h 154"/>
                        <a:gd name="T106" fmla="*/ 32 w 676"/>
                        <a:gd name="T107" fmla="*/ 154 h 154"/>
                        <a:gd name="T108" fmla="*/ 676 w 676"/>
                        <a:gd name="T109" fmla="*/ 154 h 154"/>
                        <a:gd name="T110" fmla="*/ 676 w 676"/>
                        <a:gd name="T111" fmla="*/ 14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676" h="154">
                          <a:moveTo>
                            <a:pt x="676" y="140"/>
                          </a:moveTo>
                          <a:lnTo>
                            <a:pt x="34" y="140"/>
                          </a:lnTo>
                          <a:lnTo>
                            <a:pt x="36" y="140"/>
                          </a:lnTo>
                          <a:lnTo>
                            <a:pt x="25" y="136"/>
                          </a:lnTo>
                          <a:lnTo>
                            <a:pt x="29" y="138"/>
                          </a:lnTo>
                          <a:lnTo>
                            <a:pt x="22" y="131"/>
                          </a:lnTo>
                          <a:lnTo>
                            <a:pt x="22" y="133"/>
                          </a:lnTo>
                          <a:lnTo>
                            <a:pt x="14" y="122"/>
                          </a:lnTo>
                          <a:lnTo>
                            <a:pt x="16" y="124"/>
                          </a:lnTo>
                          <a:lnTo>
                            <a:pt x="14" y="111"/>
                          </a:lnTo>
                          <a:lnTo>
                            <a:pt x="14" y="115"/>
                          </a:lnTo>
                          <a:lnTo>
                            <a:pt x="16" y="102"/>
                          </a:lnTo>
                          <a:lnTo>
                            <a:pt x="20" y="91"/>
                          </a:lnTo>
                          <a:lnTo>
                            <a:pt x="20" y="93"/>
                          </a:lnTo>
                          <a:lnTo>
                            <a:pt x="23" y="86"/>
                          </a:lnTo>
                          <a:lnTo>
                            <a:pt x="20" y="90"/>
                          </a:lnTo>
                          <a:lnTo>
                            <a:pt x="27" y="86"/>
                          </a:lnTo>
                          <a:lnTo>
                            <a:pt x="23" y="86"/>
                          </a:lnTo>
                          <a:lnTo>
                            <a:pt x="559" y="86"/>
                          </a:lnTo>
                          <a:lnTo>
                            <a:pt x="571" y="84"/>
                          </a:lnTo>
                          <a:lnTo>
                            <a:pt x="586" y="75"/>
                          </a:lnTo>
                          <a:lnTo>
                            <a:pt x="595" y="63"/>
                          </a:lnTo>
                          <a:lnTo>
                            <a:pt x="598" y="46"/>
                          </a:lnTo>
                          <a:lnTo>
                            <a:pt x="595" y="30"/>
                          </a:lnTo>
                          <a:lnTo>
                            <a:pt x="586" y="14"/>
                          </a:lnTo>
                          <a:lnTo>
                            <a:pt x="571" y="3"/>
                          </a:lnTo>
                          <a:lnTo>
                            <a:pt x="553" y="0"/>
                          </a:lnTo>
                          <a:lnTo>
                            <a:pt x="550" y="14"/>
                          </a:lnTo>
                          <a:lnTo>
                            <a:pt x="566" y="18"/>
                          </a:lnTo>
                          <a:lnTo>
                            <a:pt x="564" y="16"/>
                          </a:lnTo>
                          <a:lnTo>
                            <a:pt x="577" y="25"/>
                          </a:lnTo>
                          <a:lnTo>
                            <a:pt x="575" y="23"/>
                          </a:lnTo>
                          <a:lnTo>
                            <a:pt x="582" y="36"/>
                          </a:lnTo>
                          <a:lnTo>
                            <a:pt x="580" y="34"/>
                          </a:lnTo>
                          <a:lnTo>
                            <a:pt x="584" y="48"/>
                          </a:lnTo>
                          <a:lnTo>
                            <a:pt x="584" y="45"/>
                          </a:lnTo>
                          <a:lnTo>
                            <a:pt x="580" y="57"/>
                          </a:lnTo>
                          <a:lnTo>
                            <a:pt x="582" y="55"/>
                          </a:lnTo>
                          <a:lnTo>
                            <a:pt x="575" y="66"/>
                          </a:lnTo>
                          <a:lnTo>
                            <a:pt x="577" y="64"/>
                          </a:lnTo>
                          <a:lnTo>
                            <a:pt x="566" y="72"/>
                          </a:lnTo>
                          <a:lnTo>
                            <a:pt x="568" y="70"/>
                          </a:lnTo>
                          <a:lnTo>
                            <a:pt x="555" y="72"/>
                          </a:lnTo>
                          <a:lnTo>
                            <a:pt x="557" y="72"/>
                          </a:lnTo>
                          <a:lnTo>
                            <a:pt x="22" y="72"/>
                          </a:lnTo>
                          <a:lnTo>
                            <a:pt x="11" y="77"/>
                          </a:lnTo>
                          <a:lnTo>
                            <a:pt x="6" y="86"/>
                          </a:lnTo>
                          <a:lnTo>
                            <a:pt x="6" y="88"/>
                          </a:lnTo>
                          <a:lnTo>
                            <a:pt x="2" y="99"/>
                          </a:lnTo>
                          <a:lnTo>
                            <a:pt x="0" y="113"/>
                          </a:lnTo>
                          <a:lnTo>
                            <a:pt x="2" y="127"/>
                          </a:lnTo>
                          <a:lnTo>
                            <a:pt x="11" y="142"/>
                          </a:lnTo>
                          <a:lnTo>
                            <a:pt x="20" y="149"/>
                          </a:lnTo>
                          <a:lnTo>
                            <a:pt x="32" y="154"/>
                          </a:lnTo>
                          <a:lnTo>
                            <a:pt x="676" y="154"/>
                          </a:lnTo>
                          <a:lnTo>
                            <a:pt x="676" y="140"/>
                          </a:lnTo>
                          <a:close/>
                        </a:path>
                      </a:pathLst>
                    </a:custGeom>
                    <a:solidFill>
                      <a:srgbClr val="000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0" name="Oval 7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150963" y="3552145"/>
                      <a:ext cx="125413" cy="125413"/>
                    </a:xfrm>
                    <a:prstGeom prst="ellipse">
                      <a:avLst/>
                    </a:prstGeom>
                    <a:solidFill>
                      <a:srgbClr val="000080"/>
                    </a:solidFill>
                    <a:ln w="0">
                      <a:solidFill>
                        <a:srgbClr val="00008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3" name="Freeform 790"/>
                    <p:cNvSpPr>
                      <a:spLocks/>
                    </p:cNvSpPr>
                    <p:nvPr/>
                  </p:nvSpPr>
                  <p:spPr bwMode="auto">
                    <a:xfrm rot="5400000" flipH="1">
                      <a:off x="7635889" y="5198934"/>
                      <a:ext cx="358775" cy="986489"/>
                    </a:xfrm>
                    <a:custGeom>
                      <a:avLst/>
                      <a:gdLst>
                        <a:gd name="T0" fmla="*/ 226 w 226"/>
                        <a:gd name="T1" fmla="*/ 643 h 697"/>
                        <a:gd name="T2" fmla="*/ 77 w 226"/>
                        <a:gd name="T3" fmla="*/ 643 h 697"/>
                        <a:gd name="T4" fmla="*/ 83 w 226"/>
                        <a:gd name="T5" fmla="*/ 643 h 697"/>
                        <a:gd name="T6" fmla="*/ 63 w 226"/>
                        <a:gd name="T7" fmla="*/ 640 h 697"/>
                        <a:gd name="T8" fmla="*/ 74 w 226"/>
                        <a:gd name="T9" fmla="*/ 645 h 697"/>
                        <a:gd name="T10" fmla="*/ 57 w 226"/>
                        <a:gd name="T11" fmla="*/ 633 h 697"/>
                        <a:gd name="T12" fmla="*/ 65 w 226"/>
                        <a:gd name="T13" fmla="*/ 640 h 697"/>
                        <a:gd name="T14" fmla="*/ 54 w 226"/>
                        <a:gd name="T15" fmla="*/ 622 h 697"/>
                        <a:gd name="T16" fmla="*/ 57 w 226"/>
                        <a:gd name="T17" fmla="*/ 633 h 697"/>
                        <a:gd name="T18" fmla="*/ 54 w 226"/>
                        <a:gd name="T19" fmla="*/ 611 h 697"/>
                        <a:gd name="T20" fmla="*/ 54 w 226"/>
                        <a:gd name="T21" fmla="*/ 615 h 697"/>
                        <a:gd name="T22" fmla="*/ 54 w 226"/>
                        <a:gd name="T23" fmla="*/ 0 h 697"/>
                        <a:gd name="T24" fmla="*/ 0 w 226"/>
                        <a:gd name="T25" fmla="*/ 0 h 697"/>
                        <a:gd name="T26" fmla="*/ 0 w 226"/>
                        <a:gd name="T27" fmla="*/ 615 h 697"/>
                        <a:gd name="T28" fmla="*/ 0 w 226"/>
                        <a:gd name="T29" fmla="*/ 618 h 697"/>
                        <a:gd name="T30" fmla="*/ 5 w 226"/>
                        <a:gd name="T31" fmla="*/ 645 h 697"/>
                        <a:gd name="T32" fmla="*/ 22 w 226"/>
                        <a:gd name="T33" fmla="*/ 672 h 697"/>
                        <a:gd name="T34" fmla="*/ 47 w 226"/>
                        <a:gd name="T35" fmla="*/ 692 h 697"/>
                        <a:gd name="T36" fmla="*/ 75 w 226"/>
                        <a:gd name="T37" fmla="*/ 697 h 697"/>
                        <a:gd name="T38" fmla="*/ 226 w 226"/>
                        <a:gd name="T39" fmla="*/ 697 h 697"/>
                        <a:gd name="T40" fmla="*/ 226 w 226"/>
                        <a:gd name="T41" fmla="*/ 643 h 6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26" h="697">
                          <a:moveTo>
                            <a:pt x="226" y="643"/>
                          </a:moveTo>
                          <a:lnTo>
                            <a:pt x="77" y="643"/>
                          </a:lnTo>
                          <a:lnTo>
                            <a:pt x="83" y="643"/>
                          </a:lnTo>
                          <a:lnTo>
                            <a:pt x="63" y="640"/>
                          </a:lnTo>
                          <a:lnTo>
                            <a:pt x="74" y="645"/>
                          </a:lnTo>
                          <a:lnTo>
                            <a:pt x="57" y="633"/>
                          </a:lnTo>
                          <a:lnTo>
                            <a:pt x="65" y="640"/>
                          </a:lnTo>
                          <a:lnTo>
                            <a:pt x="54" y="622"/>
                          </a:lnTo>
                          <a:lnTo>
                            <a:pt x="57" y="633"/>
                          </a:lnTo>
                          <a:lnTo>
                            <a:pt x="54" y="611"/>
                          </a:lnTo>
                          <a:lnTo>
                            <a:pt x="54" y="615"/>
                          </a:lnTo>
                          <a:lnTo>
                            <a:pt x="54" y="0"/>
                          </a:lnTo>
                          <a:lnTo>
                            <a:pt x="0" y="0"/>
                          </a:lnTo>
                          <a:lnTo>
                            <a:pt x="0" y="615"/>
                          </a:lnTo>
                          <a:lnTo>
                            <a:pt x="0" y="618"/>
                          </a:lnTo>
                          <a:lnTo>
                            <a:pt x="5" y="645"/>
                          </a:lnTo>
                          <a:lnTo>
                            <a:pt x="22" y="672"/>
                          </a:lnTo>
                          <a:lnTo>
                            <a:pt x="47" y="692"/>
                          </a:lnTo>
                          <a:lnTo>
                            <a:pt x="75" y="697"/>
                          </a:lnTo>
                          <a:lnTo>
                            <a:pt x="226" y="697"/>
                          </a:lnTo>
                          <a:lnTo>
                            <a:pt x="226" y="643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2" name="그룹 1"/>
                    <p:cNvGrpSpPr/>
                    <p:nvPr/>
                  </p:nvGrpSpPr>
                  <p:grpSpPr>
                    <a:xfrm>
                      <a:off x="5833847" y="3941084"/>
                      <a:ext cx="1447291" cy="1286565"/>
                      <a:chOff x="5925412" y="3819640"/>
                      <a:chExt cx="1447291" cy="1286565"/>
                    </a:xfrm>
                  </p:grpSpPr>
                  <p:sp>
                    <p:nvSpPr>
                      <p:cNvPr id="851" name="Freeform 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093303" y="4272768"/>
                        <a:ext cx="279400" cy="833437"/>
                      </a:xfrm>
                      <a:custGeom>
                        <a:avLst/>
                        <a:gdLst>
                          <a:gd name="T0" fmla="*/ 0 w 176"/>
                          <a:gd name="T1" fmla="*/ 54 h 525"/>
                          <a:gd name="T2" fmla="*/ 16 w 176"/>
                          <a:gd name="T3" fmla="*/ 56 h 525"/>
                          <a:gd name="T4" fmla="*/ 11 w 176"/>
                          <a:gd name="T5" fmla="*/ 54 h 525"/>
                          <a:gd name="T6" fmla="*/ 25 w 176"/>
                          <a:gd name="T7" fmla="*/ 60 h 525"/>
                          <a:gd name="T8" fmla="*/ 18 w 176"/>
                          <a:gd name="T9" fmla="*/ 56 h 525"/>
                          <a:gd name="T10" fmla="*/ 31 w 176"/>
                          <a:gd name="T11" fmla="*/ 65 h 525"/>
                          <a:gd name="T12" fmla="*/ 29 w 176"/>
                          <a:gd name="T13" fmla="*/ 63 h 525"/>
                          <a:gd name="T14" fmla="*/ 41 w 176"/>
                          <a:gd name="T15" fmla="*/ 74 h 525"/>
                          <a:gd name="T16" fmla="*/ 36 w 176"/>
                          <a:gd name="T17" fmla="*/ 69 h 525"/>
                          <a:gd name="T18" fmla="*/ 45 w 176"/>
                          <a:gd name="T19" fmla="*/ 83 h 525"/>
                          <a:gd name="T20" fmla="*/ 43 w 176"/>
                          <a:gd name="T21" fmla="*/ 79 h 525"/>
                          <a:gd name="T22" fmla="*/ 50 w 176"/>
                          <a:gd name="T23" fmla="*/ 96 h 525"/>
                          <a:gd name="T24" fmla="*/ 49 w 176"/>
                          <a:gd name="T25" fmla="*/ 90 h 525"/>
                          <a:gd name="T26" fmla="*/ 52 w 176"/>
                          <a:gd name="T27" fmla="*/ 106 h 525"/>
                          <a:gd name="T28" fmla="*/ 52 w 176"/>
                          <a:gd name="T29" fmla="*/ 103 h 525"/>
                          <a:gd name="T30" fmla="*/ 54 w 176"/>
                          <a:gd name="T31" fmla="*/ 122 h 525"/>
                          <a:gd name="T32" fmla="*/ 54 w 176"/>
                          <a:gd name="T33" fmla="*/ 121 h 525"/>
                          <a:gd name="T34" fmla="*/ 54 w 176"/>
                          <a:gd name="T35" fmla="*/ 406 h 525"/>
                          <a:gd name="T36" fmla="*/ 56 w 176"/>
                          <a:gd name="T37" fmla="*/ 430 h 525"/>
                          <a:gd name="T38" fmla="*/ 63 w 176"/>
                          <a:gd name="T39" fmla="*/ 451 h 525"/>
                          <a:gd name="T40" fmla="*/ 76 w 176"/>
                          <a:gd name="T41" fmla="*/ 473 h 525"/>
                          <a:gd name="T42" fmla="*/ 92 w 176"/>
                          <a:gd name="T43" fmla="*/ 491 h 525"/>
                          <a:gd name="T44" fmla="*/ 108 w 176"/>
                          <a:gd name="T45" fmla="*/ 503 h 525"/>
                          <a:gd name="T46" fmla="*/ 110 w 176"/>
                          <a:gd name="T47" fmla="*/ 505 h 525"/>
                          <a:gd name="T48" fmla="*/ 128 w 176"/>
                          <a:gd name="T49" fmla="*/ 516 h 525"/>
                          <a:gd name="T50" fmla="*/ 151 w 176"/>
                          <a:gd name="T51" fmla="*/ 523 h 525"/>
                          <a:gd name="T52" fmla="*/ 173 w 176"/>
                          <a:gd name="T53" fmla="*/ 525 h 525"/>
                          <a:gd name="T54" fmla="*/ 176 w 176"/>
                          <a:gd name="T55" fmla="*/ 471 h 525"/>
                          <a:gd name="T56" fmla="*/ 158 w 176"/>
                          <a:gd name="T57" fmla="*/ 469 h 525"/>
                          <a:gd name="T58" fmla="*/ 164 w 176"/>
                          <a:gd name="T59" fmla="*/ 471 h 525"/>
                          <a:gd name="T60" fmla="*/ 146 w 176"/>
                          <a:gd name="T61" fmla="*/ 465 h 525"/>
                          <a:gd name="T62" fmla="*/ 153 w 176"/>
                          <a:gd name="T63" fmla="*/ 467 h 525"/>
                          <a:gd name="T64" fmla="*/ 138 w 176"/>
                          <a:gd name="T65" fmla="*/ 458 h 525"/>
                          <a:gd name="T66" fmla="*/ 140 w 176"/>
                          <a:gd name="T67" fmla="*/ 460 h 525"/>
                          <a:gd name="T68" fmla="*/ 126 w 176"/>
                          <a:gd name="T69" fmla="*/ 449 h 525"/>
                          <a:gd name="T70" fmla="*/ 129 w 176"/>
                          <a:gd name="T71" fmla="*/ 453 h 525"/>
                          <a:gd name="T72" fmla="*/ 117 w 176"/>
                          <a:gd name="T73" fmla="*/ 438 h 525"/>
                          <a:gd name="T74" fmla="*/ 121 w 176"/>
                          <a:gd name="T75" fmla="*/ 444 h 525"/>
                          <a:gd name="T76" fmla="*/ 112 w 176"/>
                          <a:gd name="T77" fmla="*/ 428 h 525"/>
                          <a:gd name="T78" fmla="*/ 113 w 176"/>
                          <a:gd name="T79" fmla="*/ 431 h 525"/>
                          <a:gd name="T80" fmla="*/ 108 w 176"/>
                          <a:gd name="T81" fmla="*/ 415 h 525"/>
                          <a:gd name="T82" fmla="*/ 110 w 176"/>
                          <a:gd name="T83" fmla="*/ 422 h 525"/>
                          <a:gd name="T84" fmla="*/ 108 w 176"/>
                          <a:gd name="T85" fmla="*/ 403 h 525"/>
                          <a:gd name="T86" fmla="*/ 108 w 176"/>
                          <a:gd name="T87" fmla="*/ 404 h 525"/>
                          <a:gd name="T88" fmla="*/ 108 w 176"/>
                          <a:gd name="T89" fmla="*/ 121 h 525"/>
                          <a:gd name="T90" fmla="*/ 108 w 176"/>
                          <a:gd name="T91" fmla="*/ 119 h 525"/>
                          <a:gd name="T92" fmla="*/ 106 w 176"/>
                          <a:gd name="T93" fmla="*/ 99 h 525"/>
                          <a:gd name="T94" fmla="*/ 106 w 176"/>
                          <a:gd name="T95" fmla="*/ 96 h 525"/>
                          <a:gd name="T96" fmla="*/ 101 w 176"/>
                          <a:gd name="T97" fmla="*/ 76 h 525"/>
                          <a:gd name="T98" fmla="*/ 94 w 176"/>
                          <a:gd name="T99" fmla="*/ 58 h 525"/>
                          <a:gd name="T100" fmla="*/ 92 w 176"/>
                          <a:gd name="T101" fmla="*/ 54 h 525"/>
                          <a:gd name="T102" fmla="*/ 79 w 176"/>
                          <a:gd name="T103" fmla="*/ 36 h 525"/>
                          <a:gd name="T104" fmla="*/ 65 w 176"/>
                          <a:gd name="T105" fmla="*/ 24 h 525"/>
                          <a:gd name="T106" fmla="*/ 63 w 176"/>
                          <a:gd name="T107" fmla="*/ 22 h 525"/>
                          <a:gd name="T108" fmla="*/ 47 w 176"/>
                          <a:gd name="T109" fmla="*/ 11 h 525"/>
                          <a:gd name="T110" fmla="*/ 27 w 176"/>
                          <a:gd name="T111" fmla="*/ 2 h 525"/>
                          <a:gd name="T112" fmla="*/ 7 w 176"/>
                          <a:gd name="T113" fmla="*/ 0 h 525"/>
                          <a:gd name="T114" fmla="*/ 0 w 176"/>
                          <a:gd name="T115" fmla="*/ 54 h 52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</a:cxnLst>
                        <a:rect l="0" t="0" r="r" b="b"/>
                        <a:pathLst>
                          <a:path w="176" h="525">
                            <a:moveTo>
                              <a:pt x="0" y="54"/>
                            </a:moveTo>
                            <a:lnTo>
                              <a:pt x="16" y="56"/>
                            </a:lnTo>
                            <a:lnTo>
                              <a:pt x="11" y="54"/>
                            </a:lnTo>
                            <a:lnTo>
                              <a:pt x="25" y="60"/>
                            </a:lnTo>
                            <a:lnTo>
                              <a:pt x="18" y="56"/>
                            </a:lnTo>
                            <a:lnTo>
                              <a:pt x="31" y="65"/>
                            </a:lnTo>
                            <a:lnTo>
                              <a:pt x="29" y="63"/>
                            </a:lnTo>
                            <a:lnTo>
                              <a:pt x="41" y="74"/>
                            </a:lnTo>
                            <a:lnTo>
                              <a:pt x="36" y="69"/>
                            </a:lnTo>
                            <a:lnTo>
                              <a:pt x="45" y="83"/>
                            </a:lnTo>
                            <a:lnTo>
                              <a:pt x="43" y="79"/>
                            </a:lnTo>
                            <a:lnTo>
                              <a:pt x="50" y="96"/>
                            </a:lnTo>
                            <a:lnTo>
                              <a:pt x="49" y="90"/>
                            </a:lnTo>
                            <a:lnTo>
                              <a:pt x="52" y="106"/>
                            </a:lnTo>
                            <a:lnTo>
                              <a:pt x="52" y="103"/>
                            </a:lnTo>
                            <a:lnTo>
                              <a:pt x="54" y="122"/>
                            </a:lnTo>
                            <a:lnTo>
                              <a:pt x="54" y="121"/>
                            </a:lnTo>
                            <a:lnTo>
                              <a:pt x="54" y="406"/>
                            </a:lnTo>
                            <a:lnTo>
                              <a:pt x="56" y="430"/>
                            </a:lnTo>
                            <a:lnTo>
                              <a:pt x="63" y="451"/>
                            </a:lnTo>
                            <a:lnTo>
                              <a:pt x="76" y="473"/>
                            </a:lnTo>
                            <a:lnTo>
                              <a:pt x="92" y="491"/>
                            </a:lnTo>
                            <a:lnTo>
                              <a:pt x="108" y="503"/>
                            </a:lnTo>
                            <a:lnTo>
                              <a:pt x="110" y="505"/>
                            </a:lnTo>
                            <a:lnTo>
                              <a:pt x="128" y="516"/>
                            </a:lnTo>
                            <a:lnTo>
                              <a:pt x="151" y="523"/>
                            </a:lnTo>
                            <a:lnTo>
                              <a:pt x="173" y="525"/>
                            </a:lnTo>
                            <a:lnTo>
                              <a:pt x="176" y="471"/>
                            </a:lnTo>
                            <a:lnTo>
                              <a:pt x="158" y="469"/>
                            </a:lnTo>
                            <a:lnTo>
                              <a:pt x="164" y="471"/>
                            </a:lnTo>
                            <a:lnTo>
                              <a:pt x="146" y="465"/>
                            </a:lnTo>
                            <a:lnTo>
                              <a:pt x="153" y="467"/>
                            </a:lnTo>
                            <a:lnTo>
                              <a:pt x="138" y="458"/>
                            </a:lnTo>
                            <a:lnTo>
                              <a:pt x="140" y="460"/>
                            </a:lnTo>
                            <a:lnTo>
                              <a:pt x="126" y="449"/>
                            </a:lnTo>
                            <a:lnTo>
                              <a:pt x="129" y="453"/>
                            </a:lnTo>
                            <a:lnTo>
                              <a:pt x="117" y="438"/>
                            </a:lnTo>
                            <a:lnTo>
                              <a:pt x="121" y="444"/>
                            </a:lnTo>
                            <a:lnTo>
                              <a:pt x="112" y="428"/>
                            </a:lnTo>
                            <a:lnTo>
                              <a:pt x="113" y="431"/>
                            </a:lnTo>
                            <a:lnTo>
                              <a:pt x="108" y="415"/>
                            </a:lnTo>
                            <a:lnTo>
                              <a:pt x="110" y="422"/>
                            </a:lnTo>
                            <a:lnTo>
                              <a:pt x="108" y="403"/>
                            </a:lnTo>
                            <a:lnTo>
                              <a:pt x="108" y="404"/>
                            </a:lnTo>
                            <a:lnTo>
                              <a:pt x="108" y="121"/>
                            </a:lnTo>
                            <a:lnTo>
                              <a:pt x="108" y="119"/>
                            </a:lnTo>
                            <a:lnTo>
                              <a:pt x="106" y="99"/>
                            </a:lnTo>
                            <a:lnTo>
                              <a:pt x="106" y="96"/>
                            </a:lnTo>
                            <a:lnTo>
                              <a:pt x="101" y="76"/>
                            </a:lnTo>
                            <a:lnTo>
                              <a:pt x="94" y="58"/>
                            </a:lnTo>
                            <a:lnTo>
                              <a:pt x="92" y="54"/>
                            </a:lnTo>
                            <a:lnTo>
                              <a:pt x="79" y="36"/>
                            </a:lnTo>
                            <a:lnTo>
                              <a:pt x="65" y="24"/>
                            </a:lnTo>
                            <a:lnTo>
                              <a:pt x="63" y="22"/>
                            </a:lnTo>
                            <a:lnTo>
                              <a:pt x="47" y="11"/>
                            </a:lnTo>
                            <a:lnTo>
                              <a:pt x="27" y="2"/>
                            </a:lnTo>
                            <a:lnTo>
                              <a:pt x="7" y="0"/>
                            </a:lnTo>
                            <a:lnTo>
                              <a:pt x="0" y="54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74" name="Freeform 7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925412" y="3820475"/>
                        <a:ext cx="207963" cy="1030288"/>
                      </a:xfrm>
                      <a:custGeom>
                        <a:avLst/>
                        <a:gdLst>
                          <a:gd name="T0" fmla="*/ 127 w 131"/>
                          <a:gd name="T1" fmla="*/ 0 h 649"/>
                          <a:gd name="T2" fmla="*/ 102 w 131"/>
                          <a:gd name="T3" fmla="*/ 2 h 649"/>
                          <a:gd name="T4" fmla="*/ 82 w 131"/>
                          <a:gd name="T5" fmla="*/ 9 h 649"/>
                          <a:gd name="T6" fmla="*/ 79 w 131"/>
                          <a:gd name="T7" fmla="*/ 9 h 649"/>
                          <a:gd name="T8" fmla="*/ 59 w 131"/>
                          <a:gd name="T9" fmla="*/ 18 h 649"/>
                          <a:gd name="T10" fmla="*/ 41 w 131"/>
                          <a:gd name="T11" fmla="*/ 31 h 649"/>
                          <a:gd name="T12" fmla="*/ 37 w 131"/>
                          <a:gd name="T13" fmla="*/ 33 h 649"/>
                          <a:gd name="T14" fmla="*/ 23 w 131"/>
                          <a:gd name="T15" fmla="*/ 47 h 649"/>
                          <a:gd name="T16" fmla="*/ 10 w 131"/>
                          <a:gd name="T17" fmla="*/ 68 h 649"/>
                          <a:gd name="T18" fmla="*/ 1 w 131"/>
                          <a:gd name="T19" fmla="*/ 90 h 649"/>
                          <a:gd name="T20" fmla="*/ 0 w 131"/>
                          <a:gd name="T21" fmla="*/ 112 h 649"/>
                          <a:gd name="T22" fmla="*/ 0 w 131"/>
                          <a:gd name="T23" fmla="*/ 649 h 649"/>
                          <a:gd name="T24" fmla="*/ 54 w 131"/>
                          <a:gd name="T25" fmla="*/ 649 h 649"/>
                          <a:gd name="T26" fmla="*/ 54 w 131"/>
                          <a:gd name="T27" fmla="*/ 113 h 649"/>
                          <a:gd name="T28" fmla="*/ 54 w 131"/>
                          <a:gd name="T29" fmla="*/ 115 h 649"/>
                          <a:gd name="T30" fmla="*/ 55 w 131"/>
                          <a:gd name="T31" fmla="*/ 97 h 649"/>
                          <a:gd name="T32" fmla="*/ 54 w 131"/>
                          <a:gd name="T33" fmla="*/ 104 h 649"/>
                          <a:gd name="T34" fmla="*/ 59 w 131"/>
                          <a:gd name="T35" fmla="*/ 90 h 649"/>
                          <a:gd name="T36" fmla="*/ 55 w 131"/>
                          <a:gd name="T37" fmla="*/ 95 h 649"/>
                          <a:gd name="T38" fmla="*/ 66 w 131"/>
                          <a:gd name="T39" fmla="*/ 79 h 649"/>
                          <a:gd name="T40" fmla="*/ 64 w 131"/>
                          <a:gd name="T41" fmla="*/ 85 h 649"/>
                          <a:gd name="T42" fmla="*/ 77 w 131"/>
                          <a:gd name="T43" fmla="*/ 72 h 649"/>
                          <a:gd name="T44" fmla="*/ 73 w 131"/>
                          <a:gd name="T45" fmla="*/ 74 h 649"/>
                          <a:gd name="T46" fmla="*/ 88 w 131"/>
                          <a:gd name="T47" fmla="*/ 63 h 649"/>
                          <a:gd name="T48" fmla="*/ 82 w 131"/>
                          <a:gd name="T49" fmla="*/ 67 h 649"/>
                          <a:gd name="T50" fmla="*/ 100 w 131"/>
                          <a:gd name="T51" fmla="*/ 60 h 649"/>
                          <a:gd name="T52" fmla="*/ 97 w 131"/>
                          <a:gd name="T53" fmla="*/ 60 h 649"/>
                          <a:gd name="T54" fmla="*/ 115 w 131"/>
                          <a:gd name="T55" fmla="*/ 54 h 649"/>
                          <a:gd name="T56" fmla="*/ 109 w 131"/>
                          <a:gd name="T57" fmla="*/ 56 h 649"/>
                          <a:gd name="T58" fmla="*/ 131 w 131"/>
                          <a:gd name="T59" fmla="*/ 54 h 649"/>
                          <a:gd name="T60" fmla="*/ 127 w 131"/>
                          <a:gd name="T61" fmla="*/ 0 h 64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131" h="649">
                            <a:moveTo>
                              <a:pt x="127" y="0"/>
                            </a:moveTo>
                            <a:lnTo>
                              <a:pt x="102" y="2"/>
                            </a:lnTo>
                            <a:lnTo>
                              <a:pt x="82" y="9"/>
                            </a:lnTo>
                            <a:lnTo>
                              <a:pt x="79" y="9"/>
                            </a:lnTo>
                            <a:lnTo>
                              <a:pt x="59" y="18"/>
                            </a:lnTo>
                            <a:lnTo>
                              <a:pt x="41" y="31"/>
                            </a:lnTo>
                            <a:lnTo>
                              <a:pt x="37" y="33"/>
                            </a:lnTo>
                            <a:lnTo>
                              <a:pt x="23" y="47"/>
                            </a:lnTo>
                            <a:lnTo>
                              <a:pt x="10" y="68"/>
                            </a:lnTo>
                            <a:lnTo>
                              <a:pt x="1" y="90"/>
                            </a:lnTo>
                            <a:lnTo>
                              <a:pt x="0" y="112"/>
                            </a:lnTo>
                            <a:lnTo>
                              <a:pt x="0" y="649"/>
                            </a:lnTo>
                            <a:lnTo>
                              <a:pt x="54" y="649"/>
                            </a:lnTo>
                            <a:lnTo>
                              <a:pt x="54" y="113"/>
                            </a:lnTo>
                            <a:lnTo>
                              <a:pt x="54" y="115"/>
                            </a:lnTo>
                            <a:lnTo>
                              <a:pt x="55" y="97"/>
                            </a:lnTo>
                            <a:lnTo>
                              <a:pt x="54" y="104"/>
                            </a:lnTo>
                            <a:lnTo>
                              <a:pt x="59" y="90"/>
                            </a:lnTo>
                            <a:lnTo>
                              <a:pt x="55" y="95"/>
                            </a:lnTo>
                            <a:lnTo>
                              <a:pt x="66" y="79"/>
                            </a:lnTo>
                            <a:lnTo>
                              <a:pt x="64" y="85"/>
                            </a:lnTo>
                            <a:lnTo>
                              <a:pt x="77" y="72"/>
                            </a:lnTo>
                            <a:lnTo>
                              <a:pt x="73" y="74"/>
                            </a:lnTo>
                            <a:lnTo>
                              <a:pt x="88" y="63"/>
                            </a:lnTo>
                            <a:lnTo>
                              <a:pt x="82" y="67"/>
                            </a:lnTo>
                            <a:lnTo>
                              <a:pt x="100" y="60"/>
                            </a:lnTo>
                            <a:lnTo>
                              <a:pt x="97" y="60"/>
                            </a:lnTo>
                            <a:lnTo>
                              <a:pt x="115" y="54"/>
                            </a:lnTo>
                            <a:lnTo>
                              <a:pt x="109" y="56"/>
                            </a:lnTo>
                            <a:lnTo>
                              <a:pt x="131" y="54"/>
                            </a:lnTo>
                            <a:lnTo>
                              <a:pt x="127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431" name="Freeform 788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6561491" y="3687991"/>
                        <a:ext cx="307975" cy="1012825"/>
                      </a:xfrm>
                      <a:custGeom>
                        <a:avLst/>
                        <a:gdLst>
                          <a:gd name="T0" fmla="*/ 54 w 194"/>
                          <a:gd name="T1" fmla="*/ 582 h 638"/>
                          <a:gd name="T2" fmla="*/ 54 w 194"/>
                          <a:gd name="T3" fmla="*/ 54 h 638"/>
                          <a:gd name="T4" fmla="*/ 53 w 194"/>
                          <a:gd name="T5" fmla="*/ 63 h 638"/>
                          <a:gd name="T6" fmla="*/ 56 w 194"/>
                          <a:gd name="T7" fmla="*/ 52 h 638"/>
                          <a:gd name="T8" fmla="*/ 51 w 194"/>
                          <a:gd name="T9" fmla="*/ 63 h 638"/>
                          <a:gd name="T10" fmla="*/ 58 w 194"/>
                          <a:gd name="T11" fmla="*/ 56 h 638"/>
                          <a:gd name="T12" fmla="*/ 53 w 194"/>
                          <a:gd name="T13" fmla="*/ 58 h 638"/>
                          <a:gd name="T14" fmla="*/ 63 w 194"/>
                          <a:gd name="T15" fmla="*/ 51 h 638"/>
                          <a:gd name="T16" fmla="*/ 53 w 194"/>
                          <a:gd name="T17" fmla="*/ 56 h 638"/>
                          <a:gd name="T18" fmla="*/ 65 w 194"/>
                          <a:gd name="T19" fmla="*/ 54 h 638"/>
                          <a:gd name="T20" fmla="*/ 58 w 194"/>
                          <a:gd name="T21" fmla="*/ 54 h 638"/>
                          <a:gd name="T22" fmla="*/ 70 w 194"/>
                          <a:gd name="T23" fmla="*/ 56 h 638"/>
                          <a:gd name="T24" fmla="*/ 65 w 194"/>
                          <a:gd name="T25" fmla="*/ 54 h 638"/>
                          <a:gd name="T26" fmla="*/ 76 w 194"/>
                          <a:gd name="T27" fmla="*/ 58 h 638"/>
                          <a:gd name="T28" fmla="*/ 72 w 194"/>
                          <a:gd name="T29" fmla="*/ 56 h 638"/>
                          <a:gd name="T30" fmla="*/ 79 w 194"/>
                          <a:gd name="T31" fmla="*/ 60 h 638"/>
                          <a:gd name="T32" fmla="*/ 69 w 194"/>
                          <a:gd name="T33" fmla="*/ 49 h 638"/>
                          <a:gd name="T34" fmla="*/ 72 w 194"/>
                          <a:gd name="T35" fmla="*/ 56 h 638"/>
                          <a:gd name="T36" fmla="*/ 69 w 194"/>
                          <a:gd name="T37" fmla="*/ 43 h 638"/>
                          <a:gd name="T38" fmla="*/ 69 w 194"/>
                          <a:gd name="T39" fmla="*/ 580 h 638"/>
                          <a:gd name="T40" fmla="*/ 72 w 194"/>
                          <a:gd name="T41" fmla="*/ 598 h 638"/>
                          <a:gd name="T42" fmla="*/ 85 w 194"/>
                          <a:gd name="T43" fmla="*/ 620 h 638"/>
                          <a:gd name="T44" fmla="*/ 105 w 194"/>
                          <a:gd name="T45" fmla="*/ 632 h 638"/>
                          <a:gd name="T46" fmla="*/ 130 w 194"/>
                          <a:gd name="T47" fmla="*/ 638 h 638"/>
                          <a:gd name="T48" fmla="*/ 155 w 194"/>
                          <a:gd name="T49" fmla="*/ 632 h 638"/>
                          <a:gd name="T50" fmla="*/ 176 w 194"/>
                          <a:gd name="T51" fmla="*/ 620 h 638"/>
                          <a:gd name="T52" fmla="*/ 189 w 194"/>
                          <a:gd name="T53" fmla="*/ 597 h 638"/>
                          <a:gd name="T54" fmla="*/ 194 w 194"/>
                          <a:gd name="T55" fmla="*/ 577 h 638"/>
                          <a:gd name="T56" fmla="*/ 141 w 194"/>
                          <a:gd name="T57" fmla="*/ 566 h 638"/>
                          <a:gd name="T58" fmla="*/ 137 w 194"/>
                          <a:gd name="T59" fmla="*/ 582 h 638"/>
                          <a:gd name="T60" fmla="*/ 141 w 194"/>
                          <a:gd name="T61" fmla="*/ 575 h 638"/>
                          <a:gd name="T62" fmla="*/ 133 w 194"/>
                          <a:gd name="T63" fmla="*/ 588 h 638"/>
                          <a:gd name="T64" fmla="*/ 144 w 194"/>
                          <a:gd name="T65" fmla="*/ 577 h 638"/>
                          <a:gd name="T66" fmla="*/ 132 w 194"/>
                          <a:gd name="T67" fmla="*/ 584 h 638"/>
                          <a:gd name="T68" fmla="*/ 137 w 194"/>
                          <a:gd name="T69" fmla="*/ 580 h 638"/>
                          <a:gd name="T70" fmla="*/ 123 w 194"/>
                          <a:gd name="T71" fmla="*/ 584 h 638"/>
                          <a:gd name="T72" fmla="*/ 137 w 194"/>
                          <a:gd name="T73" fmla="*/ 584 h 638"/>
                          <a:gd name="T74" fmla="*/ 123 w 194"/>
                          <a:gd name="T75" fmla="*/ 580 h 638"/>
                          <a:gd name="T76" fmla="*/ 130 w 194"/>
                          <a:gd name="T77" fmla="*/ 586 h 638"/>
                          <a:gd name="T78" fmla="*/ 119 w 194"/>
                          <a:gd name="T79" fmla="*/ 579 h 638"/>
                          <a:gd name="T80" fmla="*/ 126 w 194"/>
                          <a:gd name="T81" fmla="*/ 586 h 638"/>
                          <a:gd name="T82" fmla="*/ 119 w 194"/>
                          <a:gd name="T83" fmla="*/ 575 h 638"/>
                          <a:gd name="T84" fmla="*/ 124 w 194"/>
                          <a:gd name="T85" fmla="*/ 586 h 638"/>
                          <a:gd name="T86" fmla="*/ 123 w 194"/>
                          <a:gd name="T87" fmla="*/ 573 h 638"/>
                          <a:gd name="T88" fmla="*/ 123 w 194"/>
                          <a:gd name="T89" fmla="*/ 577 h 638"/>
                          <a:gd name="T90" fmla="*/ 123 w 194"/>
                          <a:gd name="T91" fmla="*/ 38 h 638"/>
                          <a:gd name="T92" fmla="*/ 112 w 194"/>
                          <a:gd name="T93" fmla="*/ 16 h 638"/>
                          <a:gd name="T94" fmla="*/ 97 w 194"/>
                          <a:gd name="T95" fmla="*/ 9 h 638"/>
                          <a:gd name="T96" fmla="*/ 94 w 194"/>
                          <a:gd name="T97" fmla="*/ 8 h 638"/>
                          <a:gd name="T98" fmla="*/ 79 w 194"/>
                          <a:gd name="T99" fmla="*/ 2 h 638"/>
                          <a:gd name="T100" fmla="*/ 61 w 194"/>
                          <a:gd name="T101" fmla="*/ 0 h 638"/>
                          <a:gd name="T102" fmla="*/ 40 w 194"/>
                          <a:gd name="T103" fmla="*/ 4 h 638"/>
                          <a:gd name="T104" fmla="*/ 20 w 194"/>
                          <a:gd name="T105" fmla="*/ 15 h 638"/>
                          <a:gd name="T106" fmla="*/ 8 w 194"/>
                          <a:gd name="T107" fmla="*/ 29 h 638"/>
                          <a:gd name="T108" fmla="*/ 0 w 194"/>
                          <a:gd name="T109" fmla="*/ 51 h 638"/>
                          <a:gd name="T110" fmla="*/ 0 w 194"/>
                          <a:gd name="T111" fmla="*/ 582 h 638"/>
                          <a:gd name="T112" fmla="*/ 54 w 194"/>
                          <a:gd name="T113" fmla="*/ 582 h 63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</a:cxnLst>
                        <a:rect l="0" t="0" r="r" b="b"/>
                        <a:pathLst>
                          <a:path w="194" h="638">
                            <a:moveTo>
                              <a:pt x="54" y="582"/>
                            </a:moveTo>
                            <a:lnTo>
                              <a:pt x="54" y="54"/>
                            </a:lnTo>
                            <a:lnTo>
                              <a:pt x="53" y="63"/>
                            </a:lnTo>
                            <a:lnTo>
                              <a:pt x="56" y="52"/>
                            </a:lnTo>
                            <a:lnTo>
                              <a:pt x="51" y="63"/>
                            </a:lnTo>
                            <a:lnTo>
                              <a:pt x="58" y="56"/>
                            </a:lnTo>
                            <a:lnTo>
                              <a:pt x="53" y="58"/>
                            </a:lnTo>
                            <a:lnTo>
                              <a:pt x="63" y="51"/>
                            </a:lnTo>
                            <a:lnTo>
                              <a:pt x="53" y="56"/>
                            </a:lnTo>
                            <a:lnTo>
                              <a:pt x="65" y="54"/>
                            </a:lnTo>
                            <a:lnTo>
                              <a:pt x="58" y="54"/>
                            </a:lnTo>
                            <a:lnTo>
                              <a:pt x="70" y="56"/>
                            </a:lnTo>
                            <a:lnTo>
                              <a:pt x="65" y="54"/>
                            </a:lnTo>
                            <a:lnTo>
                              <a:pt x="76" y="58"/>
                            </a:lnTo>
                            <a:lnTo>
                              <a:pt x="72" y="56"/>
                            </a:lnTo>
                            <a:lnTo>
                              <a:pt x="79" y="60"/>
                            </a:lnTo>
                            <a:lnTo>
                              <a:pt x="69" y="49"/>
                            </a:lnTo>
                            <a:lnTo>
                              <a:pt x="72" y="56"/>
                            </a:lnTo>
                            <a:lnTo>
                              <a:pt x="69" y="43"/>
                            </a:lnTo>
                            <a:lnTo>
                              <a:pt x="69" y="580"/>
                            </a:lnTo>
                            <a:lnTo>
                              <a:pt x="72" y="598"/>
                            </a:lnTo>
                            <a:lnTo>
                              <a:pt x="85" y="620"/>
                            </a:lnTo>
                            <a:lnTo>
                              <a:pt x="105" y="632"/>
                            </a:lnTo>
                            <a:lnTo>
                              <a:pt x="130" y="638"/>
                            </a:lnTo>
                            <a:lnTo>
                              <a:pt x="155" y="632"/>
                            </a:lnTo>
                            <a:lnTo>
                              <a:pt x="176" y="620"/>
                            </a:lnTo>
                            <a:lnTo>
                              <a:pt x="189" y="597"/>
                            </a:lnTo>
                            <a:lnTo>
                              <a:pt x="194" y="577"/>
                            </a:lnTo>
                            <a:lnTo>
                              <a:pt x="141" y="566"/>
                            </a:lnTo>
                            <a:lnTo>
                              <a:pt x="137" y="582"/>
                            </a:lnTo>
                            <a:lnTo>
                              <a:pt x="141" y="575"/>
                            </a:lnTo>
                            <a:lnTo>
                              <a:pt x="133" y="588"/>
                            </a:lnTo>
                            <a:lnTo>
                              <a:pt x="144" y="577"/>
                            </a:lnTo>
                            <a:lnTo>
                              <a:pt x="132" y="584"/>
                            </a:lnTo>
                            <a:lnTo>
                              <a:pt x="137" y="580"/>
                            </a:lnTo>
                            <a:lnTo>
                              <a:pt x="123" y="584"/>
                            </a:lnTo>
                            <a:lnTo>
                              <a:pt x="137" y="584"/>
                            </a:lnTo>
                            <a:lnTo>
                              <a:pt x="123" y="580"/>
                            </a:lnTo>
                            <a:lnTo>
                              <a:pt x="130" y="586"/>
                            </a:lnTo>
                            <a:lnTo>
                              <a:pt x="119" y="579"/>
                            </a:lnTo>
                            <a:lnTo>
                              <a:pt x="126" y="586"/>
                            </a:lnTo>
                            <a:lnTo>
                              <a:pt x="119" y="575"/>
                            </a:lnTo>
                            <a:lnTo>
                              <a:pt x="124" y="586"/>
                            </a:lnTo>
                            <a:lnTo>
                              <a:pt x="123" y="573"/>
                            </a:lnTo>
                            <a:lnTo>
                              <a:pt x="123" y="577"/>
                            </a:lnTo>
                            <a:lnTo>
                              <a:pt x="123" y="38"/>
                            </a:lnTo>
                            <a:lnTo>
                              <a:pt x="112" y="16"/>
                            </a:lnTo>
                            <a:lnTo>
                              <a:pt x="97" y="9"/>
                            </a:lnTo>
                            <a:lnTo>
                              <a:pt x="94" y="8"/>
                            </a:lnTo>
                            <a:lnTo>
                              <a:pt x="79" y="2"/>
                            </a:lnTo>
                            <a:lnTo>
                              <a:pt x="61" y="0"/>
                            </a:lnTo>
                            <a:lnTo>
                              <a:pt x="40" y="4"/>
                            </a:lnTo>
                            <a:lnTo>
                              <a:pt x="20" y="15"/>
                            </a:lnTo>
                            <a:lnTo>
                              <a:pt x="8" y="29"/>
                            </a:lnTo>
                            <a:lnTo>
                              <a:pt x="0" y="51"/>
                            </a:lnTo>
                            <a:lnTo>
                              <a:pt x="0" y="582"/>
                            </a:lnTo>
                            <a:lnTo>
                              <a:pt x="54" y="582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432" name="Rectangle 789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6658043" y="3898334"/>
                        <a:ext cx="84138" cy="831850"/>
                      </a:xfrm>
                      <a:prstGeom prst="rect">
                        <a:avLst/>
                      </a:prstGeom>
                      <a:solidFill>
                        <a:srgbClr val="804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435" name="Freeform 792"/>
                      <p:cNvSpPr>
                        <a:spLocks/>
                      </p:cNvSpPr>
                      <p:nvPr/>
                    </p:nvSpPr>
                    <p:spPr bwMode="auto">
                      <a:xfrm rot="5400000">
                        <a:off x="6498499" y="3407683"/>
                        <a:ext cx="311150" cy="1135063"/>
                      </a:xfrm>
                      <a:custGeom>
                        <a:avLst/>
                        <a:gdLst>
                          <a:gd name="T0" fmla="*/ 54 w 196"/>
                          <a:gd name="T1" fmla="*/ 715 h 715"/>
                          <a:gd name="T2" fmla="*/ 56 w 196"/>
                          <a:gd name="T3" fmla="*/ 582 h 715"/>
                          <a:gd name="T4" fmla="*/ 56 w 196"/>
                          <a:gd name="T5" fmla="*/ 54 h 715"/>
                          <a:gd name="T6" fmla="*/ 56 w 196"/>
                          <a:gd name="T7" fmla="*/ 58 h 715"/>
                          <a:gd name="T8" fmla="*/ 58 w 196"/>
                          <a:gd name="T9" fmla="*/ 47 h 715"/>
                          <a:gd name="T10" fmla="*/ 51 w 196"/>
                          <a:gd name="T11" fmla="*/ 63 h 715"/>
                          <a:gd name="T12" fmla="*/ 58 w 196"/>
                          <a:gd name="T13" fmla="*/ 56 h 715"/>
                          <a:gd name="T14" fmla="*/ 52 w 196"/>
                          <a:gd name="T15" fmla="*/ 58 h 715"/>
                          <a:gd name="T16" fmla="*/ 63 w 196"/>
                          <a:gd name="T17" fmla="*/ 51 h 715"/>
                          <a:gd name="T18" fmla="*/ 52 w 196"/>
                          <a:gd name="T19" fmla="*/ 56 h 715"/>
                          <a:gd name="T20" fmla="*/ 67 w 196"/>
                          <a:gd name="T21" fmla="*/ 54 h 715"/>
                          <a:gd name="T22" fmla="*/ 60 w 196"/>
                          <a:gd name="T23" fmla="*/ 54 h 715"/>
                          <a:gd name="T24" fmla="*/ 72 w 196"/>
                          <a:gd name="T25" fmla="*/ 56 h 715"/>
                          <a:gd name="T26" fmla="*/ 67 w 196"/>
                          <a:gd name="T27" fmla="*/ 54 h 715"/>
                          <a:gd name="T28" fmla="*/ 78 w 196"/>
                          <a:gd name="T29" fmla="*/ 58 h 715"/>
                          <a:gd name="T30" fmla="*/ 74 w 196"/>
                          <a:gd name="T31" fmla="*/ 56 h 715"/>
                          <a:gd name="T32" fmla="*/ 81 w 196"/>
                          <a:gd name="T33" fmla="*/ 60 h 715"/>
                          <a:gd name="T34" fmla="*/ 67 w 196"/>
                          <a:gd name="T35" fmla="*/ 43 h 715"/>
                          <a:gd name="T36" fmla="*/ 69 w 196"/>
                          <a:gd name="T37" fmla="*/ 51 h 715"/>
                          <a:gd name="T38" fmla="*/ 69 w 196"/>
                          <a:gd name="T39" fmla="*/ 43 h 715"/>
                          <a:gd name="T40" fmla="*/ 69 w 196"/>
                          <a:gd name="T41" fmla="*/ 580 h 715"/>
                          <a:gd name="T42" fmla="*/ 74 w 196"/>
                          <a:gd name="T43" fmla="*/ 600 h 715"/>
                          <a:gd name="T44" fmla="*/ 87 w 196"/>
                          <a:gd name="T45" fmla="*/ 620 h 715"/>
                          <a:gd name="T46" fmla="*/ 106 w 196"/>
                          <a:gd name="T47" fmla="*/ 632 h 715"/>
                          <a:gd name="T48" fmla="*/ 130 w 196"/>
                          <a:gd name="T49" fmla="*/ 638 h 715"/>
                          <a:gd name="T50" fmla="*/ 155 w 196"/>
                          <a:gd name="T51" fmla="*/ 632 h 715"/>
                          <a:gd name="T52" fmla="*/ 178 w 196"/>
                          <a:gd name="T53" fmla="*/ 620 h 715"/>
                          <a:gd name="T54" fmla="*/ 191 w 196"/>
                          <a:gd name="T55" fmla="*/ 597 h 715"/>
                          <a:gd name="T56" fmla="*/ 196 w 196"/>
                          <a:gd name="T57" fmla="*/ 577 h 715"/>
                          <a:gd name="T58" fmla="*/ 142 w 196"/>
                          <a:gd name="T59" fmla="*/ 566 h 715"/>
                          <a:gd name="T60" fmla="*/ 139 w 196"/>
                          <a:gd name="T61" fmla="*/ 582 h 715"/>
                          <a:gd name="T62" fmla="*/ 142 w 196"/>
                          <a:gd name="T63" fmla="*/ 575 h 715"/>
                          <a:gd name="T64" fmla="*/ 135 w 196"/>
                          <a:gd name="T65" fmla="*/ 588 h 715"/>
                          <a:gd name="T66" fmla="*/ 146 w 196"/>
                          <a:gd name="T67" fmla="*/ 577 h 715"/>
                          <a:gd name="T68" fmla="*/ 133 w 196"/>
                          <a:gd name="T69" fmla="*/ 584 h 715"/>
                          <a:gd name="T70" fmla="*/ 140 w 196"/>
                          <a:gd name="T71" fmla="*/ 580 h 715"/>
                          <a:gd name="T72" fmla="*/ 124 w 196"/>
                          <a:gd name="T73" fmla="*/ 584 h 715"/>
                          <a:gd name="T74" fmla="*/ 137 w 196"/>
                          <a:gd name="T75" fmla="*/ 586 h 715"/>
                          <a:gd name="T76" fmla="*/ 124 w 196"/>
                          <a:gd name="T77" fmla="*/ 582 h 715"/>
                          <a:gd name="T78" fmla="*/ 131 w 196"/>
                          <a:gd name="T79" fmla="*/ 586 h 715"/>
                          <a:gd name="T80" fmla="*/ 121 w 196"/>
                          <a:gd name="T81" fmla="*/ 579 h 715"/>
                          <a:gd name="T82" fmla="*/ 128 w 196"/>
                          <a:gd name="T83" fmla="*/ 586 h 715"/>
                          <a:gd name="T84" fmla="*/ 121 w 196"/>
                          <a:gd name="T85" fmla="*/ 575 h 715"/>
                          <a:gd name="T86" fmla="*/ 124 w 196"/>
                          <a:gd name="T87" fmla="*/ 582 h 715"/>
                          <a:gd name="T88" fmla="*/ 121 w 196"/>
                          <a:gd name="T89" fmla="*/ 570 h 715"/>
                          <a:gd name="T90" fmla="*/ 122 w 196"/>
                          <a:gd name="T91" fmla="*/ 577 h 715"/>
                          <a:gd name="T92" fmla="*/ 122 w 196"/>
                          <a:gd name="T93" fmla="*/ 40 h 715"/>
                          <a:gd name="T94" fmla="*/ 115 w 196"/>
                          <a:gd name="T95" fmla="*/ 18 h 715"/>
                          <a:gd name="T96" fmla="*/ 99 w 196"/>
                          <a:gd name="T97" fmla="*/ 9 h 715"/>
                          <a:gd name="T98" fmla="*/ 96 w 196"/>
                          <a:gd name="T99" fmla="*/ 8 h 715"/>
                          <a:gd name="T100" fmla="*/ 81 w 196"/>
                          <a:gd name="T101" fmla="*/ 2 h 715"/>
                          <a:gd name="T102" fmla="*/ 63 w 196"/>
                          <a:gd name="T103" fmla="*/ 0 h 715"/>
                          <a:gd name="T104" fmla="*/ 40 w 196"/>
                          <a:gd name="T105" fmla="*/ 4 h 715"/>
                          <a:gd name="T106" fmla="*/ 20 w 196"/>
                          <a:gd name="T107" fmla="*/ 15 h 715"/>
                          <a:gd name="T108" fmla="*/ 7 w 196"/>
                          <a:gd name="T109" fmla="*/ 31 h 715"/>
                          <a:gd name="T110" fmla="*/ 2 w 196"/>
                          <a:gd name="T111" fmla="*/ 51 h 715"/>
                          <a:gd name="T112" fmla="*/ 2 w 196"/>
                          <a:gd name="T113" fmla="*/ 54 h 715"/>
                          <a:gd name="T114" fmla="*/ 2 w 196"/>
                          <a:gd name="T115" fmla="*/ 582 h 715"/>
                          <a:gd name="T116" fmla="*/ 0 w 196"/>
                          <a:gd name="T117" fmla="*/ 715 h 715"/>
                          <a:gd name="T118" fmla="*/ 54 w 196"/>
                          <a:gd name="T119" fmla="*/ 715 h 7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  <a:cxn ang="0">
                            <a:pos x="T94" y="T95"/>
                          </a:cxn>
                          <a:cxn ang="0">
                            <a:pos x="T96" y="T97"/>
                          </a:cxn>
                          <a:cxn ang="0">
                            <a:pos x="T98" y="T99"/>
                          </a:cxn>
                          <a:cxn ang="0">
                            <a:pos x="T100" y="T101"/>
                          </a:cxn>
                          <a:cxn ang="0">
                            <a:pos x="T102" y="T103"/>
                          </a:cxn>
                          <a:cxn ang="0">
                            <a:pos x="T104" y="T105"/>
                          </a:cxn>
                          <a:cxn ang="0">
                            <a:pos x="T106" y="T107"/>
                          </a:cxn>
                          <a:cxn ang="0">
                            <a:pos x="T108" y="T109"/>
                          </a:cxn>
                          <a:cxn ang="0">
                            <a:pos x="T110" y="T111"/>
                          </a:cxn>
                          <a:cxn ang="0">
                            <a:pos x="T112" y="T113"/>
                          </a:cxn>
                          <a:cxn ang="0">
                            <a:pos x="T114" y="T115"/>
                          </a:cxn>
                          <a:cxn ang="0">
                            <a:pos x="T116" y="T117"/>
                          </a:cxn>
                          <a:cxn ang="0">
                            <a:pos x="T118" y="T119"/>
                          </a:cxn>
                        </a:cxnLst>
                        <a:rect l="0" t="0" r="r" b="b"/>
                        <a:pathLst>
                          <a:path w="196" h="715">
                            <a:moveTo>
                              <a:pt x="54" y="715"/>
                            </a:moveTo>
                            <a:lnTo>
                              <a:pt x="56" y="582"/>
                            </a:lnTo>
                            <a:lnTo>
                              <a:pt x="56" y="54"/>
                            </a:lnTo>
                            <a:lnTo>
                              <a:pt x="56" y="58"/>
                            </a:lnTo>
                            <a:lnTo>
                              <a:pt x="58" y="47"/>
                            </a:lnTo>
                            <a:lnTo>
                              <a:pt x="51" y="63"/>
                            </a:lnTo>
                            <a:lnTo>
                              <a:pt x="58" y="56"/>
                            </a:lnTo>
                            <a:lnTo>
                              <a:pt x="52" y="58"/>
                            </a:lnTo>
                            <a:lnTo>
                              <a:pt x="63" y="51"/>
                            </a:lnTo>
                            <a:lnTo>
                              <a:pt x="52" y="56"/>
                            </a:lnTo>
                            <a:lnTo>
                              <a:pt x="67" y="54"/>
                            </a:lnTo>
                            <a:lnTo>
                              <a:pt x="60" y="54"/>
                            </a:lnTo>
                            <a:lnTo>
                              <a:pt x="72" y="56"/>
                            </a:lnTo>
                            <a:lnTo>
                              <a:pt x="67" y="54"/>
                            </a:lnTo>
                            <a:lnTo>
                              <a:pt x="78" y="58"/>
                            </a:lnTo>
                            <a:lnTo>
                              <a:pt x="74" y="56"/>
                            </a:lnTo>
                            <a:lnTo>
                              <a:pt x="81" y="60"/>
                            </a:lnTo>
                            <a:lnTo>
                              <a:pt x="67" y="43"/>
                            </a:lnTo>
                            <a:lnTo>
                              <a:pt x="69" y="51"/>
                            </a:lnTo>
                            <a:lnTo>
                              <a:pt x="69" y="43"/>
                            </a:lnTo>
                            <a:lnTo>
                              <a:pt x="69" y="580"/>
                            </a:lnTo>
                            <a:lnTo>
                              <a:pt x="74" y="600"/>
                            </a:lnTo>
                            <a:lnTo>
                              <a:pt x="87" y="620"/>
                            </a:lnTo>
                            <a:lnTo>
                              <a:pt x="106" y="632"/>
                            </a:lnTo>
                            <a:lnTo>
                              <a:pt x="130" y="638"/>
                            </a:lnTo>
                            <a:lnTo>
                              <a:pt x="155" y="632"/>
                            </a:lnTo>
                            <a:lnTo>
                              <a:pt x="178" y="620"/>
                            </a:lnTo>
                            <a:lnTo>
                              <a:pt x="191" y="597"/>
                            </a:lnTo>
                            <a:lnTo>
                              <a:pt x="196" y="577"/>
                            </a:lnTo>
                            <a:lnTo>
                              <a:pt x="142" y="566"/>
                            </a:lnTo>
                            <a:lnTo>
                              <a:pt x="139" y="582"/>
                            </a:lnTo>
                            <a:lnTo>
                              <a:pt x="142" y="575"/>
                            </a:lnTo>
                            <a:lnTo>
                              <a:pt x="135" y="588"/>
                            </a:lnTo>
                            <a:lnTo>
                              <a:pt x="146" y="577"/>
                            </a:lnTo>
                            <a:lnTo>
                              <a:pt x="133" y="584"/>
                            </a:lnTo>
                            <a:lnTo>
                              <a:pt x="140" y="580"/>
                            </a:lnTo>
                            <a:lnTo>
                              <a:pt x="124" y="584"/>
                            </a:lnTo>
                            <a:lnTo>
                              <a:pt x="137" y="586"/>
                            </a:lnTo>
                            <a:lnTo>
                              <a:pt x="124" y="582"/>
                            </a:lnTo>
                            <a:lnTo>
                              <a:pt x="131" y="586"/>
                            </a:lnTo>
                            <a:lnTo>
                              <a:pt x="121" y="579"/>
                            </a:lnTo>
                            <a:lnTo>
                              <a:pt x="128" y="586"/>
                            </a:lnTo>
                            <a:lnTo>
                              <a:pt x="121" y="575"/>
                            </a:lnTo>
                            <a:lnTo>
                              <a:pt x="124" y="582"/>
                            </a:lnTo>
                            <a:lnTo>
                              <a:pt x="121" y="570"/>
                            </a:lnTo>
                            <a:lnTo>
                              <a:pt x="122" y="577"/>
                            </a:lnTo>
                            <a:lnTo>
                              <a:pt x="122" y="40"/>
                            </a:lnTo>
                            <a:lnTo>
                              <a:pt x="115" y="18"/>
                            </a:lnTo>
                            <a:lnTo>
                              <a:pt x="99" y="9"/>
                            </a:lnTo>
                            <a:lnTo>
                              <a:pt x="96" y="8"/>
                            </a:lnTo>
                            <a:lnTo>
                              <a:pt x="81" y="2"/>
                            </a:lnTo>
                            <a:lnTo>
                              <a:pt x="63" y="0"/>
                            </a:lnTo>
                            <a:lnTo>
                              <a:pt x="40" y="4"/>
                            </a:lnTo>
                            <a:lnTo>
                              <a:pt x="20" y="15"/>
                            </a:lnTo>
                            <a:lnTo>
                              <a:pt x="7" y="31"/>
                            </a:lnTo>
                            <a:lnTo>
                              <a:pt x="2" y="51"/>
                            </a:lnTo>
                            <a:lnTo>
                              <a:pt x="2" y="54"/>
                            </a:lnTo>
                            <a:lnTo>
                              <a:pt x="2" y="582"/>
                            </a:lnTo>
                            <a:lnTo>
                              <a:pt x="0" y="715"/>
                            </a:lnTo>
                            <a:lnTo>
                              <a:pt x="54" y="71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436" name="Freeform 793"/>
                    <p:cNvSpPr>
                      <a:spLocks/>
                    </p:cNvSpPr>
                    <p:nvPr/>
                  </p:nvSpPr>
                  <p:spPr bwMode="auto">
                    <a:xfrm rot="16200000">
                      <a:off x="7143396" y="5265325"/>
                      <a:ext cx="373063" cy="134196"/>
                    </a:xfrm>
                    <a:custGeom>
                      <a:avLst/>
                      <a:gdLst>
                        <a:gd name="T0" fmla="*/ 0 w 235"/>
                        <a:gd name="T1" fmla="*/ 92 h 92"/>
                        <a:gd name="T2" fmla="*/ 140 w 235"/>
                        <a:gd name="T3" fmla="*/ 92 h 92"/>
                        <a:gd name="T4" fmla="*/ 174 w 235"/>
                        <a:gd name="T5" fmla="*/ 85 h 92"/>
                        <a:gd name="T6" fmla="*/ 204 w 235"/>
                        <a:gd name="T7" fmla="*/ 67 h 92"/>
                        <a:gd name="T8" fmla="*/ 226 w 235"/>
                        <a:gd name="T9" fmla="*/ 40 h 92"/>
                        <a:gd name="T10" fmla="*/ 233 w 235"/>
                        <a:gd name="T11" fmla="*/ 22 h 92"/>
                        <a:gd name="T12" fmla="*/ 235 w 235"/>
                        <a:gd name="T13" fmla="*/ 8 h 92"/>
                        <a:gd name="T14" fmla="*/ 181 w 235"/>
                        <a:gd name="T15" fmla="*/ 0 h 92"/>
                        <a:gd name="T16" fmla="*/ 179 w 235"/>
                        <a:gd name="T17" fmla="*/ 13 h 92"/>
                        <a:gd name="T18" fmla="*/ 181 w 235"/>
                        <a:gd name="T19" fmla="*/ 8 h 92"/>
                        <a:gd name="T20" fmla="*/ 178 w 235"/>
                        <a:gd name="T21" fmla="*/ 18 h 92"/>
                        <a:gd name="T22" fmla="*/ 181 w 235"/>
                        <a:gd name="T23" fmla="*/ 9 h 92"/>
                        <a:gd name="T24" fmla="*/ 165 w 235"/>
                        <a:gd name="T25" fmla="*/ 29 h 92"/>
                        <a:gd name="T26" fmla="*/ 172 w 235"/>
                        <a:gd name="T27" fmla="*/ 24 h 92"/>
                        <a:gd name="T28" fmla="*/ 151 w 235"/>
                        <a:gd name="T29" fmla="*/ 36 h 92"/>
                        <a:gd name="T30" fmla="*/ 160 w 235"/>
                        <a:gd name="T31" fmla="*/ 33 h 92"/>
                        <a:gd name="T32" fmla="*/ 133 w 235"/>
                        <a:gd name="T33" fmla="*/ 38 h 92"/>
                        <a:gd name="T34" fmla="*/ 138 w 235"/>
                        <a:gd name="T35" fmla="*/ 38 h 92"/>
                        <a:gd name="T36" fmla="*/ 0 w 235"/>
                        <a:gd name="T37" fmla="*/ 38 h 92"/>
                        <a:gd name="T38" fmla="*/ 0 w 235"/>
                        <a:gd name="T39" fmla="*/ 92 h 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35" h="92">
                          <a:moveTo>
                            <a:pt x="0" y="92"/>
                          </a:moveTo>
                          <a:lnTo>
                            <a:pt x="140" y="92"/>
                          </a:lnTo>
                          <a:lnTo>
                            <a:pt x="174" y="85"/>
                          </a:lnTo>
                          <a:lnTo>
                            <a:pt x="204" y="67"/>
                          </a:lnTo>
                          <a:lnTo>
                            <a:pt x="226" y="40"/>
                          </a:lnTo>
                          <a:lnTo>
                            <a:pt x="233" y="22"/>
                          </a:lnTo>
                          <a:lnTo>
                            <a:pt x="235" y="8"/>
                          </a:lnTo>
                          <a:lnTo>
                            <a:pt x="181" y="0"/>
                          </a:lnTo>
                          <a:lnTo>
                            <a:pt x="179" y="13"/>
                          </a:lnTo>
                          <a:lnTo>
                            <a:pt x="181" y="8"/>
                          </a:lnTo>
                          <a:lnTo>
                            <a:pt x="178" y="18"/>
                          </a:lnTo>
                          <a:lnTo>
                            <a:pt x="181" y="9"/>
                          </a:lnTo>
                          <a:lnTo>
                            <a:pt x="165" y="29"/>
                          </a:lnTo>
                          <a:lnTo>
                            <a:pt x="172" y="24"/>
                          </a:lnTo>
                          <a:lnTo>
                            <a:pt x="151" y="36"/>
                          </a:lnTo>
                          <a:lnTo>
                            <a:pt x="160" y="33"/>
                          </a:lnTo>
                          <a:lnTo>
                            <a:pt x="133" y="38"/>
                          </a:lnTo>
                          <a:lnTo>
                            <a:pt x="138" y="38"/>
                          </a:lnTo>
                          <a:lnTo>
                            <a:pt x="0" y="38"/>
                          </a:lnTo>
                          <a:lnTo>
                            <a:pt x="0" y="92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7" name="Rectangle 7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27025" y="1796370"/>
                      <a:ext cx="3175" cy="2436813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8" name="Rectangle 7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0200" y="1790020"/>
                      <a:ext cx="1588" cy="2446338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9" name="Rectangle 7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1788" y="1783670"/>
                      <a:ext cx="3175" cy="2455863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47" name="Rectangle 8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5600" y="1740808"/>
                      <a:ext cx="1588" cy="2524125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7" name="Rectangle 10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57275" y="2574245"/>
                      <a:ext cx="1588" cy="114300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9" name="Rectangle 10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85825" y="1772557"/>
                      <a:ext cx="3175" cy="39687"/>
                    </a:xfrm>
                    <a:prstGeom prst="rect">
                      <a:avLst/>
                    </a:prstGeom>
                    <a:solidFill>
                      <a:srgbClr val="41414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0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5675" y="1668473"/>
                      <a:ext cx="3175" cy="3048000"/>
                    </a:xfrm>
                    <a:prstGeom prst="line">
                      <a:avLst/>
                    </a:prstGeom>
                    <a:noFill/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" name="모서리가 둥근 직사각형 2"/>
                    <p:cNvSpPr/>
                    <p:nvPr/>
                  </p:nvSpPr>
                  <p:spPr bwMode="auto">
                    <a:xfrm rot="5400000">
                      <a:off x="5549588" y="5513239"/>
                      <a:ext cx="509588" cy="838178"/>
                    </a:xfrm>
                    <a:prstGeom prst="roundRect">
                      <a:avLst/>
                    </a:prstGeom>
                    <a:solidFill>
                      <a:srgbClr val="FFFF00"/>
                    </a:solidFill>
                    <a:ln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p:txBody>
                </p:sp>
                <p:sp>
                  <p:nvSpPr>
                    <p:cNvPr id="896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2513874" y="3918857"/>
                      <a:ext cx="534987" cy="1389063"/>
                    </a:xfrm>
                    <a:custGeom>
                      <a:avLst/>
                      <a:gdLst>
                        <a:gd name="T0" fmla="*/ 276 w 276"/>
                        <a:gd name="T1" fmla="*/ 579 h 704"/>
                        <a:gd name="T2" fmla="*/ 63 w 276"/>
                        <a:gd name="T3" fmla="*/ 0 h 704"/>
                        <a:gd name="T4" fmla="*/ 0 w 276"/>
                        <a:gd name="T5" fmla="*/ 0 h 704"/>
                        <a:gd name="T6" fmla="*/ 276 w 276"/>
                        <a:gd name="T7" fmla="*/ 704 h 704"/>
                        <a:gd name="T8" fmla="*/ 276 w 276"/>
                        <a:gd name="T9" fmla="*/ 579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6" h="704">
                          <a:moveTo>
                            <a:pt x="276" y="579"/>
                          </a:moveTo>
                          <a:lnTo>
                            <a:pt x="63" y="0"/>
                          </a:lnTo>
                          <a:lnTo>
                            <a:pt x="0" y="0"/>
                          </a:lnTo>
                          <a:lnTo>
                            <a:pt x="276" y="704"/>
                          </a:lnTo>
                          <a:lnTo>
                            <a:pt x="276" y="579"/>
                          </a:lnTo>
                          <a:close/>
                        </a:path>
                      </a:pathLst>
                    </a:custGeom>
                    <a:solidFill>
                      <a:srgbClr val="00C2C2"/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cxnSp>
                  <p:nvCxnSpPr>
                    <p:cNvPr id="5" name="직선 연결선 4"/>
                    <p:cNvCxnSpPr>
                      <a:endCxn id="859" idx="0"/>
                    </p:cNvCxnSpPr>
                    <p:nvPr/>
                  </p:nvCxnSpPr>
                  <p:spPr bwMode="auto">
                    <a:xfrm>
                      <a:off x="2641839" y="1389971"/>
                      <a:ext cx="46661" cy="4157662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sp>
                <p:nvSpPr>
                  <p:cNvPr id="16" name="직사각형 15"/>
                  <p:cNvSpPr/>
                  <p:nvPr/>
                </p:nvSpPr>
                <p:spPr bwMode="auto">
                  <a:xfrm>
                    <a:off x="5938182" y="4949050"/>
                    <a:ext cx="85215" cy="694489"/>
                  </a:xfrm>
                  <a:prstGeom prst="rect">
                    <a:avLst/>
                  </a:prstGeom>
                  <a:solidFill>
                    <a:srgbClr val="D76D65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8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21" name="자유형 20"/>
                <p:cNvSpPr/>
                <p:nvPr/>
              </p:nvSpPr>
              <p:spPr bwMode="auto">
                <a:xfrm>
                  <a:off x="3001928" y="4168972"/>
                  <a:ext cx="776070" cy="800202"/>
                </a:xfrm>
                <a:custGeom>
                  <a:avLst/>
                  <a:gdLst>
                    <a:gd name="connsiteX0" fmla="*/ 314036 w 849745"/>
                    <a:gd name="connsiteY0" fmla="*/ 707838 h 800202"/>
                    <a:gd name="connsiteX1" fmla="*/ 314036 w 849745"/>
                    <a:gd name="connsiteY1" fmla="*/ 707838 h 800202"/>
                    <a:gd name="connsiteX2" fmla="*/ 110836 w 849745"/>
                    <a:gd name="connsiteY2" fmla="*/ 717075 h 800202"/>
                    <a:gd name="connsiteX3" fmla="*/ 73891 w 849745"/>
                    <a:gd name="connsiteY3" fmla="*/ 661656 h 800202"/>
                    <a:gd name="connsiteX4" fmla="*/ 27709 w 849745"/>
                    <a:gd name="connsiteY4" fmla="*/ 624711 h 800202"/>
                    <a:gd name="connsiteX5" fmla="*/ 18472 w 849745"/>
                    <a:gd name="connsiteY5" fmla="*/ 597002 h 800202"/>
                    <a:gd name="connsiteX6" fmla="*/ 0 w 849745"/>
                    <a:gd name="connsiteY6" fmla="*/ 476929 h 800202"/>
                    <a:gd name="connsiteX7" fmla="*/ 9236 w 849745"/>
                    <a:gd name="connsiteY7" fmla="*/ 246020 h 800202"/>
                    <a:gd name="connsiteX8" fmla="*/ 18472 w 849745"/>
                    <a:gd name="connsiteY8" fmla="*/ 190602 h 800202"/>
                    <a:gd name="connsiteX9" fmla="*/ 27709 w 849745"/>
                    <a:gd name="connsiteY9" fmla="*/ 107475 h 800202"/>
                    <a:gd name="connsiteX10" fmla="*/ 36945 w 849745"/>
                    <a:gd name="connsiteY10" fmla="*/ 135184 h 800202"/>
                    <a:gd name="connsiteX11" fmla="*/ 92363 w 849745"/>
                    <a:gd name="connsiteY11" fmla="*/ 162893 h 800202"/>
                    <a:gd name="connsiteX12" fmla="*/ 101600 w 849745"/>
                    <a:gd name="connsiteY12" fmla="*/ 116711 h 800202"/>
                    <a:gd name="connsiteX13" fmla="*/ 110836 w 849745"/>
                    <a:gd name="connsiteY13" fmla="*/ 89002 h 800202"/>
                    <a:gd name="connsiteX14" fmla="*/ 138545 w 849745"/>
                    <a:gd name="connsiteY14" fmla="*/ 79766 h 800202"/>
                    <a:gd name="connsiteX15" fmla="*/ 203200 w 849745"/>
                    <a:gd name="connsiteY15" fmla="*/ 52056 h 800202"/>
                    <a:gd name="connsiteX16" fmla="*/ 508000 w 849745"/>
                    <a:gd name="connsiteY16" fmla="*/ 125947 h 800202"/>
                    <a:gd name="connsiteX17" fmla="*/ 480291 w 849745"/>
                    <a:gd name="connsiteY17" fmla="*/ 98238 h 800202"/>
                    <a:gd name="connsiteX18" fmla="*/ 452582 w 849745"/>
                    <a:gd name="connsiteY18" fmla="*/ 79766 h 800202"/>
                    <a:gd name="connsiteX19" fmla="*/ 471054 w 849745"/>
                    <a:gd name="connsiteY19" fmla="*/ 33584 h 800202"/>
                    <a:gd name="connsiteX20" fmla="*/ 489527 w 849745"/>
                    <a:gd name="connsiteY20" fmla="*/ 89002 h 800202"/>
                    <a:gd name="connsiteX21" fmla="*/ 526472 w 849745"/>
                    <a:gd name="connsiteY21" fmla="*/ 153656 h 800202"/>
                    <a:gd name="connsiteX22" fmla="*/ 572654 w 849745"/>
                    <a:gd name="connsiteY22" fmla="*/ 107475 h 800202"/>
                    <a:gd name="connsiteX23" fmla="*/ 591127 w 849745"/>
                    <a:gd name="connsiteY23" fmla="*/ 135184 h 800202"/>
                    <a:gd name="connsiteX24" fmla="*/ 665018 w 849745"/>
                    <a:gd name="connsiteY24" fmla="*/ 79766 h 800202"/>
                    <a:gd name="connsiteX25" fmla="*/ 683491 w 849745"/>
                    <a:gd name="connsiteY25" fmla="*/ 52056 h 800202"/>
                    <a:gd name="connsiteX26" fmla="*/ 711200 w 849745"/>
                    <a:gd name="connsiteY26" fmla="*/ 107475 h 800202"/>
                    <a:gd name="connsiteX27" fmla="*/ 720436 w 849745"/>
                    <a:gd name="connsiteY27" fmla="*/ 135184 h 800202"/>
                    <a:gd name="connsiteX28" fmla="*/ 738909 w 849745"/>
                    <a:gd name="connsiteY28" fmla="*/ 199838 h 800202"/>
                    <a:gd name="connsiteX29" fmla="*/ 803563 w 849745"/>
                    <a:gd name="connsiteY29" fmla="*/ 273729 h 800202"/>
                    <a:gd name="connsiteX30" fmla="*/ 831272 w 849745"/>
                    <a:gd name="connsiteY30" fmla="*/ 329147 h 800202"/>
                    <a:gd name="connsiteX31" fmla="*/ 849745 w 849745"/>
                    <a:gd name="connsiteY31" fmla="*/ 356856 h 800202"/>
                    <a:gd name="connsiteX32" fmla="*/ 831272 w 849745"/>
                    <a:gd name="connsiteY32" fmla="*/ 458456 h 800202"/>
                    <a:gd name="connsiteX33" fmla="*/ 822036 w 849745"/>
                    <a:gd name="connsiteY33" fmla="*/ 504638 h 800202"/>
                    <a:gd name="connsiteX34" fmla="*/ 794327 w 849745"/>
                    <a:gd name="connsiteY34" fmla="*/ 597002 h 800202"/>
                    <a:gd name="connsiteX35" fmla="*/ 785091 w 849745"/>
                    <a:gd name="connsiteY35" fmla="*/ 652420 h 800202"/>
                    <a:gd name="connsiteX36" fmla="*/ 775854 w 849745"/>
                    <a:gd name="connsiteY36" fmla="*/ 680129 h 800202"/>
                    <a:gd name="connsiteX37" fmla="*/ 766618 w 849745"/>
                    <a:gd name="connsiteY37" fmla="*/ 717075 h 800202"/>
                    <a:gd name="connsiteX38" fmla="*/ 508000 w 849745"/>
                    <a:gd name="connsiteY38" fmla="*/ 698602 h 800202"/>
                    <a:gd name="connsiteX39" fmla="*/ 406400 w 849745"/>
                    <a:gd name="connsiteY39" fmla="*/ 772493 h 800202"/>
                    <a:gd name="connsiteX40" fmla="*/ 378691 w 849745"/>
                    <a:gd name="connsiteY40" fmla="*/ 800202 h 800202"/>
                    <a:gd name="connsiteX41" fmla="*/ 314036 w 849745"/>
                    <a:gd name="connsiteY41" fmla="*/ 707838 h 80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849745" h="800202">
                      <a:moveTo>
                        <a:pt x="314036" y="707838"/>
                      </a:moveTo>
                      <a:lnTo>
                        <a:pt x="314036" y="707838"/>
                      </a:lnTo>
                      <a:cubicBezTo>
                        <a:pt x="247134" y="722705"/>
                        <a:pt x="180845" y="745903"/>
                        <a:pt x="110836" y="717075"/>
                      </a:cubicBezTo>
                      <a:cubicBezTo>
                        <a:pt x="90307" y="708622"/>
                        <a:pt x="91228" y="675525"/>
                        <a:pt x="73891" y="661656"/>
                      </a:cubicBezTo>
                      <a:lnTo>
                        <a:pt x="27709" y="624711"/>
                      </a:lnTo>
                      <a:cubicBezTo>
                        <a:pt x="24630" y="615475"/>
                        <a:pt x="19952" y="606625"/>
                        <a:pt x="18472" y="597002"/>
                      </a:cubicBezTo>
                      <a:cubicBezTo>
                        <a:pt x="-1939" y="464329"/>
                        <a:pt x="22232" y="543627"/>
                        <a:pt x="0" y="476929"/>
                      </a:cubicBezTo>
                      <a:cubicBezTo>
                        <a:pt x="3079" y="399959"/>
                        <a:pt x="4277" y="322891"/>
                        <a:pt x="9236" y="246020"/>
                      </a:cubicBezTo>
                      <a:cubicBezTo>
                        <a:pt x="10442" y="227331"/>
                        <a:pt x="15997" y="209165"/>
                        <a:pt x="18472" y="190602"/>
                      </a:cubicBezTo>
                      <a:cubicBezTo>
                        <a:pt x="22157" y="162967"/>
                        <a:pt x="24630" y="135184"/>
                        <a:pt x="27709" y="107475"/>
                      </a:cubicBezTo>
                      <a:cubicBezTo>
                        <a:pt x="30788" y="116711"/>
                        <a:pt x="30863" y="127582"/>
                        <a:pt x="36945" y="135184"/>
                      </a:cubicBezTo>
                      <a:cubicBezTo>
                        <a:pt x="49965" y="151459"/>
                        <a:pt x="74111" y="156809"/>
                        <a:pt x="92363" y="162893"/>
                      </a:cubicBezTo>
                      <a:cubicBezTo>
                        <a:pt x="95442" y="147499"/>
                        <a:pt x="97792" y="131941"/>
                        <a:pt x="101600" y="116711"/>
                      </a:cubicBezTo>
                      <a:cubicBezTo>
                        <a:pt x="103961" y="107266"/>
                        <a:pt x="103952" y="95886"/>
                        <a:pt x="110836" y="89002"/>
                      </a:cubicBezTo>
                      <a:cubicBezTo>
                        <a:pt x="117720" y="82118"/>
                        <a:pt x="129596" y="83601"/>
                        <a:pt x="138545" y="79766"/>
                      </a:cubicBezTo>
                      <a:cubicBezTo>
                        <a:pt x="218452" y="45520"/>
                        <a:pt x="138208" y="73721"/>
                        <a:pt x="203200" y="52056"/>
                      </a:cubicBezTo>
                      <a:cubicBezTo>
                        <a:pt x="251915" y="198209"/>
                        <a:pt x="202240" y="106221"/>
                        <a:pt x="508000" y="125947"/>
                      </a:cubicBezTo>
                      <a:cubicBezTo>
                        <a:pt x="498764" y="116711"/>
                        <a:pt x="490326" y="106600"/>
                        <a:pt x="480291" y="98238"/>
                      </a:cubicBezTo>
                      <a:cubicBezTo>
                        <a:pt x="471763" y="91132"/>
                        <a:pt x="456705" y="90073"/>
                        <a:pt x="452582" y="79766"/>
                      </a:cubicBezTo>
                      <a:cubicBezTo>
                        <a:pt x="401917" y="-46894"/>
                        <a:pt x="446741" y="9271"/>
                        <a:pt x="471054" y="33584"/>
                      </a:cubicBezTo>
                      <a:cubicBezTo>
                        <a:pt x="477212" y="52057"/>
                        <a:pt x="478726" y="72800"/>
                        <a:pt x="489527" y="89002"/>
                      </a:cubicBezTo>
                      <a:cubicBezTo>
                        <a:pt x="515637" y="128167"/>
                        <a:pt x="503036" y="106782"/>
                        <a:pt x="526472" y="153656"/>
                      </a:cubicBezTo>
                      <a:cubicBezTo>
                        <a:pt x="532267" y="144963"/>
                        <a:pt x="554543" y="103853"/>
                        <a:pt x="572654" y="107475"/>
                      </a:cubicBezTo>
                      <a:cubicBezTo>
                        <a:pt x="583539" y="109652"/>
                        <a:pt x="584969" y="125948"/>
                        <a:pt x="591127" y="135184"/>
                      </a:cubicBezTo>
                      <a:cubicBezTo>
                        <a:pt x="616705" y="118131"/>
                        <a:pt x="643081" y="101703"/>
                        <a:pt x="665018" y="79766"/>
                      </a:cubicBezTo>
                      <a:cubicBezTo>
                        <a:pt x="672868" y="71916"/>
                        <a:pt x="677333" y="61293"/>
                        <a:pt x="683491" y="52056"/>
                      </a:cubicBezTo>
                      <a:cubicBezTo>
                        <a:pt x="706705" y="121703"/>
                        <a:pt x="675391" y="35858"/>
                        <a:pt x="711200" y="107475"/>
                      </a:cubicBezTo>
                      <a:cubicBezTo>
                        <a:pt x="715554" y="116183"/>
                        <a:pt x="717761" y="125823"/>
                        <a:pt x="720436" y="135184"/>
                      </a:cubicBezTo>
                      <a:cubicBezTo>
                        <a:pt x="724383" y="149000"/>
                        <a:pt x="731525" y="185070"/>
                        <a:pt x="738909" y="199838"/>
                      </a:cubicBezTo>
                      <a:cubicBezTo>
                        <a:pt x="761550" y="245118"/>
                        <a:pt x="765042" y="220761"/>
                        <a:pt x="803563" y="273729"/>
                      </a:cubicBezTo>
                      <a:cubicBezTo>
                        <a:pt x="815710" y="290432"/>
                        <a:pt x="821242" y="311093"/>
                        <a:pt x="831272" y="329147"/>
                      </a:cubicBezTo>
                      <a:cubicBezTo>
                        <a:pt x="836663" y="338851"/>
                        <a:pt x="843587" y="347620"/>
                        <a:pt x="849745" y="356856"/>
                      </a:cubicBezTo>
                      <a:cubicBezTo>
                        <a:pt x="830905" y="413381"/>
                        <a:pt x="846192" y="361478"/>
                        <a:pt x="831272" y="458456"/>
                      </a:cubicBezTo>
                      <a:cubicBezTo>
                        <a:pt x="828885" y="473972"/>
                        <a:pt x="824617" y="489153"/>
                        <a:pt x="822036" y="504638"/>
                      </a:cubicBezTo>
                      <a:cubicBezTo>
                        <a:pt x="808829" y="583884"/>
                        <a:pt x="826101" y="549342"/>
                        <a:pt x="794327" y="597002"/>
                      </a:cubicBezTo>
                      <a:cubicBezTo>
                        <a:pt x="791248" y="615475"/>
                        <a:pt x="789154" y="634139"/>
                        <a:pt x="785091" y="652420"/>
                      </a:cubicBezTo>
                      <a:cubicBezTo>
                        <a:pt x="782979" y="661924"/>
                        <a:pt x="778529" y="670768"/>
                        <a:pt x="775854" y="680129"/>
                      </a:cubicBezTo>
                      <a:cubicBezTo>
                        <a:pt x="772367" y="692335"/>
                        <a:pt x="769697" y="704760"/>
                        <a:pt x="766618" y="717075"/>
                      </a:cubicBezTo>
                      <a:cubicBezTo>
                        <a:pt x="627919" y="670842"/>
                        <a:pt x="712658" y="687831"/>
                        <a:pt x="508000" y="698602"/>
                      </a:cubicBezTo>
                      <a:cubicBezTo>
                        <a:pt x="468105" y="725199"/>
                        <a:pt x="451920" y="735249"/>
                        <a:pt x="406400" y="772493"/>
                      </a:cubicBezTo>
                      <a:cubicBezTo>
                        <a:pt x="396290" y="780764"/>
                        <a:pt x="387927" y="790966"/>
                        <a:pt x="378691" y="800202"/>
                      </a:cubicBezTo>
                      <a:cubicBezTo>
                        <a:pt x="340037" y="742222"/>
                        <a:pt x="324812" y="723232"/>
                        <a:pt x="314036" y="707838"/>
                      </a:cubicBezTo>
                      <a:close/>
                    </a:path>
                  </a:pathLst>
                </a:custGeom>
                <a:solidFill>
                  <a:srgbClr val="FF33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1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4828100" y="4456903"/>
                  <a:ext cx="45719" cy="729980"/>
                </a:xfrm>
                <a:prstGeom prst="rect">
                  <a:avLst/>
                </a:prstGeom>
                <a:solidFill>
                  <a:srgbClr val="804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068066" y="3324097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23626" y="499422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842549" y="3266546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03296" y="2892358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172751" y="1458521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997630" y="5027898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66518" y="2320932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7</a:t>
                </a:r>
                <a:endParaRPr lang="ko-KR" alt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47402" y="1430872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8</a:t>
                </a:r>
                <a:endParaRPr lang="ko-KR" alt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347807" y="1925948"/>
                <a:ext cx="317716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9</a:t>
                </a:r>
                <a:endParaRPr lang="ko-KR" altLang="en-US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14152" y="2404122"/>
              <a:ext cx="45076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97165" y="4178881"/>
            <a:ext cx="7806433" cy="2450067"/>
          </a:xfrm>
        </p:spPr>
        <p:txBody>
          <a:bodyPr/>
          <a:lstStyle/>
          <a:p>
            <a:r>
              <a:rPr lang="en-US" altLang="ko-KR" sz="2800" dirty="0"/>
              <a:t>Pressure Part</a:t>
            </a:r>
          </a:p>
          <a:p>
            <a:pPr marL="449262" lvl="1" indent="0">
              <a:buNone/>
            </a:pPr>
            <a:r>
              <a:rPr lang="en-US" altLang="ko-KR" sz="2400" dirty="0"/>
              <a:t>3. EVA, 5 Drum, 9 S/H2, 10 S/H1, 11 ECO</a:t>
            </a:r>
          </a:p>
          <a:p>
            <a:r>
              <a:rPr lang="en-US" altLang="ko-KR" sz="2800" dirty="0"/>
              <a:t>Non pressure part</a:t>
            </a:r>
          </a:p>
          <a:p>
            <a:pPr marL="449262" lvl="1" indent="0">
              <a:buNone/>
            </a:pPr>
            <a:r>
              <a:rPr lang="en-US" altLang="ko-KR" sz="2400" dirty="0"/>
              <a:t>1 Feeder, 2 Air box, 4 Combustor, 6 Duct burner, 7 Cyclone, 8Convection pass, 12 Air heater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79232" y="219755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74438" y="278375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488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Hot Cyclone</a:t>
            </a:r>
            <a:r>
              <a:rPr lang="ko-KR" altLang="en-US" dirty="0"/>
              <a:t> </a:t>
            </a:r>
            <a:r>
              <a:rPr lang="en-US" altLang="ko-KR" dirty="0"/>
              <a:t>for CFBC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hot condition of 800~900℃</a:t>
            </a:r>
          </a:p>
          <a:p>
            <a:r>
              <a:rPr lang="en-US" altLang="ko-KR" dirty="0"/>
              <a:t>In high ash concentration in flue gas of 10,000~30,000mg/Nm3</a:t>
            </a:r>
          </a:p>
          <a:p>
            <a:r>
              <a:rPr lang="en-US" altLang="ko-KR" dirty="0"/>
              <a:t> negative pressure at cyclone inlet and outlet</a:t>
            </a:r>
          </a:p>
          <a:p>
            <a:r>
              <a:rPr lang="en-US" altLang="ko-KR" dirty="0"/>
              <a:t>High d50 required for low ash fuel and for high particle suspension density</a:t>
            </a:r>
          </a:p>
          <a:p>
            <a:pPr lvl="1"/>
            <a:r>
              <a:rPr lang="en-US" altLang="ko-KR" dirty="0"/>
              <a:t>Heat transfer coefficient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571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504" y="980728"/>
            <a:ext cx="4775993" cy="5040313"/>
            <a:chOff x="1835473" y="1268809"/>
            <a:chExt cx="4775993" cy="5040313"/>
          </a:xfrm>
        </p:grpSpPr>
        <p:sp>
          <p:nvSpPr>
            <p:cNvPr id="29698" name="Line 2"/>
            <p:cNvSpPr>
              <a:spLocks noChangeShapeType="1"/>
            </p:cNvSpPr>
            <p:nvPr/>
          </p:nvSpPr>
          <p:spPr bwMode="auto">
            <a:xfrm>
              <a:off x="4067498" y="2492772"/>
              <a:ext cx="0" cy="8636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699" name="Line 3"/>
            <p:cNvSpPr>
              <a:spLocks noChangeShapeType="1"/>
            </p:cNvSpPr>
            <p:nvPr/>
          </p:nvSpPr>
          <p:spPr bwMode="auto">
            <a:xfrm>
              <a:off x="3707135" y="4292997"/>
              <a:ext cx="504825" cy="11525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0" name="Line 4"/>
            <p:cNvSpPr>
              <a:spLocks noChangeShapeType="1"/>
            </p:cNvSpPr>
            <p:nvPr/>
          </p:nvSpPr>
          <p:spPr bwMode="auto">
            <a:xfrm flipH="1">
              <a:off x="4931098" y="5516959"/>
              <a:ext cx="1587" cy="792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1" name="Line 5"/>
            <p:cNvSpPr>
              <a:spLocks noChangeShapeType="1"/>
            </p:cNvSpPr>
            <p:nvPr/>
          </p:nvSpPr>
          <p:spPr bwMode="auto">
            <a:xfrm>
              <a:off x="4211960" y="5445522"/>
              <a:ext cx="0" cy="863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2" name="Line 6"/>
            <p:cNvSpPr>
              <a:spLocks noChangeShapeType="1"/>
            </p:cNvSpPr>
            <p:nvPr/>
          </p:nvSpPr>
          <p:spPr bwMode="auto">
            <a:xfrm flipH="1">
              <a:off x="2411735" y="2348309"/>
              <a:ext cx="1152525" cy="3619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3" name="Line 7"/>
            <p:cNvSpPr>
              <a:spLocks noChangeShapeType="1"/>
            </p:cNvSpPr>
            <p:nvPr/>
          </p:nvSpPr>
          <p:spPr bwMode="auto">
            <a:xfrm flipH="1">
              <a:off x="2903184" y="2564208"/>
              <a:ext cx="1164313" cy="50482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4" name="Line 8"/>
            <p:cNvSpPr>
              <a:spLocks noChangeShapeType="1"/>
            </p:cNvSpPr>
            <p:nvPr/>
          </p:nvSpPr>
          <p:spPr bwMode="auto">
            <a:xfrm flipH="1">
              <a:off x="4499298" y="1340247"/>
              <a:ext cx="1152525" cy="2889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5" name="Line 9"/>
            <p:cNvSpPr>
              <a:spLocks noChangeShapeType="1"/>
            </p:cNvSpPr>
            <p:nvPr/>
          </p:nvSpPr>
          <p:spPr bwMode="auto">
            <a:xfrm flipH="1">
              <a:off x="4715198" y="1484709"/>
              <a:ext cx="1296987" cy="3603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H="1">
              <a:off x="4715198" y="2060972"/>
              <a:ext cx="1296987" cy="2873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7" name="Line 11"/>
            <p:cNvSpPr>
              <a:spLocks noChangeShapeType="1"/>
            </p:cNvSpPr>
            <p:nvPr/>
          </p:nvSpPr>
          <p:spPr bwMode="auto">
            <a:xfrm>
              <a:off x="6012185" y="1484709"/>
              <a:ext cx="43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8" name="Line 12"/>
            <p:cNvSpPr>
              <a:spLocks noChangeShapeType="1"/>
            </p:cNvSpPr>
            <p:nvPr/>
          </p:nvSpPr>
          <p:spPr bwMode="auto">
            <a:xfrm flipH="1" flipV="1">
              <a:off x="5580385" y="1268809"/>
              <a:ext cx="71438" cy="714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6012185" y="2060972"/>
              <a:ext cx="431800" cy="714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6012185" y="1484709"/>
              <a:ext cx="0" cy="5762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>
              <a:off x="6443985" y="1484709"/>
              <a:ext cx="0" cy="647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2" name="Line 16"/>
            <p:cNvSpPr>
              <a:spLocks noChangeShapeType="1"/>
            </p:cNvSpPr>
            <p:nvPr/>
          </p:nvSpPr>
          <p:spPr bwMode="auto">
            <a:xfrm>
              <a:off x="5580385" y="1268809"/>
              <a:ext cx="863600" cy="215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3" name="Line 17"/>
            <p:cNvSpPr>
              <a:spLocks noChangeShapeType="1"/>
            </p:cNvSpPr>
            <p:nvPr/>
          </p:nvSpPr>
          <p:spPr bwMode="auto">
            <a:xfrm flipH="1">
              <a:off x="2915567" y="3356371"/>
              <a:ext cx="1155105" cy="59213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4" name="AutoShape 18"/>
            <p:cNvSpPr>
              <a:spLocks noChangeArrowheads="1"/>
            </p:cNvSpPr>
            <p:nvPr/>
          </p:nvSpPr>
          <p:spPr bwMode="auto">
            <a:xfrm>
              <a:off x="4211960" y="1629172"/>
              <a:ext cx="720725" cy="863600"/>
            </a:xfrm>
            <a:prstGeom prst="can">
              <a:avLst>
                <a:gd name="adj" fmla="val 29956"/>
              </a:avLst>
            </a:prstGeom>
            <a:solidFill>
              <a:schemeClr val="accent1">
                <a:alpha val="10196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9715" name="AutoShape 19"/>
            <p:cNvSpPr>
              <a:spLocks noChangeArrowheads="1"/>
            </p:cNvSpPr>
            <p:nvPr/>
          </p:nvSpPr>
          <p:spPr bwMode="auto">
            <a:xfrm>
              <a:off x="3564260" y="2203847"/>
              <a:ext cx="1871663" cy="1223962"/>
            </a:xfrm>
            <a:prstGeom prst="can">
              <a:avLst>
                <a:gd name="adj" fmla="val 30611"/>
              </a:avLst>
            </a:prstGeom>
            <a:solidFill>
              <a:schemeClr val="accent1">
                <a:alpha val="1098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/>
            </a:p>
          </p:txBody>
        </p:sp>
        <p:sp>
          <p:nvSpPr>
            <p:cNvPr id="29716" name="Line 20"/>
            <p:cNvSpPr>
              <a:spLocks noChangeShapeType="1"/>
            </p:cNvSpPr>
            <p:nvPr/>
          </p:nvSpPr>
          <p:spPr bwMode="auto">
            <a:xfrm>
              <a:off x="3707135" y="3356372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7" name="Line 21"/>
            <p:cNvSpPr>
              <a:spLocks noChangeShapeType="1"/>
            </p:cNvSpPr>
            <p:nvPr/>
          </p:nvSpPr>
          <p:spPr bwMode="auto">
            <a:xfrm flipH="1">
              <a:off x="4931098" y="4221559"/>
              <a:ext cx="504825" cy="1295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8" name="Line 22"/>
            <p:cNvSpPr>
              <a:spLocks noChangeShapeType="1"/>
            </p:cNvSpPr>
            <p:nvPr/>
          </p:nvSpPr>
          <p:spPr bwMode="auto">
            <a:xfrm>
              <a:off x="5435923" y="3284934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19" name="Text Box 23"/>
            <p:cNvSpPr txBox="1">
              <a:spLocks noChangeArrowheads="1"/>
            </p:cNvSpPr>
            <p:nvPr/>
          </p:nvSpPr>
          <p:spPr bwMode="auto">
            <a:xfrm>
              <a:off x="5004123" y="1340247"/>
              <a:ext cx="4857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ew</a:t>
              </a:r>
            </a:p>
          </p:txBody>
        </p:sp>
        <p:sp>
          <p:nvSpPr>
            <p:cNvPr id="29720" name="Text Box 24"/>
            <p:cNvSpPr txBox="1">
              <a:spLocks noChangeArrowheads="1"/>
            </p:cNvSpPr>
            <p:nvPr/>
          </p:nvSpPr>
          <p:spPr bwMode="auto">
            <a:xfrm>
              <a:off x="5148585" y="1772047"/>
              <a:ext cx="4445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eh</a:t>
              </a:r>
            </a:p>
          </p:txBody>
        </p:sp>
        <p:sp>
          <p:nvSpPr>
            <p:cNvPr id="29721" name="Line 25"/>
            <p:cNvSpPr>
              <a:spLocks noChangeShapeType="1"/>
            </p:cNvSpPr>
            <p:nvPr/>
          </p:nvSpPr>
          <p:spPr bwMode="auto">
            <a:xfrm>
              <a:off x="4859660" y="1556147"/>
              <a:ext cx="288925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2" name="Line 26"/>
            <p:cNvSpPr>
              <a:spLocks noChangeShapeType="1"/>
            </p:cNvSpPr>
            <p:nvPr/>
          </p:nvSpPr>
          <p:spPr bwMode="auto">
            <a:xfrm>
              <a:off x="5148585" y="1772047"/>
              <a:ext cx="0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3" name="Line 27"/>
            <p:cNvSpPr>
              <a:spLocks noChangeShapeType="1"/>
            </p:cNvSpPr>
            <p:nvPr/>
          </p:nvSpPr>
          <p:spPr bwMode="auto">
            <a:xfrm>
              <a:off x="2411735" y="2708672"/>
              <a:ext cx="503832" cy="360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4" name="Line 28"/>
            <p:cNvSpPr>
              <a:spLocks noChangeShapeType="1"/>
            </p:cNvSpPr>
            <p:nvPr/>
          </p:nvSpPr>
          <p:spPr bwMode="auto">
            <a:xfrm>
              <a:off x="2903185" y="3084909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5" name="Line 29"/>
            <p:cNvSpPr>
              <a:spLocks noChangeShapeType="1"/>
            </p:cNvSpPr>
            <p:nvPr/>
          </p:nvSpPr>
          <p:spPr bwMode="auto">
            <a:xfrm>
              <a:off x="2411735" y="3572271"/>
              <a:ext cx="491450" cy="3762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6" name="Line 30"/>
            <p:cNvSpPr>
              <a:spLocks noChangeShapeType="1"/>
            </p:cNvSpPr>
            <p:nvPr/>
          </p:nvSpPr>
          <p:spPr bwMode="auto">
            <a:xfrm flipV="1">
              <a:off x="2411735" y="2708672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7" name="Text Box 31"/>
            <p:cNvSpPr txBox="1">
              <a:spLocks noChangeArrowheads="1"/>
            </p:cNvSpPr>
            <p:nvPr/>
          </p:nvSpPr>
          <p:spPr bwMode="auto">
            <a:xfrm>
              <a:off x="2298036" y="3844925"/>
              <a:ext cx="527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dirty="0" err="1"/>
                <a:t>ww</a:t>
              </a:r>
              <a:endParaRPr lang="en-US" altLang="ko-KR" dirty="0"/>
            </a:p>
          </p:txBody>
        </p:sp>
        <p:sp>
          <p:nvSpPr>
            <p:cNvPr id="29728" name="Line 32"/>
            <p:cNvSpPr>
              <a:spLocks noChangeShapeType="1"/>
            </p:cNvSpPr>
            <p:nvPr/>
          </p:nvSpPr>
          <p:spPr bwMode="auto">
            <a:xfrm>
              <a:off x="2389511" y="3697287"/>
              <a:ext cx="435576" cy="3309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29" name="Line 33"/>
            <p:cNvSpPr>
              <a:spLocks noChangeShapeType="1"/>
            </p:cNvSpPr>
            <p:nvPr/>
          </p:nvSpPr>
          <p:spPr bwMode="auto">
            <a:xfrm>
              <a:off x="2340298" y="2708672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30" name="Text Box 34"/>
            <p:cNvSpPr txBox="1">
              <a:spLocks noChangeArrowheads="1"/>
            </p:cNvSpPr>
            <p:nvPr/>
          </p:nvSpPr>
          <p:spPr bwMode="auto">
            <a:xfrm>
              <a:off x="1835473" y="3069034"/>
              <a:ext cx="4857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hw</a:t>
              </a:r>
            </a:p>
          </p:txBody>
        </p:sp>
        <p:sp>
          <p:nvSpPr>
            <p:cNvPr id="29731" name="Line 35"/>
            <p:cNvSpPr>
              <a:spLocks noChangeShapeType="1"/>
            </p:cNvSpPr>
            <p:nvPr/>
          </p:nvSpPr>
          <p:spPr bwMode="auto">
            <a:xfrm>
              <a:off x="3635698" y="2421334"/>
              <a:ext cx="0" cy="863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32" name="Text Box 36"/>
            <p:cNvSpPr txBox="1">
              <a:spLocks noChangeArrowheads="1"/>
            </p:cNvSpPr>
            <p:nvPr/>
          </p:nvSpPr>
          <p:spPr bwMode="auto">
            <a:xfrm>
              <a:off x="3059435" y="2421334"/>
              <a:ext cx="5762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hc1</a:t>
              </a:r>
            </a:p>
          </p:txBody>
        </p:sp>
        <p:sp>
          <p:nvSpPr>
            <p:cNvPr id="29733" name="Text Box 37"/>
            <p:cNvSpPr txBox="1">
              <a:spLocks noChangeArrowheads="1"/>
            </p:cNvSpPr>
            <p:nvPr/>
          </p:nvSpPr>
          <p:spPr bwMode="auto">
            <a:xfrm>
              <a:off x="3564260" y="2996009"/>
              <a:ext cx="6175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wc1</a:t>
              </a:r>
            </a:p>
          </p:txBody>
        </p:sp>
        <p:sp>
          <p:nvSpPr>
            <p:cNvPr id="29734" name="AutoShape 38"/>
            <p:cNvSpPr>
              <a:spLocks noChangeArrowheads="1"/>
            </p:cNvSpPr>
            <p:nvPr/>
          </p:nvSpPr>
          <p:spPr bwMode="auto">
            <a:xfrm>
              <a:off x="4211960" y="2276872"/>
              <a:ext cx="719138" cy="935037"/>
            </a:xfrm>
            <a:prstGeom prst="can">
              <a:avLst>
                <a:gd name="adj" fmla="val 32505"/>
              </a:avLst>
            </a:prstGeom>
            <a:solidFill>
              <a:schemeClr val="accent1">
                <a:alpha val="16078"/>
              </a:schemeClr>
            </a:solidFill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5580385" y="2348309"/>
              <a:ext cx="0" cy="187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36" name="Text Box 40"/>
            <p:cNvSpPr txBox="1">
              <a:spLocks noChangeArrowheads="1"/>
            </p:cNvSpPr>
            <p:nvPr/>
          </p:nvSpPr>
          <p:spPr bwMode="auto">
            <a:xfrm rot="5400000">
              <a:off x="5559748" y="3002359"/>
              <a:ext cx="5762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dirty="0"/>
                <a:t>hc2</a:t>
              </a:r>
            </a:p>
          </p:txBody>
        </p:sp>
        <p:sp>
          <p:nvSpPr>
            <p:cNvPr id="29737" name="Line 41"/>
            <p:cNvSpPr>
              <a:spLocks noChangeShapeType="1"/>
            </p:cNvSpPr>
            <p:nvPr/>
          </p:nvSpPr>
          <p:spPr bwMode="auto">
            <a:xfrm>
              <a:off x="5580385" y="4221559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38" name="Text Box 42"/>
            <p:cNvSpPr txBox="1">
              <a:spLocks noChangeArrowheads="1"/>
            </p:cNvSpPr>
            <p:nvPr/>
          </p:nvSpPr>
          <p:spPr bwMode="auto">
            <a:xfrm rot="5400000">
              <a:off x="5580385" y="4508897"/>
              <a:ext cx="5810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dirty="0"/>
                <a:t>hc3</a:t>
              </a:r>
            </a:p>
          </p:txBody>
        </p:sp>
        <p:sp>
          <p:nvSpPr>
            <p:cNvPr id="29739" name="Line 43"/>
            <p:cNvSpPr>
              <a:spLocks noChangeShapeType="1"/>
            </p:cNvSpPr>
            <p:nvPr/>
          </p:nvSpPr>
          <p:spPr bwMode="auto">
            <a:xfrm>
              <a:off x="5435923" y="2348309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0" name="Line 44"/>
            <p:cNvSpPr>
              <a:spLocks noChangeShapeType="1"/>
            </p:cNvSpPr>
            <p:nvPr/>
          </p:nvSpPr>
          <p:spPr bwMode="auto">
            <a:xfrm>
              <a:off x="5435923" y="4221559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1" name="Line 45"/>
            <p:cNvSpPr>
              <a:spLocks noChangeShapeType="1"/>
            </p:cNvSpPr>
            <p:nvPr/>
          </p:nvSpPr>
          <p:spPr bwMode="auto">
            <a:xfrm>
              <a:off x="5435923" y="5445522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2" name="Line 46"/>
            <p:cNvSpPr>
              <a:spLocks noChangeShapeType="1"/>
            </p:cNvSpPr>
            <p:nvPr/>
          </p:nvSpPr>
          <p:spPr bwMode="auto">
            <a:xfrm>
              <a:off x="6083623" y="2348309"/>
              <a:ext cx="0" cy="3097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3" name="Line 47"/>
            <p:cNvSpPr>
              <a:spLocks noChangeShapeType="1"/>
            </p:cNvSpPr>
            <p:nvPr/>
          </p:nvSpPr>
          <p:spPr bwMode="auto">
            <a:xfrm>
              <a:off x="5939160" y="2348309"/>
              <a:ext cx="217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4" name="Line 48"/>
            <p:cNvSpPr>
              <a:spLocks noChangeShapeType="1"/>
            </p:cNvSpPr>
            <p:nvPr/>
          </p:nvSpPr>
          <p:spPr bwMode="auto">
            <a:xfrm>
              <a:off x="5939160" y="5445522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5" name="Text Box 49"/>
            <p:cNvSpPr txBox="1">
              <a:spLocks noChangeArrowheads="1"/>
            </p:cNvSpPr>
            <p:nvPr/>
          </p:nvSpPr>
          <p:spPr bwMode="auto">
            <a:xfrm rot="5400000">
              <a:off x="6136010" y="3578622"/>
              <a:ext cx="5810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dirty="0"/>
                <a:t>hc4</a:t>
              </a:r>
            </a:p>
          </p:txBody>
        </p:sp>
        <p:sp>
          <p:nvSpPr>
            <p:cNvPr id="29746" name="Line 50"/>
            <p:cNvSpPr>
              <a:spLocks noChangeShapeType="1"/>
            </p:cNvSpPr>
            <p:nvPr/>
          </p:nvSpPr>
          <p:spPr bwMode="auto">
            <a:xfrm>
              <a:off x="4211960" y="6164659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7" name="Text Box 51"/>
            <p:cNvSpPr txBox="1">
              <a:spLocks noChangeArrowheads="1"/>
            </p:cNvSpPr>
            <p:nvPr/>
          </p:nvSpPr>
          <p:spPr bwMode="auto">
            <a:xfrm>
              <a:off x="4335785" y="5666184"/>
              <a:ext cx="584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dc3</a:t>
              </a:r>
            </a:p>
          </p:txBody>
        </p:sp>
        <p:sp>
          <p:nvSpPr>
            <p:cNvPr id="29748" name="Line 52"/>
            <p:cNvSpPr>
              <a:spLocks noChangeShapeType="1"/>
            </p:cNvSpPr>
            <p:nvPr/>
          </p:nvSpPr>
          <p:spPr bwMode="auto">
            <a:xfrm>
              <a:off x="3707135" y="3861197"/>
              <a:ext cx="172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49" name="Text Box 53"/>
            <p:cNvSpPr txBox="1">
              <a:spLocks noChangeArrowheads="1"/>
            </p:cNvSpPr>
            <p:nvPr/>
          </p:nvSpPr>
          <p:spPr bwMode="auto">
            <a:xfrm>
              <a:off x="4191323" y="3434159"/>
              <a:ext cx="584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dc1</a:t>
              </a:r>
            </a:p>
          </p:txBody>
        </p:sp>
        <p:sp>
          <p:nvSpPr>
            <p:cNvPr id="29750" name="Line 54"/>
            <p:cNvSpPr>
              <a:spLocks noChangeShapeType="1"/>
            </p:cNvSpPr>
            <p:nvPr/>
          </p:nvSpPr>
          <p:spPr bwMode="auto">
            <a:xfrm>
              <a:off x="4211960" y="2132409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51" name="Text Box 55"/>
            <p:cNvSpPr txBox="1">
              <a:spLocks noChangeArrowheads="1"/>
            </p:cNvSpPr>
            <p:nvPr/>
          </p:nvSpPr>
          <p:spPr bwMode="auto">
            <a:xfrm>
              <a:off x="4211960" y="1772047"/>
              <a:ext cx="7191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dc2</a:t>
              </a:r>
            </a:p>
          </p:txBody>
        </p:sp>
        <p:sp>
          <p:nvSpPr>
            <p:cNvPr id="29752" name="Line 56"/>
            <p:cNvSpPr>
              <a:spLocks noChangeShapeType="1"/>
            </p:cNvSpPr>
            <p:nvPr/>
          </p:nvSpPr>
          <p:spPr bwMode="auto">
            <a:xfrm>
              <a:off x="4356423" y="2492772"/>
              <a:ext cx="0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753" name="Text Box 57"/>
            <p:cNvSpPr txBox="1">
              <a:spLocks noChangeArrowheads="1"/>
            </p:cNvSpPr>
            <p:nvPr/>
          </p:nvSpPr>
          <p:spPr bwMode="auto">
            <a:xfrm>
              <a:off x="4356423" y="2637234"/>
              <a:ext cx="5762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hc5</a:t>
              </a:r>
            </a:p>
          </p:txBody>
        </p:sp>
        <p:sp>
          <p:nvSpPr>
            <p:cNvPr id="29754" name="AutoShape 58"/>
            <p:cNvSpPr>
              <a:spLocks noChangeArrowheads="1"/>
            </p:cNvSpPr>
            <p:nvPr/>
          </p:nvSpPr>
          <p:spPr bwMode="auto">
            <a:xfrm>
              <a:off x="4283398" y="2132409"/>
              <a:ext cx="114300" cy="114300"/>
            </a:xfrm>
            <a:prstGeom prst="flowChartSummingJunction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39707" name="Rectangle 59"/>
          <p:cNvSpPr>
            <a:spLocks noGrp="1" noChangeArrowheads="1"/>
          </p:cNvSpPr>
          <p:nvPr>
            <p:ph type="title"/>
          </p:nvPr>
        </p:nvSpPr>
        <p:spPr>
          <a:xfrm>
            <a:off x="511037" y="92522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Cyclone</a:t>
            </a:r>
            <a:r>
              <a:rPr lang="ko-KR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61" name="내용 개체 틀 3"/>
          <p:cNvSpPr txBox="1">
            <a:spLocks/>
          </p:cNvSpPr>
          <p:nvPr/>
        </p:nvSpPr>
        <p:spPr>
          <a:xfrm>
            <a:off x="5148064" y="3329434"/>
            <a:ext cx="3701331" cy="3293599"/>
          </a:xfrm>
          <a:prstGeom prst="rect">
            <a:avLst/>
          </a:prstGeom>
        </p:spPr>
        <p:txBody>
          <a:bodyPr/>
          <a:lstStyle>
            <a:lvl1pPr marL="447675" indent="-4476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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0" indent="-439738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¡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293813" indent="-403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81163" indent="-38576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70100" indent="-3873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27300" indent="-3873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84500" indent="-3873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41700" indent="-3873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98900" indent="-38735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 2" pitchFamily="18" charset="2"/>
              <a:buChar char="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2400" kern="0" dirty="0"/>
              <a:t>hc1/dc1 = 0.5 ~ 0.75</a:t>
            </a:r>
          </a:p>
          <a:p>
            <a:pPr marL="0" indent="0">
              <a:buNone/>
            </a:pPr>
            <a:r>
              <a:rPr lang="en-US" altLang="ko-KR" sz="2400" kern="0" dirty="0"/>
              <a:t>wc1/dc1 = 0.2 ~ 0.375</a:t>
            </a:r>
          </a:p>
          <a:p>
            <a:pPr marL="0" indent="0">
              <a:buNone/>
            </a:pPr>
            <a:r>
              <a:rPr lang="en-US" altLang="ko-KR" sz="2400" kern="0" dirty="0"/>
              <a:t>hc5/dc1 = 0. 5 ~ 0.875</a:t>
            </a:r>
          </a:p>
          <a:p>
            <a:pPr marL="0" indent="0">
              <a:buNone/>
            </a:pPr>
            <a:r>
              <a:rPr lang="en-US" altLang="ko-KR" sz="2400" kern="0" dirty="0"/>
              <a:t>dc3/dc1 = 0.2 ~ 0.375</a:t>
            </a:r>
          </a:p>
          <a:p>
            <a:pPr marL="0" indent="0">
              <a:buNone/>
            </a:pPr>
            <a:r>
              <a:rPr lang="en-US" altLang="ko-KR" sz="2400" kern="0" dirty="0"/>
              <a:t>hc2/dc1 = 1.5 ~ 2</a:t>
            </a:r>
          </a:p>
          <a:p>
            <a:pPr marL="0" indent="0">
              <a:buNone/>
            </a:pPr>
            <a:r>
              <a:rPr lang="en-US" altLang="ko-KR" sz="2400" kern="0" dirty="0"/>
              <a:t>hc3/dc1 = 1.5 ~ 2</a:t>
            </a:r>
          </a:p>
          <a:p>
            <a:pPr marL="0" indent="0">
              <a:buNone/>
            </a:pPr>
            <a:r>
              <a:rPr lang="en-US" altLang="ko-KR" sz="2400" kern="0" dirty="0"/>
              <a:t>dc1-dc2 &gt; 2*wc1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4727369" y="2253040"/>
                <a:ext cx="4348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dirty="0"/>
                  <a:t>=Q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369" y="2253040"/>
                <a:ext cx="4348563" cy="523220"/>
              </a:xfrm>
              <a:prstGeom prst="rect">
                <a:avLst/>
              </a:prstGeom>
              <a:blipFill>
                <a:blip r:embed="rId2"/>
                <a:stretch>
                  <a:fillRect t="-15294" r="-1821" b="-3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88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7055" y="510044"/>
            <a:ext cx="6552728" cy="6062396"/>
          </a:xfr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94ADAEF-DCF0-4888-B386-E4B9B13D8E23}"/>
              </a:ext>
            </a:extLst>
          </p:cNvPr>
          <p:cNvSpPr/>
          <p:nvPr/>
        </p:nvSpPr>
        <p:spPr bwMode="auto">
          <a:xfrm>
            <a:off x="4053863" y="4972526"/>
            <a:ext cx="720080" cy="1533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DCB2E4-D3F0-4CFA-AD1B-EB9072075E48}"/>
              </a:ext>
            </a:extLst>
          </p:cNvPr>
          <p:cNvGrpSpPr/>
          <p:nvPr/>
        </p:nvGrpSpPr>
        <p:grpSpPr>
          <a:xfrm>
            <a:off x="7032618" y="4544513"/>
            <a:ext cx="964721" cy="1530752"/>
            <a:chOff x="6971434" y="4562545"/>
            <a:chExt cx="964721" cy="153075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6DE8EB8-36F4-4676-A44E-43AE7A7CB69D}"/>
                </a:ext>
              </a:extLst>
            </p:cNvPr>
            <p:cNvGrpSpPr/>
            <p:nvPr/>
          </p:nvGrpSpPr>
          <p:grpSpPr>
            <a:xfrm>
              <a:off x="7146835" y="4562545"/>
              <a:ext cx="789320" cy="1530752"/>
              <a:chOff x="7146835" y="4562545"/>
              <a:chExt cx="789320" cy="153075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099670-4E81-47DF-A326-1D3AD40F0317}"/>
                  </a:ext>
                </a:extLst>
              </p:cNvPr>
              <p:cNvGrpSpPr/>
              <p:nvPr/>
            </p:nvGrpSpPr>
            <p:grpSpPr>
              <a:xfrm>
                <a:off x="7146835" y="4922759"/>
                <a:ext cx="406052" cy="1170538"/>
                <a:chOff x="6758236" y="4067954"/>
                <a:chExt cx="406052" cy="1170538"/>
              </a:xfrm>
            </p:grpSpPr>
            <p:cxnSp>
              <p:nvCxnSpPr>
                <p:cNvPr id="9" name="직선 화살표 연결선 8">
                  <a:extLst>
                    <a:ext uri="{FF2B5EF4-FFF2-40B4-BE49-F238E27FC236}">
                      <a16:creationId xmlns:a16="http://schemas.microsoft.com/office/drawing/2014/main" id="{027E343E-11C3-4465-B8BE-14262B4F79A9}"/>
                    </a:ext>
                  </a:extLst>
                </p:cNvPr>
                <p:cNvCxnSpPr/>
                <p:nvPr/>
              </p:nvCxnSpPr>
              <p:spPr bwMode="auto">
                <a:xfrm>
                  <a:off x="7164288" y="4077072"/>
                  <a:ext cx="0" cy="116142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직선 화살표 연결선 10">
                  <a:extLst>
                    <a:ext uri="{FF2B5EF4-FFF2-40B4-BE49-F238E27FC236}">
                      <a16:creationId xmlns:a16="http://schemas.microsoft.com/office/drawing/2014/main" id="{6393F625-FE24-4B51-868B-F1EEC8A821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6758236" y="4077071"/>
                  <a:ext cx="406052" cy="1"/>
                </a:xfrm>
                <a:prstGeom prst="straightConnector1">
                  <a:avLst/>
                </a:prstGeom>
                <a:ln w="28575">
                  <a:solidFill>
                    <a:srgbClr val="FF3300"/>
                  </a:solidFill>
                  <a:headEnd type="none" w="med" len="med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97453EBB-607F-434D-9206-958AE090FE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830896" y="4067954"/>
                  <a:ext cx="331514" cy="1123162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FF33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F2CC1A-2121-48BD-AB04-71A1836B5E60}"/>
                  </a:ext>
                </a:extLst>
              </p:cNvPr>
              <p:cNvSpPr txBox="1"/>
              <p:nvPr/>
            </p:nvSpPr>
            <p:spPr>
              <a:xfrm>
                <a:off x="7209981" y="4562545"/>
                <a:ext cx="3994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solidFill>
                      <a:srgbClr val="FF0000"/>
                    </a:solidFill>
                  </a:rPr>
                  <a:t>Vr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771270-2C68-47A0-8F6C-D2C13C685C80}"/>
                  </a:ext>
                </a:extLst>
              </p:cNvPr>
              <p:cNvSpPr txBox="1"/>
              <p:nvPr/>
            </p:nvSpPr>
            <p:spPr>
              <a:xfrm>
                <a:off x="7541495" y="5685706"/>
                <a:ext cx="3946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Vt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C10C5D-C450-4791-9723-F62E50DB636C}"/>
                </a:ext>
              </a:extLst>
            </p:cNvPr>
            <p:cNvSpPr txBox="1"/>
            <p:nvPr/>
          </p:nvSpPr>
          <p:spPr>
            <a:xfrm>
              <a:off x="6971434" y="5524247"/>
              <a:ext cx="3786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Vi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544">
            <a:extLst>
              <a:ext uri="{FF2B5EF4-FFF2-40B4-BE49-F238E27FC236}">
                <a16:creationId xmlns:a16="http://schemas.microsoft.com/office/drawing/2014/main" id="{D66DB13F-4EE9-4BE3-B10B-406B0492E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88913"/>
            <a:ext cx="8713787" cy="503237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Cyclone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97C52-FA07-49E0-BB23-B25742B49D37}"/>
              </a:ext>
            </a:extLst>
          </p:cNvPr>
          <p:cNvSpPr txBox="1"/>
          <p:nvPr/>
        </p:nvSpPr>
        <p:spPr>
          <a:xfrm>
            <a:off x="6091545" y="5705933"/>
            <a:ext cx="3786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Vi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96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내용 개체 틀 3">
            <a:extLst>
              <a:ext uri="{FF2B5EF4-FFF2-40B4-BE49-F238E27FC236}">
                <a16:creationId xmlns:a16="http://schemas.microsoft.com/office/drawing/2014/main" id="{9C038F5A-63B4-47A0-83FB-A0C5DA0481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8" t="59099" r="2282" b="8413"/>
          <a:stretch/>
        </p:blipFill>
        <p:spPr>
          <a:xfrm>
            <a:off x="297108" y="3419017"/>
            <a:ext cx="4377617" cy="275207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693487A-2F36-4324-A397-D0D7FCC54958}"/>
              </a:ext>
            </a:extLst>
          </p:cNvPr>
          <p:cNvSpPr/>
          <p:nvPr/>
        </p:nvSpPr>
        <p:spPr bwMode="auto">
          <a:xfrm rot="20508123">
            <a:off x="2485613" y="2441995"/>
            <a:ext cx="448553" cy="3407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26626" name="그룹 1"/>
          <p:cNvGrpSpPr>
            <a:grpSpLocks/>
          </p:cNvGrpSpPr>
          <p:nvPr/>
        </p:nvGrpSpPr>
        <p:grpSpPr bwMode="auto">
          <a:xfrm>
            <a:off x="1951505" y="550021"/>
            <a:ext cx="4638640" cy="5071893"/>
            <a:chOff x="1763713" y="949495"/>
            <a:chExt cx="4638196" cy="5071893"/>
          </a:xfrm>
        </p:grpSpPr>
        <p:sp>
          <p:nvSpPr>
            <p:cNvPr id="26627" name="Line 13"/>
            <p:cNvSpPr>
              <a:spLocks noChangeShapeType="1"/>
            </p:cNvSpPr>
            <p:nvPr/>
          </p:nvSpPr>
          <p:spPr bwMode="auto">
            <a:xfrm>
              <a:off x="3995738" y="2205038"/>
              <a:ext cx="0" cy="8636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28" name="Line 15"/>
            <p:cNvSpPr>
              <a:spLocks noChangeShapeType="1"/>
            </p:cNvSpPr>
            <p:nvPr/>
          </p:nvSpPr>
          <p:spPr bwMode="auto">
            <a:xfrm>
              <a:off x="3635375" y="4005263"/>
              <a:ext cx="504825" cy="11525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29" name="Line 16"/>
            <p:cNvSpPr>
              <a:spLocks noChangeShapeType="1"/>
            </p:cNvSpPr>
            <p:nvPr/>
          </p:nvSpPr>
          <p:spPr bwMode="auto">
            <a:xfrm flipH="1">
              <a:off x="4859338" y="5229225"/>
              <a:ext cx="1587" cy="792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0" name="Line 17"/>
            <p:cNvSpPr>
              <a:spLocks noChangeShapeType="1"/>
            </p:cNvSpPr>
            <p:nvPr/>
          </p:nvSpPr>
          <p:spPr bwMode="auto">
            <a:xfrm>
              <a:off x="4140200" y="5157788"/>
              <a:ext cx="0" cy="863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1" name="Line 23"/>
            <p:cNvSpPr>
              <a:spLocks noChangeShapeType="1"/>
            </p:cNvSpPr>
            <p:nvPr/>
          </p:nvSpPr>
          <p:spPr bwMode="auto">
            <a:xfrm flipH="1">
              <a:off x="2339974" y="1958975"/>
              <a:ext cx="1272349" cy="4635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2" name="Line 24"/>
            <p:cNvSpPr>
              <a:spLocks noChangeShapeType="1"/>
            </p:cNvSpPr>
            <p:nvPr/>
          </p:nvSpPr>
          <p:spPr bwMode="auto">
            <a:xfrm flipH="1">
              <a:off x="3059832" y="2276475"/>
              <a:ext cx="935906" cy="5762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3" name="Line 27"/>
            <p:cNvSpPr>
              <a:spLocks noChangeShapeType="1"/>
            </p:cNvSpPr>
            <p:nvPr/>
          </p:nvSpPr>
          <p:spPr bwMode="auto">
            <a:xfrm flipH="1">
              <a:off x="4264024" y="949495"/>
              <a:ext cx="1260354" cy="41059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4" name="Line 33"/>
            <p:cNvSpPr>
              <a:spLocks noChangeShapeType="1"/>
            </p:cNvSpPr>
            <p:nvPr/>
          </p:nvSpPr>
          <p:spPr bwMode="auto">
            <a:xfrm flipH="1">
              <a:off x="4643436" y="1203775"/>
              <a:ext cx="1758473" cy="3535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35" name="Line 34"/>
            <p:cNvSpPr>
              <a:spLocks noChangeShapeType="1"/>
            </p:cNvSpPr>
            <p:nvPr/>
          </p:nvSpPr>
          <p:spPr bwMode="auto">
            <a:xfrm flipH="1">
              <a:off x="4730550" y="1851895"/>
              <a:ext cx="1641674" cy="3500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0" name="Line 39"/>
            <p:cNvSpPr>
              <a:spLocks noChangeShapeType="1"/>
            </p:cNvSpPr>
            <p:nvPr/>
          </p:nvSpPr>
          <p:spPr bwMode="auto">
            <a:xfrm>
              <a:off x="6372225" y="1196975"/>
              <a:ext cx="0" cy="6477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1" name="Line 40"/>
            <p:cNvSpPr>
              <a:spLocks noChangeShapeType="1"/>
            </p:cNvSpPr>
            <p:nvPr/>
          </p:nvSpPr>
          <p:spPr bwMode="auto">
            <a:xfrm>
              <a:off x="5493038" y="949496"/>
              <a:ext cx="879188" cy="24747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2" name="Line 41"/>
            <p:cNvSpPr>
              <a:spLocks noChangeShapeType="1"/>
            </p:cNvSpPr>
            <p:nvPr/>
          </p:nvSpPr>
          <p:spPr bwMode="auto">
            <a:xfrm flipH="1">
              <a:off x="3059831" y="3068638"/>
              <a:ext cx="939081" cy="647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3" name="AutoShape 42"/>
            <p:cNvSpPr>
              <a:spLocks noChangeArrowheads="1"/>
            </p:cNvSpPr>
            <p:nvPr/>
          </p:nvSpPr>
          <p:spPr bwMode="auto">
            <a:xfrm>
              <a:off x="4140200" y="1341438"/>
              <a:ext cx="720725" cy="863600"/>
            </a:xfrm>
            <a:prstGeom prst="can">
              <a:avLst>
                <a:gd name="adj" fmla="val 29956"/>
              </a:avLst>
            </a:prstGeom>
            <a:solidFill>
              <a:schemeClr val="accent1">
                <a:alpha val="10196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6644" name="AutoShape 43"/>
            <p:cNvSpPr>
              <a:spLocks noChangeArrowheads="1"/>
            </p:cNvSpPr>
            <p:nvPr/>
          </p:nvSpPr>
          <p:spPr bwMode="auto">
            <a:xfrm>
              <a:off x="3523333" y="1825469"/>
              <a:ext cx="1837657" cy="1687670"/>
            </a:xfrm>
            <a:prstGeom prst="can">
              <a:avLst>
                <a:gd name="adj" fmla="val 30611"/>
              </a:avLst>
            </a:prstGeom>
            <a:solidFill>
              <a:schemeClr val="accent1">
                <a:alpha val="1098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800"/>
            </a:p>
          </p:txBody>
        </p:sp>
        <p:sp>
          <p:nvSpPr>
            <p:cNvPr id="26645" name="Line 45"/>
            <p:cNvSpPr>
              <a:spLocks noChangeShapeType="1"/>
            </p:cNvSpPr>
            <p:nvPr/>
          </p:nvSpPr>
          <p:spPr bwMode="auto">
            <a:xfrm>
              <a:off x="3635375" y="3068638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6" name="Line 46"/>
            <p:cNvSpPr>
              <a:spLocks noChangeShapeType="1"/>
            </p:cNvSpPr>
            <p:nvPr/>
          </p:nvSpPr>
          <p:spPr bwMode="auto">
            <a:xfrm flipH="1">
              <a:off x="4859338" y="3933825"/>
              <a:ext cx="504825" cy="1295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47" name="Line 47"/>
            <p:cNvSpPr>
              <a:spLocks noChangeShapeType="1"/>
            </p:cNvSpPr>
            <p:nvPr/>
          </p:nvSpPr>
          <p:spPr bwMode="auto">
            <a:xfrm>
              <a:off x="5364163" y="2997200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2" name="Line 56"/>
            <p:cNvSpPr>
              <a:spLocks noChangeShapeType="1"/>
            </p:cNvSpPr>
            <p:nvPr/>
          </p:nvSpPr>
          <p:spPr bwMode="auto">
            <a:xfrm>
              <a:off x="2339975" y="2420938"/>
              <a:ext cx="719857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3" name="Line 57"/>
            <p:cNvSpPr>
              <a:spLocks noChangeShapeType="1"/>
            </p:cNvSpPr>
            <p:nvPr/>
          </p:nvSpPr>
          <p:spPr bwMode="auto">
            <a:xfrm>
              <a:off x="3059832" y="2852738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4" name="Line 58"/>
            <p:cNvSpPr>
              <a:spLocks noChangeShapeType="1"/>
            </p:cNvSpPr>
            <p:nvPr/>
          </p:nvSpPr>
          <p:spPr bwMode="auto">
            <a:xfrm>
              <a:off x="2339975" y="3284538"/>
              <a:ext cx="719857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5" name="Line 59"/>
            <p:cNvSpPr>
              <a:spLocks noChangeShapeType="1"/>
            </p:cNvSpPr>
            <p:nvPr/>
          </p:nvSpPr>
          <p:spPr bwMode="auto">
            <a:xfrm flipV="1">
              <a:off x="2339975" y="2420938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6" name="Text Box 60"/>
            <p:cNvSpPr txBox="1">
              <a:spLocks noChangeArrowheads="1"/>
            </p:cNvSpPr>
            <p:nvPr/>
          </p:nvSpPr>
          <p:spPr bwMode="auto">
            <a:xfrm>
              <a:off x="2411413" y="3573463"/>
              <a:ext cx="5308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/>
                <a:t>ww</a:t>
              </a:r>
            </a:p>
          </p:txBody>
        </p:sp>
        <p:sp>
          <p:nvSpPr>
            <p:cNvPr id="26657" name="Line 61"/>
            <p:cNvSpPr>
              <a:spLocks noChangeShapeType="1"/>
            </p:cNvSpPr>
            <p:nvPr/>
          </p:nvSpPr>
          <p:spPr bwMode="auto">
            <a:xfrm>
              <a:off x="2309142" y="3392488"/>
              <a:ext cx="678533" cy="399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8" name="Line 62"/>
            <p:cNvSpPr>
              <a:spLocks noChangeShapeType="1"/>
            </p:cNvSpPr>
            <p:nvPr/>
          </p:nvSpPr>
          <p:spPr bwMode="auto">
            <a:xfrm>
              <a:off x="2268538" y="2420938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9" name="Text Box 63"/>
            <p:cNvSpPr txBox="1">
              <a:spLocks noChangeArrowheads="1"/>
            </p:cNvSpPr>
            <p:nvPr/>
          </p:nvSpPr>
          <p:spPr bwMode="auto">
            <a:xfrm>
              <a:off x="1763713" y="2781300"/>
              <a:ext cx="4857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/>
                <a:t>hw</a:t>
              </a:r>
            </a:p>
          </p:txBody>
        </p:sp>
        <p:sp>
          <p:nvSpPr>
            <p:cNvPr id="26660" name="Line 64"/>
            <p:cNvSpPr>
              <a:spLocks noChangeShapeType="1"/>
            </p:cNvSpPr>
            <p:nvPr/>
          </p:nvSpPr>
          <p:spPr bwMode="auto">
            <a:xfrm>
              <a:off x="3563938" y="2133600"/>
              <a:ext cx="0" cy="863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2" name="Text Box 67"/>
            <p:cNvSpPr txBox="1">
              <a:spLocks noChangeArrowheads="1"/>
            </p:cNvSpPr>
            <p:nvPr/>
          </p:nvSpPr>
          <p:spPr bwMode="auto">
            <a:xfrm>
              <a:off x="3502293" y="1864972"/>
              <a:ext cx="62223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 err="1"/>
                <a:t>wc1</a:t>
              </a:r>
              <a:endParaRPr lang="en-US" altLang="ko-KR" sz="1800" dirty="0"/>
            </a:p>
          </p:txBody>
        </p:sp>
        <p:sp>
          <p:nvSpPr>
            <p:cNvPr id="26663" name="AutoShape 69"/>
            <p:cNvSpPr>
              <a:spLocks noChangeArrowheads="1"/>
            </p:cNvSpPr>
            <p:nvPr/>
          </p:nvSpPr>
          <p:spPr bwMode="auto">
            <a:xfrm>
              <a:off x="4140200" y="1989138"/>
              <a:ext cx="719138" cy="935037"/>
            </a:xfrm>
            <a:prstGeom prst="can">
              <a:avLst>
                <a:gd name="adj" fmla="val 32505"/>
              </a:avLst>
            </a:prstGeom>
            <a:solidFill>
              <a:schemeClr val="accent1">
                <a:alpha val="16078"/>
              </a:schemeClr>
            </a:solidFill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/>
            </a:p>
          </p:txBody>
        </p:sp>
        <p:sp>
          <p:nvSpPr>
            <p:cNvPr id="26675" name="Line 82"/>
            <p:cNvSpPr>
              <a:spLocks noChangeShapeType="1"/>
            </p:cNvSpPr>
            <p:nvPr/>
          </p:nvSpPr>
          <p:spPr bwMode="auto">
            <a:xfrm>
              <a:off x="4140200" y="5229225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76" name="Text Box 83"/>
            <p:cNvSpPr txBox="1">
              <a:spLocks noChangeArrowheads="1"/>
            </p:cNvSpPr>
            <p:nvPr/>
          </p:nvSpPr>
          <p:spPr bwMode="auto">
            <a:xfrm>
              <a:off x="4238363" y="4826793"/>
              <a:ext cx="584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 err="1"/>
                <a:t>dc3</a:t>
              </a:r>
              <a:endParaRPr lang="en-US" altLang="ko-KR" sz="1800" dirty="0"/>
            </a:p>
          </p:txBody>
        </p:sp>
        <p:sp>
          <p:nvSpPr>
            <p:cNvPr id="26677" name="Line 84"/>
            <p:cNvSpPr>
              <a:spLocks noChangeShapeType="1"/>
            </p:cNvSpPr>
            <p:nvPr/>
          </p:nvSpPr>
          <p:spPr bwMode="auto">
            <a:xfrm>
              <a:off x="3639577" y="3592116"/>
              <a:ext cx="172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78" name="Text Box 85"/>
            <p:cNvSpPr txBox="1">
              <a:spLocks noChangeArrowheads="1"/>
            </p:cNvSpPr>
            <p:nvPr/>
          </p:nvSpPr>
          <p:spPr bwMode="auto">
            <a:xfrm>
              <a:off x="4078652" y="3565370"/>
              <a:ext cx="584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 err="1"/>
                <a:t>dc1</a:t>
              </a:r>
              <a:endParaRPr lang="en-US" altLang="ko-KR" sz="1800" dirty="0"/>
            </a:p>
          </p:txBody>
        </p:sp>
        <p:sp>
          <p:nvSpPr>
            <p:cNvPr id="26679" name="Line 87"/>
            <p:cNvSpPr>
              <a:spLocks noChangeShapeType="1"/>
            </p:cNvSpPr>
            <p:nvPr/>
          </p:nvSpPr>
          <p:spPr bwMode="auto">
            <a:xfrm>
              <a:off x="4160128" y="1444906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80" name="Text Box 89"/>
            <p:cNvSpPr txBox="1">
              <a:spLocks noChangeArrowheads="1"/>
            </p:cNvSpPr>
            <p:nvPr/>
          </p:nvSpPr>
          <p:spPr bwMode="auto">
            <a:xfrm>
              <a:off x="4221898" y="1444906"/>
              <a:ext cx="71913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 err="1"/>
                <a:t>dc2</a:t>
              </a:r>
              <a:endParaRPr lang="en-US" altLang="ko-KR" sz="1800" dirty="0"/>
            </a:p>
          </p:txBody>
        </p:sp>
        <p:sp>
          <p:nvSpPr>
            <p:cNvPr id="26683" name="AutoShape 92"/>
            <p:cNvSpPr>
              <a:spLocks noChangeArrowheads="1"/>
            </p:cNvSpPr>
            <p:nvPr/>
          </p:nvSpPr>
          <p:spPr bwMode="auto">
            <a:xfrm>
              <a:off x="4211638" y="1844675"/>
              <a:ext cx="114300" cy="114300"/>
            </a:xfrm>
            <a:prstGeom prst="flowChartSummingJunction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92FC9D-6F9D-4987-BE86-2C75AD4DC0C0}"/>
                  </a:ext>
                </a:extLst>
              </p:cNvPr>
              <p:cNvSpPr txBox="1"/>
              <p:nvPr/>
            </p:nvSpPr>
            <p:spPr>
              <a:xfrm>
                <a:off x="6244679" y="1903899"/>
                <a:ext cx="1350883" cy="650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altLang="ko-K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f>
                      <m:fPr>
                        <m:ctrlPr>
                          <a:rPr lang="en-US" altLang="ko-K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num>
                      <m:den>
                        <m:r>
                          <a:rPr lang="en-US" altLang="ko-KR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ko-KR" sz="2400" dirty="0">
                    <a:solidFill>
                      <a:srgbClr val="FF0000"/>
                    </a:solidFill>
                  </a:rPr>
                  <a:t> </a:t>
                </a:r>
                <a:endParaRPr lang="ko-KR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92FC9D-6F9D-4987-BE86-2C75AD4D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79" y="1903899"/>
                <a:ext cx="1350883" cy="650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45BAEC-52C7-4E32-A2BA-42892313954E}"/>
                  </a:ext>
                </a:extLst>
              </p:cNvPr>
              <p:cNvSpPr txBox="1"/>
              <p:nvPr/>
            </p:nvSpPr>
            <p:spPr>
              <a:xfrm>
                <a:off x="6307050" y="3416939"/>
                <a:ext cx="1946495" cy="451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altLang="ko-KR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l-GR" altLang="ko-KR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sSub>
                        <m:sSubPr>
                          <m:ctrlPr>
                            <a:rPr lang="el-GR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ko-KR" altLang="el-GR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ko-K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45BAEC-52C7-4E32-A2BA-42892313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050" y="3416939"/>
                <a:ext cx="1946495" cy="451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DCF39AA-99CA-46B4-BDA4-624AFC10BB0C}"/>
                  </a:ext>
                </a:extLst>
              </p:cNvPr>
              <p:cNvSpPr txBox="1"/>
              <p:nvPr/>
            </p:nvSpPr>
            <p:spPr>
              <a:xfrm>
                <a:off x="6219404" y="4259044"/>
                <a:ext cx="2103658" cy="506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DCF39AA-99CA-46B4-BDA4-624AFC10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404" y="4259044"/>
                <a:ext cx="2103658" cy="506421"/>
              </a:xfrm>
              <a:prstGeom prst="rect">
                <a:avLst/>
              </a:prstGeom>
              <a:blipFill>
                <a:blip r:embed="rId6"/>
                <a:stretch>
                  <a:fillRect t="-4819" b="-22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C9DBB-C9FB-40F8-8525-BE7AB76D1001}"/>
                  </a:ext>
                </a:extLst>
              </p:cNvPr>
              <p:cNvSpPr txBox="1"/>
              <p:nvPr/>
            </p:nvSpPr>
            <p:spPr>
              <a:xfrm>
                <a:off x="5299862" y="5304455"/>
                <a:ext cx="3023200" cy="744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ko-KR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ko-K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~ 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C9DBB-C9FB-40F8-8525-BE7AB76D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62" y="5304455"/>
                <a:ext cx="3023200" cy="744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A36658B-0FD8-40B8-99DC-3D054EDBE5DD}"/>
              </a:ext>
            </a:extLst>
          </p:cNvPr>
          <p:cNvSpPr txBox="1"/>
          <p:nvPr/>
        </p:nvSpPr>
        <p:spPr>
          <a:xfrm>
            <a:off x="7102256" y="4789909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Friction force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724E-0B4E-4CB7-964F-4065D3ED96D0}"/>
              </a:ext>
            </a:extLst>
          </p:cNvPr>
          <p:cNvSpPr txBox="1"/>
          <p:nvPr/>
        </p:nvSpPr>
        <p:spPr>
          <a:xfrm>
            <a:off x="6069760" y="1590321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Centrifugal force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3EA94-97FD-46DC-ADF6-2D0C519E4FFC}"/>
                  </a:ext>
                </a:extLst>
              </p:cNvPr>
              <p:cNvSpPr txBox="1"/>
              <p:nvPr/>
            </p:nvSpPr>
            <p:spPr>
              <a:xfrm>
                <a:off x="1740993" y="2606678"/>
                <a:ext cx="7207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𝑖𝑜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5A3EA94-97FD-46DC-ADF6-2D0C519E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93" y="2606678"/>
                <a:ext cx="7207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73FFB0-74B8-4A54-931E-AD09DF29D592}"/>
              </a:ext>
            </a:extLst>
          </p:cNvPr>
          <p:cNvGrpSpPr/>
          <p:nvPr/>
        </p:nvGrpSpPr>
        <p:grpSpPr>
          <a:xfrm>
            <a:off x="5262060" y="2430759"/>
            <a:ext cx="812941" cy="1368948"/>
            <a:chOff x="4830264" y="2803840"/>
            <a:chExt cx="812941" cy="1368948"/>
          </a:xfrm>
        </p:grpSpPr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0524A682-CD18-4BFE-B61A-82F38A367CD9}"/>
                </a:ext>
              </a:extLst>
            </p:cNvPr>
            <p:cNvSpPr/>
            <p:nvPr/>
          </p:nvSpPr>
          <p:spPr bwMode="auto">
            <a:xfrm>
              <a:off x="5170754" y="2819247"/>
              <a:ext cx="472451" cy="81995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B28A0996-AD94-4114-9F97-46B0BFA0D547}"/>
                </a:ext>
              </a:extLst>
            </p:cNvPr>
            <p:cNvSpPr/>
            <p:nvPr/>
          </p:nvSpPr>
          <p:spPr bwMode="auto">
            <a:xfrm rot="10800000">
              <a:off x="4830264" y="2803840"/>
              <a:ext cx="322397" cy="113613"/>
            </a:xfrm>
            <a:prstGeom prst="right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F25C9D74-ECFE-4B70-B364-76329C0E523F}"/>
                </a:ext>
              </a:extLst>
            </p:cNvPr>
            <p:cNvSpPr/>
            <p:nvPr/>
          </p:nvSpPr>
          <p:spPr bwMode="auto">
            <a:xfrm>
              <a:off x="5107303" y="2875278"/>
              <a:ext cx="97204" cy="1040884"/>
            </a:xfrm>
            <a:prstGeom prst="downArrow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F6DEF8-4E1B-4D08-B25E-0A258EA9A084}"/>
                    </a:ext>
                  </a:extLst>
                </p:cNvPr>
                <p:cNvSpPr txBox="1"/>
                <p:nvPr/>
              </p:nvSpPr>
              <p:spPr>
                <a:xfrm>
                  <a:off x="4955562" y="3895789"/>
                  <a:ext cx="41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</m:oMath>
                    </m:oMathPara>
                  </a14:m>
                  <a:endParaRPr lang="ko-KR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F6DEF8-4E1B-4D08-B25E-0A258EA9A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562" y="3895789"/>
                  <a:ext cx="41594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294" r="-11765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746EDCF-10BF-424E-ABEA-7F03616A0EB3}"/>
              </a:ext>
            </a:extLst>
          </p:cNvPr>
          <p:cNvSpPr txBox="1"/>
          <p:nvPr/>
        </p:nvSpPr>
        <p:spPr>
          <a:xfrm>
            <a:off x="6203772" y="3134327"/>
            <a:ext cx="1409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Drag force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483BA-A7CB-4B42-AFA3-568C1C8C4578}"/>
              </a:ext>
            </a:extLst>
          </p:cNvPr>
          <p:cNvSpPr txBox="1"/>
          <p:nvPr/>
        </p:nvSpPr>
        <p:spPr>
          <a:xfrm>
            <a:off x="4836683" y="4800043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Particle</a:t>
            </a:r>
            <a:r>
              <a:rPr lang="ko-KR" altLang="en-US" dirty="0"/>
              <a:t> </a:t>
            </a:r>
            <a:r>
              <a:rPr lang="en-US" altLang="ko-KR" dirty="0"/>
              <a:t>velocity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25C7628-1020-4A3E-A458-39CFB53E6E6F}"/>
                  </a:ext>
                </a:extLst>
              </p:cNvPr>
              <p:cNvSpPr txBox="1"/>
              <p:nvPr/>
            </p:nvSpPr>
            <p:spPr>
              <a:xfrm>
                <a:off x="950026" y="5801762"/>
                <a:ext cx="7207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𝑖𝑜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25C7628-1020-4A3E-A458-39CFB53E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26" y="5801762"/>
                <a:ext cx="720794" cy="461665"/>
              </a:xfrm>
              <a:prstGeom prst="rect">
                <a:avLst/>
              </a:prstGeom>
              <a:blipFill>
                <a:blip r:embed="rId10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10649C8E-D3B7-4D48-8A8E-1BE558B8C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8408" y="4025032"/>
            <a:ext cx="1072989" cy="166435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0B4A8E-C806-426E-85F4-2DF4E1F7E3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136508" y="2397965"/>
            <a:ext cx="419994" cy="704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C9F064C-6821-48F3-B1C9-AEFCD151DC22}"/>
              </a:ext>
            </a:extLst>
          </p:cNvPr>
          <p:cNvGrpSpPr/>
          <p:nvPr/>
        </p:nvGrpSpPr>
        <p:grpSpPr>
          <a:xfrm>
            <a:off x="6156176" y="2567808"/>
            <a:ext cx="2075297" cy="518604"/>
            <a:chOff x="6091835" y="1717485"/>
            <a:chExt cx="2075297" cy="5186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90591D-9845-471E-BE7E-CD20903D0C5F}"/>
                </a:ext>
              </a:extLst>
            </p:cNvPr>
            <p:cNvSpPr txBox="1"/>
            <p:nvPr/>
          </p:nvSpPr>
          <p:spPr>
            <a:xfrm>
              <a:off x="6091835" y="1818841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Lift</a:t>
              </a:r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07D193-7D38-47E4-A0E2-EF4F3FA8F4FB}"/>
                    </a:ext>
                  </a:extLst>
                </p:cNvPr>
                <p:cNvSpPr txBox="1"/>
                <p:nvPr/>
              </p:nvSpPr>
              <p:spPr>
                <a:xfrm>
                  <a:off x="6689868" y="1717485"/>
                  <a:ext cx="1477264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C07D193-7D38-47E4-A0E2-EF4F3FA8F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868" y="1717485"/>
                  <a:ext cx="1477264" cy="5186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3164E88-F3A2-43EE-8767-C7248DAD24EC}"/>
              </a:ext>
            </a:extLst>
          </p:cNvPr>
          <p:cNvSpPr/>
          <p:nvPr/>
        </p:nvSpPr>
        <p:spPr bwMode="auto">
          <a:xfrm>
            <a:off x="2325498" y="2486988"/>
            <a:ext cx="3600400" cy="367240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98DB58-CD08-4E9B-AFFB-5F60F5A6FB92}"/>
              </a:ext>
            </a:extLst>
          </p:cNvPr>
          <p:cNvCxnSpPr>
            <a:cxnSpLocks/>
            <a:endCxn id="2" idx="6"/>
          </p:cNvCxnSpPr>
          <p:nvPr/>
        </p:nvCxnSpPr>
        <p:spPr bwMode="auto">
          <a:xfrm>
            <a:off x="4125698" y="4323192"/>
            <a:ext cx="1800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6ECFB24-8FEC-4BD2-BD6B-1373DFD974E5}"/>
              </a:ext>
            </a:extLst>
          </p:cNvPr>
          <p:cNvCxnSpPr>
            <a:cxnSpLocks/>
          </p:cNvCxnSpPr>
          <p:nvPr/>
        </p:nvCxnSpPr>
        <p:spPr bwMode="auto">
          <a:xfrm flipV="1">
            <a:off x="4117141" y="2713726"/>
            <a:ext cx="864096" cy="1609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원호 9">
            <a:extLst>
              <a:ext uri="{FF2B5EF4-FFF2-40B4-BE49-F238E27FC236}">
                <a16:creationId xmlns:a16="http://schemas.microsoft.com/office/drawing/2014/main" id="{E105EFC0-4670-4B53-87C8-A92A6A14CDB7}"/>
              </a:ext>
            </a:extLst>
          </p:cNvPr>
          <p:cNvSpPr/>
          <p:nvPr/>
        </p:nvSpPr>
        <p:spPr bwMode="auto">
          <a:xfrm>
            <a:off x="3995936" y="4005064"/>
            <a:ext cx="576064" cy="674969"/>
          </a:xfrm>
          <a:prstGeom prst="arc">
            <a:avLst>
              <a:gd name="adj1" fmla="val 15870389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E4387-865D-4323-A496-BA1D4A4CA0D1}"/>
              </a:ext>
            </a:extLst>
          </p:cNvPr>
          <p:cNvSpPr txBox="1"/>
          <p:nvPr/>
        </p:nvSpPr>
        <p:spPr>
          <a:xfrm>
            <a:off x="5197261" y="3244334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Angular</a:t>
            </a:r>
            <a:r>
              <a:rPr lang="ko-KR" altLang="en-US" dirty="0"/>
              <a:t> </a:t>
            </a:r>
            <a:r>
              <a:rPr lang="en-US" altLang="ko-KR" dirty="0"/>
              <a:t>displacement [radians]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0CB0C5-0AE0-4A12-BA00-F5B1CC0DDE2C}"/>
                  </a:ext>
                </a:extLst>
              </p:cNvPr>
              <p:cNvSpPr txBox="1"/>
              <p:nvPr/>
            </p:nvSpPr>
            <p:spPr>
              <a:xfrm>
                <a:off x="5171232" y="3599416"/>
                <a:ext cx="1347612" cy="343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0CB0C5-0AE0-4A12-BA00-F5B1CC0D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232" y="3599416"/>
                <a:ext cx="1347612" cy="343364"/>
              </a:xfrm>
              <a:prstGeom prst="rect">
                <a:avLst/>
              </a:prstGeom>
              <a:blipFill>
                <a:blip r:embed="rId3"/>
                <a:stretch>
                  <a:fillRect l="-2715" t="-17544" r="-905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1E267A9-483E-40D1-BA3E-E3E9598FB447}"/>
              </a:ext>
            </a:extLst>
          </p:cNvPr>
          <p:cNvSpPr txBox="1"/>
          <p:nvPr/>
        </p:nvSpPr>
        <p:spPr>
          <a:xfrm>
            <a:off x="5298591" y="176050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Angular velocity[radians/sec]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DE9B1-BC66-4380-BEBA-E7751224D5D9}"/>
                  </a:ext>
                </a:extLst>
              </p:cNvPr>
              <p:cNvSpPr txBox="1"/>
              <p:nvPr/>
            </p:nvSpPr>
            <p:spPr>
              <a:xfrm>
                <a:off x="5470023" y="2191019"/>
                <a:ext cx="82452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DE9B1-BC66-4380-BEBA-E7751224D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023" y="2191019"/>
                <a:ext cx="824521" cy="522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제목 14">
            <a:extLst>
              <a:ext uri="{FF2B5EF4-FFF2-40B4-BE49-F238E27FC236}">
                <a16:creationId xmlns:a16="http://schemas.microsoft.com/office/drawing/2014/main" id="{29CC1F91-E406-4198-82B5-D4D41878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Angular motion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86619-2BD4-4B87-BA1B-7504B9A3C5AD}"/>
              </a:ext>
            </a:extLst>
          </p:cNvPr>
          <p:cNvSpPr txBox="1"/>
          <p:nvPr/>
        </p:nvSpPr>
        <p:spPr>
          <a:xfrm>
            <a:off x="4426561" y="3738805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+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55E03E-0677-4115-92D4-14E69989D4DA}"/>
              </a:ext>
            </a:extLst>
          </p:cNvPr>
          <p:cNvSpPr txBox="1"/>
          <p:nvPr/>
        </p:nvSpPr>
        <p:spPr>
          <a:xfrm>
            <a:off x="5291695" y="4526671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Angular acceleration rad/</a:t>
            </a:r>
            <a:r>
              <a:rPr lang="en-US" altLang="ko-KR" dirty="0" err="1"/>
              <a:t>s^2</a:t>
            </a:r>
            <a:r>
              <a:rPr lang="en-US" altLang="ko-KR" dirty="0"/>
              <a:t>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8DA295-137D-4E90-AE8D-E1FC6B52F3F8}"/>
                  </a:ext>
                </a:extLst>
              </p:cNvPr>
              <p:cNvSpPr txBox="1"/>
              <p:nvPr/>
            </p:nvSpPr>
            <p:spPr>
              <a:xfrm>
                <a:off x="6660232" y="4941168"/>
                <a:ext cx="832792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⃗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8DA295-137D-4E90-AE8D-E1FC6B52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941168"/>
                <a:ext cx="832792" cy="5464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원호 18">
            <a:extLst>
              <a:ext uri="{FF2B5EF4-FFF2-40B4-BE49-F238E27FC236}">
                <a16:creationId xmlns:a16="http://schemas.microsoft.com/office/drawing/2014/main" id="{2023BC66-0950-478D-8642-864D2B07BEF3}"/>
              </a:ext>
            </a:extLst>
          </p:cNvPr>
          <p:cNvSpPr/>
          <p:nvPr/>
        </p:nvSpPr>
        <p:spPr bwMode="auto">
          <a:xfrm>
            <a:off x="3521456" y="2563356"/>
            <a:ext cx="2490704" cy="3529940"/>
          </a:xfrm>
          <a:prstGeom prst="arc">
            <a:avLst>
              <a:gd name="adj1" fmla="val 16431107"/>
              <a:gd name="adj2" fmla="val 157304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70C820-9279-4A7A-BBB9-F08BBA3A560D}"/>
              </a:ext>
            </a:extLst>
          </p:cNvPr>
          <p:cNvSpPr txBox="1"/>
          <p:nvPr/>
        </p:nvSpPr>
        <p:spPr>
          <a:xfrm>
            <a:off x="1280687" y="362134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Arc length [m]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5E0481-9218-4345-9196-283B14A673DF}"/>
                  </a:ext>
                </a:extLst>
              </p:cNvPr>
              <p:cNvSpPr txBox="1"/>
              <p:nvPr/>
            </p:nvSpPr>
            <p:spPr>
              <a:xfrm>
                <a:off x="1352179" y="4013879"/>
                <a:ext cx="933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ko-KR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E5E0481-9218-4345-9196-283B14A67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179" y="4013879"/>
                <a:ext cx="933269" cy="276999"/>
              </a:xfrm>
              <a:prstGeom prst="rect">
                <a:avLst/>
              </a:prstGeom>
              <a:blipFill>
                <a:blip r:embed="rId6"/>
                <a:stretch>
                  <a:fillRect l="-4575" r="-3268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D4B797-C6BF-4701-BBBA-6557F7786CD0}"/>
                  </a:ext>
                </a:extLst>
              </p:cNvPr>
              <p:cNvSpPr txBox="1"/>
              <p:nvPr/>
            </p:nvSpPr>
            <p:spPr>
              <a:xfrm>
                <a:off x="1144924" y="4342549"/>
                <a:ext cx="2390775" cy="5227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ko-KR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ko-KR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D4B797-C6BF-4701-BBBA-6557F778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924" y="4342549"/>
                <a:ext cx="2390775" cy="5227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A9A8BF-9322-437D-B7E8-1F9DF19CA5A1}"/>
                  </a:ext>
                </a:extLst>
              </p:cNvPr>
              <p:cNvSpPr txBox="1"/>
              <p:nvPr/>
            </p:nvSpPr>
            <p:spPr>
              <a:xfrm>
                <a:off x="1274013" y="5014450"/>
                <a:ext cx="2981201" cy="52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ko-KR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ko-KR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A9A8BF-9322-437D-B7E8-1F9DF19CA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013" y="5014450"/>
                <a:ext cx="2981201" cy="526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769542E-455C-471A-BF36-8920A2BC25F5}"/>
              </a:ext>
            </a:extLst>
          </p:cNvPr>
          <p:cNvSpPr txBox="1"/>
          <p:nvPr/>
        </p:nvSpPr>
        <p:spPr>
          <a:xfrm>
            <a:off x="1430367" y="5616621"/>
            <a:ext cx="2668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Changing speed only, its not a vector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FF26A4-36FE-4AB3-B197-18E0936FF558}"/>
                  </a:ext>
                </a:extLst>
              </p:cNvPr>
              <p:cNvSpPr txBox="1"/>
              <p:nvPr/>
            </p:nvSpPr>
            <p:spPr>
              <a:xfrm>
                <a:off x="1996894" y="2049752"/>
                <a:ext cx="852220" cy="55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FF26A4-36FE-4AB3-B197-18E0936FF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894" y="2049752"/>
                <a:ext cx="852220" cy="5566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7319874-ACB7-4C34-A4CE-F6107D674F67}"/>
              </a:ext>
            </a:extLst>
          </p:cNvPr>
          <p:cNvSpPr txBox="1"/>
          <p:nvPr/>
        </p:nvSpPr>
        <p:spPr>
          <a:xfrm>
            <a:off x="454737" y="162986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Centripetal acceleration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0F6CFAE-2289-4255-B4CB-EFC466E608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415397" y="2691472"/>
            <a:ext cx="476426" cy="850272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E56DC1-FDFE-42D9-854D-F7F2C6E7EDAA}"/>
              </a:ext>
            </a:extLst>
          </p:cNvPr>
          <p:cNvSpPr txBox="1"/>
          <p:nvPr/>
        </p:nvSpPr>
        <p:spPr>
          <a:xfrm>
            <a:off x="753253" y="2555333"/>
            <a:ext cx="3162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Changes the direction of the velocity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8B262B7-A1F2-4C6D-B582-0A100B7147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29688" y="2342171"/>
            <a:ext cx="899785" cy="2832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6166CFE-3DAC-4316-9845-265F96049D3D}"/>
              </a:ext>
            </a:extLst>
          </p:cNvPr>
          <p:cNvSpPr txBox="1"/>
          <p:nvPr/>
        </p:nvSpPr>
        <p:spPr>
          <a:xfrm>
            <a:off x="3648375" y="1352843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Tangential </a:t>
            </a:r>
          </a:p>
          <a:p>
            <a:r>
              <a:rPr lang="en-US" altLang="ko-KR" dirty="0" err="1"/>
              <a:t>Accleraion</a:t>
            </a:r>
            <a:r>
              <a:rPr lang="en-US" altLang="ko-KR" dirty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ECEF5-FFD2-44B2-BED1-3F5AF8987502}"/>
                  </a:ext>
                </a:extLst>
              </p:cNvPr>
              <p:cNvSpPr txBox="1"/>
              <p:nvPr/>
            </p:nvSpPr>
            <p:spPr>
              <a:xfrm>
                <a:off x="3806020" y="1999174"/>
                <a:ext cx="886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DECEF5-FFD2-44B2-BED1-3F5AF8987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020" y="1999174"/>
                <a:ext cx="886653" cy="276999"/>
              </a:xfrm>
              <a:prstGeom prst="rect">
                <a:avLst/>
              </a:prstGeom>
              <a:blipFill>
                <a:blip r:embed="rId10"/>
                <a:stretch>
                  <a:fillRect l="-2055" r="-137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CDBD750-85AD-46CE-B856-DB4263311F1F}"/>
              </a:ext>
            </a:extLst>
          </p:cNvPr>
          <p:cNvCxnSpPr>
            <a:cxnSpLocks/>
          </p:cNvCxnSpPr>
          <p:nvPr/>
        </p:nvCxnSpPr>
        <p:spPr bwMode="auto">
          <a:xfrm flipH="1">
            <a:off x="3834757" y="2700010"/>
            <a:ext cx="997696" cy="404448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A6CB70-534E-4C32-8CC4-8535A88A7A17}"/>
              </a:ext>
            </a:extLst>
          </p:cNvPr>
          <p:cNvSpPr txBox="1"/>
          <p:nvPr/>
        </p:nvSpPr>
        <p:spPr>
          <a:xfrm>
            <a:off x="2643480" y="297912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Total </a:t>
            </a:r>
            <a:r>
              <a:rPr lang="en-US" altLang="ko-KR" dirty="0" err="1">
                <a:solidFill>
                  <a:srgbClr val="7030A0"/>
                </a:solidFill>
              </a:rPr>
              <a:t>accleration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5EBF26-45BE-40C7-B422-2285D9C46D6B}"/>
                  </a:ext>
                </a:extLst>
              </p:cNvPr>
              <p:cNvSpPr txBox="1"/>
              <p:nvPr/>
            </p:nvSpPr>
            <p:spPr>
              <a:xfrm>
                <a:off x="2766313" y="3288323"/>
                <a:ext cx="1525610" cy="278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5EBF26-45BE-40C7-B422-2285D9C4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313" y="3288323"/>
                <a:ext cx="1525610" cy="278794"/>
              </a:xfrm>
              <a:prstGeom prst="rect">
                <a:avLst/>
              </a:prstGeom>
              <a:blipFill>
                <a:blip r:embed="rId11"/>
                <a:stretch>
                  <a:fillRect l="-1200" r="-400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0EF5C1-3AAA-4D18-8CFD-7A718A9C27BA}"/>
              </a:ext>
            </a:extLst>
          </p:cNvPr>
          <p:cNvSpPr txBox="1"/>
          <p:nvPr/>
        </p:nvSpPr>
        <p:spPr>
          <a:xfrm>
            <a:off x="4726109" y="429087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51539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594E3-6B88-408A-9184-3BAE2223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vs Rotational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C12655-F162-495A-9534-D7953B2F0943}"/>
                  </a:ext>
                </a:extLst>
              </p:cNvPr>
              <p:cNvSpPr txBox="1"/>
              <p:nvPr/>
            </p:nvSpPr>
            <p:spPr>
              <a:xfrm>
                <a:off x="5576134" y="2222335"/>
                <a:ext cx="1347612" cy="343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C12655-F162-495A-9534-D7953B2F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34" y="2222335"/>
                <a:ext cx="1347612" cy="343364"/>
              </a:xfrm>
              <a:prstGeom prst="rect">
                <a:avLst/>
              </a:prstGeom>
              <a:blipFill>
                <a:blip r:embed="rId2"/>
                <a:stretch>
                  <a:fillRect l="-3167" t="-19643" r="-45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3B491-F86D-4134-840B-D9CB00E170E8}"/>
                  </a:ext>
                </a:extLst>
              </p:cNvPr>
              <p:cNvSpPr txBox="1"/>
              <p:nvPr/>
            </p:nvSpPr>
            <p:spPr>
              <a:xfrm>
                <a:off x="5752583" y="5521611"/>
                <a:ext cx="832792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⃗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83B491-F86D-4134-840B-D9CB00E17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83" y="5521611"/>
                <a:ext cx="832792" cy="546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F1BF-7B27-4003-AE4B-B4A558B972ED}"/>
                  </a:ext>
                </a:extLst>
              </p:cNvPr>
              <p:cNvSpPr txBox="1"/>
              <p:nvPr/>
            </p:nvSpPr>
            <p:spPr>
              <a:xfrm>
                <a:off x="5677740" y="3755442"/>
                <a:ext cx="824521" cy="522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F1BF-7B27-4003-AE4B-B4A558B9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740" y="3755442"/>
                <a:ext cx="824521" cy="522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35C199-6772-47EA-AB58-860996E0DAFE}"/>
                  </a:ext>
                </a:extLst>
              </p:cNvPr>
              <p:cNvSpPr txBox="1"/>
              <p:nvPr/>
            </p:nvSpPr>
            <p:spPr>
              <a:xfrm>
                <a:off x="2275647" y="3763521"/>
                <a:ext cx="77835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35C199-6772-47EA-AB58-860996E0D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647" y="3763521"/>
                <a:ext cx="778354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A2B0BE-FDE9-4022-AF37-1E9977FAF7C0}"/>
                  </a:ext>
                </a:extLst>
              </p:cNvPr>
              <p:cNvSpPr txBox="1"/>
              <p:nvPr/>
            </p:nvSpPr>
            <p:spPr>
              <a:xfrm>
                <a:off x="2174794" y="2305376"/>
                <a:ext cx="131478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A2B0BE-FDE9-4022-AF37-1E9977FAF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94" y="2305376"/>
                <a:ext cx="1314782" cy="299249"/>
              </a:xfrm>
              <a:prstGeom prst="rect">
                <a:avLst/>
              </a:prstGeom>
              <a:blipFill>
                <a:blip r:embed="rId6"/>
                <a:stretch>
                  <a:fillRect l="-4186" t="-20408" r="-1860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527A9-665A-4C54-B7AE-2DF035F72CE1}"/>
                  </a:ext>
                </a:extLst>
              </p:cNvPr>
              <p:cNvSpPr txBox="1"/>
              <p:nvPr/>
            </p:nvSpPr>
            <p:spPr>
              <a:xfrm>
                <a:off x="2275647" y="5526677"/>
                <a:ext cx="781817" cy="546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⃗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527A9-665A-4C54-B7AE-2DF035F7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647" y="5526677"/>
                <a:ext cx="781817" cy="5464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BDE16E-17BC-41F9-B18F-A5718F224632}"/>
              </a:ext>
            </a:extLst>
          </p:cNvPr>
          <p:cNvSpPr txBox="1"/>
          <p:nvPr/>
        </p:nvSpPr>
        <p:spPr>
          <a:xfrm>
            <a:off x="3455244" y="153915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153AE-35E0-44EC-AC49-7F33DBCA2788}"/>
              </a:ext>
            </a:extLst>
          </p:cNvPr>
          <p:cNvSpPr txBox="1"/>
          <p:nvPr/>
        </p:nvSpPr>
        <p:spPr>
          <a:xfrm>
            <a:off x="5576134" y="150428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Rotational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578A0-3A1D-4446-8B5E-17DCD88F6533}"/>
                  </a:ext>
                </a:extLst>
              </p:cNvPr>
              <p:cNvSpPr txBox="1"/>
              <p:nvPr/>
            </p:nvSpPr>
            <p:spPr>
              <a:xfrm>
                <a:off x="1429337" y="2757527"/>
                <a:ext cx="4572000" cy="642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578A0-3A1D-4446-8B5E-17DCD88F6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337" y="2757527"/>
                <a:ext cx="4572000" cy="6424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9B0FE-3036-4DC0-BDDA-EFEC8F69CDB7}"/>
                  </a:ext>
                </a:extLst>
              </p:cNvPr>
              <p:cNvSpPr txBox="1"/>
              <p:nvPr/>
            </p:nvSpPr>
            <p:spPr>
              <a:xfrm>
                <a:off x="4860032" y="2815748"/>
                <a:ext cx="4572000" cy="61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C9B0FE-3036-4DC0-BDDA-EFEC8F69C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2815748"/>
                <a:ext cx="4572000" cy="618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24B4D3-21FE-4DCB-8B95-C9B89B276B24}"/>
                  </a:ext>
                </a:extLst>
              </p:cNvPr>
              <p:cNvSpPr txBox="1"/>
              <p:nvPr/>
            </p:nvSpPr>
            <p:spPr>
              <a:xfrm>
                <a:off x="2174794" y="4846777"/>
                <a:ext cx="16761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24B4D3-21FE-4DCB-8B95-C9B89B27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94" y="4846777"/>
                <a:ext cx="1676100" cy="276999"/>
              </a:xfrm>
              <a:prstGeom prst="rect">
                <a:avLst/>
              </a:prstGeom>
              <a:blipFill>
                <a:blip r:embed="rId10"/>
                <a:stretch>
                  <a:fillRect l="-1091" r="-727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34332-436C-447B-925E-81D42397A4C5}"/>
                  </a:ext>
                </a:extLst>
              </p:cNvPr>
              <p:cNvSpPr txBox="1"/>
              <p:nvPr/>
            </p:nvSpPr>
            <p:spPr>
              <a:xfrm>
                <a:off x="5589076" y="4846777"/>
                <a:ext cx="1759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834332-436C-447B-925E-81D42397A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76" y="4846777"/>
                <a:ext cx="1759777" cy="276999"/>
              </a:xfrm>
              <a:prstGeom prst="rect">
                <a:avLst/>
              </a:prstGeom>
              <a:blipFill>
                <a:blip r:embed="rId11"/>
                <a:stretch>
                  <a:fillRect l="-692" r="-138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421CC-12F8-4CAA-8E39-018905206960}"/>
                  </a:ext>
                </a:extLst>
              </p:cNvPr>
              <p:cNvSpPr txBox="1"/>
              <p:nvPr/>
            </p:nvSpPr>
            <p:spPr>
              <a:xfrm>
                <a:off x="2069009" y="4426849"/>
                <a:ext cx="1235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421CC-12F8-4CAA-8E39-018905206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09" y="4426849"/>
                <a:ext cx="1235210" cy="276999"/>
              </a:xfrm>
              <a:prstGeom prst="rect">
                <a:avLst/>
              </a:prstGeom>
              <a:blipFill>
                <a:blip r:embed="rId12"/>
                <a:stretch>
                  <a:fillRect l="-1478" r="-246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C597B10-D8CA-4053-B106-CEF55D3AC4D7}"/>
              </a:ext>
            </a:extLst>
          </p:cNvPr>
          <p:cNvSpPr txBox="1"/>
          <p:nvPr/>
        </p:nvSpPr>
        <p:spPr>
          <a:xfrm>
            <a:off x="3715337" y="4338945"/>
            <a:ext cx="150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if a is constant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AFE552-9B03-49E2-8A81-EB8A8541A5BC}"/>
                  </a:ext>
                </a:extLst>
              </p:cNvPr>
              <p:cNvSpPr txBox="1"/>
              <p:nvPr/>
            </p:nvSpPr>
            <p:spPr>
              <a:xfrm>
                <a:off x="5543176" y="4477189"/>
                <a:ext cx="1331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AFE552-9B03-49E2-8A81-EB8A8541A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176" y="4477189"/>
                <a:ext cx="1331005" cy="276999"/>
              </a:xfrm>
              <a:prstGeom prst="rect">
                <a:avLst/>
              </a:prstGeom>
              <a:blipFill>
                <a:blip r:embed="rId13"/>
                <a:stretch>
                  <a:fillRect l="-1370" r="-228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D3759F7-A097-4E4B-A7FE-CF829848F0FC}"/>
              </a:ext>
            </a:extLst>
          </p:cNvPr>
          <p:cNvSpPr txBox="1"/>
          <p:nvPr/>
        </p:nvSpPr>
        <p:spPr>
          <a:xfrm>
            <a:off x="7317874" y="4370431"/>
            <a:ext cx="150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if </a:t>
            </a:r>
            <a:r>
              <a:rPr lang="el-GR" altLang="ko-KR" dirty="0">
                <a:solidFill>
                  <a:srgbClr val="FF0000"/>
                </a:solidFill>
              </a:rPr>
              <a:t>α</a:t>
            </a:r>
            <a:r>
              <a:rPr lang="en-US" altLang="ko-KR" dirty="0">
                <a:solidFill>
                  <a:srgbClr val="FF0000"/>
                </a:solidFill>
              </a:rPr>
              <a:t> is constant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257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151F2-8691-43AB-BB35-9B1F6F5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Torque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E4F5FA9-D310-40B4-9AB4-D81353A515E4}"/>
              </a:ext>
            </a:extLst>
          </p:cNvPr>
          <p:cNvSpPr/>
          <p:nvPr/>
        </p:nvSpPr>
        <p:spPr bwMode="auto">
          <a:xfrm>
            <a:off x="2325498" y="2486988"/>
            <a:ext cx="3600400" cy="367240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CEEAFCE-0997-49C0-8D26-D49E45B4BA36}"/>
              </a:ext>
            </a:extLst>
          </p:cNvPr>
          <p:cNvCxnSpPr>
            <a:cxnSpLocks/>
            <a:endCxn id="3" idx="6"/>
          </p:cNvCxnSpPr>
          <p:nvPr/>
        </p:nvCxnSpPr>
        <p:spPr bwMode="auto">
          <a:xfrm>
            <a:off x="4125698" y="4323192"/>
            <a:ext cx="1800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46BA76F-3FE1-42DA-8AF4-EAC3491B5BE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25256" y="3606744"/>
            <a:ext cx="644" cy="719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85C893-B22A-4965-973E-A881A3CB4430}"/>
              </a:ext>
            </a:extLst>
          </p:cNvPr>
          <p:cNvSpPr txBox="1"/>
          <p:nvPr/>
        </p:nvSpPr>
        <p:spPr>
          <a:xfrm>
            <a:off x="4860032" y="4005066"/>
            <a:ext cx="18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8560C7-028F-4204-BDE5-2CB0BE511459}"/>
                  </a:ext>
                </a:extLst>
              </p:cNvPr>
              <p:cNvSpPr txBox="1"/>
              <p:nvPr/>
            </p:nvSpPr>
            <p:spPr>
              <a:xfrm>
                <a:off x="4114800" y="2974258"/>
                <a:ext cx="921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8560C7-028F-4204-BDE5-2CB0BE511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74258"/>
                <a:ext cx="921534" cy="276999"/>
              </a:xfrm>
              <a:prstGeom prst="rect">
                <a:avLst/>
              </a:prstGeom>
              <a:blipFill>
                <a:blip r:embed="rId3"/>
                <a:stretch>
                  <a:fillRect l="-1987" r="-1987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E59D1A-1ED2-47C4-A5CA-6DB0CAC0D7C9}"/>
                  </a:ext>
                </a:extLst>
              </p:cNvPr>
              <p:cNvSpPr txBox="1"/>
              <p:nvPr/>
            </p:nvSpPr>
            <p:spPr>
              <a:xfrm>
                <a:off x="5925898" y="2974258"/>
                <a:ext cx="995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E59D1A-1ED2-47C4-A5CA-6DB0CAC0D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898" y="2974258"/>
                <a:ext cx="995850" cy="276999"/>
              </a:xfrm>
              <a:prstGeom prst="rect">
                <a:avLst/>
              </a:prstGeom>
              <a:blipFill>
                <a:blip r:embed="rId4"/>
                <a:stretch>
                  <a:fillRect l="-368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F2CD86-57AF-49B8-A3F4-2C156C9613BB}"/>
                  </a:ext>
                </a:extLst>
              </p:cNvPr>
              <p:cNvSpPr txBox="1"/>
              <p:nvPr/>
            </p:nvSpPr>
            <p:spPr>
              <a:xfrm>
                <a:off x="6084168" y="3371726"/>
                <a:ext cx="1560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F2CD86-57AF-49B8-A3F4-2C156C961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371726"/>
                <a:ext cx="1560620" cy="276999"/>
              </a:xfrm>
              <a:prstGeom prst="rect">
                <a:avLst/>
              </a:prstGeom>
              <a:blipFill>
                <a:blip r:embed="rId5"/>
                <a:stretch>
                  <a:fillRect l="-1172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CFF607-FFB8-4981-A5FE-AD1E415854FC}"/>
                  </a:ext>
                </a:extLst>
              </p:cNvPr>
              <p:cNvSpPr txBox="1"/>
              <p:nvPr/>
            </p:nvSpPr>
            <p:spPr>
              <a:xfrm>
                <a:off x="6084168" y="3737337"/>
                <a:ext cx="25426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CFF607-FFB8-4981-A5FE-AD1E4158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3737337"/>
                <a:ext cx="2542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3A4DD3-7B41-4F30-9C75-7E8AA0099A37}"/>
                  </a:ext>
                </a:extLst>
              </p:cNvPr>
              <p:cNvSpPr txBox="1"/>
              <p:nvPr/>
            </p:nvSpPr>
            <p:spPr>
              <a:xfrm>
                <a:off x="6044160" y="5122400"/>
                <a:ext cx="1872208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3A4DD3-7B41-4F30-9C75-7E8AA0099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160" y="5122400"/>
                <a:ext cx="1872208" cy="562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A294CA-5A60-4661-8C37-C4CF52D915A9}"/>
                  </a:ext>
                </a:extLst>
              </p:cNvPr>
              <p:cNvSpPr txBox="1"/>
              <p:nvPr/>
            </p:nvSpPr>
            <p:spPr>
              <a:xfrm>
                <a:off x="2281347" y="1972039"/>
                <a:ext cx="77508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A294CA-5A60-4661-8C37-C4CF52D91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347" y="1972039"/>
                <a:ext cx="775084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6FB53B7-4AFE-4FAB-B157-2901E613C4B0}"/>
              </a:ext>
            </a:extLst>
          </p:cNvPr>
          <p:cNvSpPr txBox="1"/>
          <p:nvPr/>
        </p:nvSpPr>
        <p:spPr>
          <a:xfrm>
            <a:off x="3189594" y="211765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inertia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2E758-99A0-4D6B-BAC0-EF4AE6705A93}"/>
                  </a:ext>
                </a:extLst>
              </p:cNvPr>
              <p:cNvSpPr txBox="1"/>
              <p:nvPr/>
            </p:nvSpPr>
            <p:spPr>
              <a:xfrm>
                <a:off x="1095803" y="2853042"/>
                <a:ext cx="685188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52E758-99A0-4D6B-BAC0-EF4AE670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03" y="2853042"/>
                <a:ext cx="685188" cy="470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1C41E0F-AA23-4898-B0CC-1447BB625A09}"/>
              </a:ext>
            </a:extLst>
          </p:cNvPr>
          <p:cNvSpPr txBox="1"/>
          <p:nvPr/>
        </p:nvSpPr>
        <p:spPr>
          <a:xfrm>
            <a:off x="1835696" y="3279393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Moment of inertia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95803C-E2B9-4161-89CD-ABB8956DF7F6}"/>
              </a:ext>
            </a:extLst>
          </p:cNvPr>
          <p:cNvSpPr txBox="1"/>
          <p:nvPr/>
        </p:nvSpPr>
        <p:spPr>
          <a:xfrm>
            <a:off x="1835695" y="3648725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Rotational inertia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97C700-695A-4F8A-8DD0-2A9C744A1F24}"/>
                  </a:ext>
                </a:extLst>
              </p:cNvPr>
              <p:cNvSpPr txBox="1"/>
              <p:nvPr/>
            </p:nvSpPr>
            <p:spPr>
              <a:xfrm>
                <a:off x="1812051" y="4432549"/>
                <a:ext cx="124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97C700-695A-4F8A-8DD0-2A9C744A1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51" y="4432549"/>
                <a:ext cx="1244380" cy="276999"/>
              </a:xfrm>
              <a:prstGeom prst="rect">
                <a:avLst/>
              </a:prstGeom>
              <a:blipFill>
                <a:blip r:embed="rId10"/>
                <a:stretch>
                  <a:fillRect l="-1471" r="-980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타원 35">
            <a:extLst>
              <a:ext uri="{FF2B5EF4-FFF2-40B4-BE49-F238E27FC236}">
                <a16:creationId xmlns:a16="http://schemas.microsoft.com/office/drawing/2014/main" id="{759666CC-7E6F-47D0-9EAB-F903561F37D0}"/>
              </a:ext>
            </a:extLst>
          </p:cNvPr>
          <p:cNvSpPr/>
          <p:nvPr/>
        </p:nvSpPr>
        <p:spPr bwMode="auto">
          <a:xfrm>
            <a:off x="5847405" y="4212733"/>
            <a:ext cx="156988" cy="19467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61514D-CAA7-4861-B804-FB0B096363E3}"/>
              </a:ext>
            </a:extLst>
          </p:cNvPr>
          <p:cNvSpPr txBox="1"/>
          <p:nvPr/>
        </p:nvSpPr>
        <p:spPr>
          <a:xfrm>
            <a:off x="6004391" y="425340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E8F0DA-F59E-4A41-A7F6-31C1EEE2F47C}"/>
                  </a:ext>
                </a:extLst>
              </p:cNvPr>
              <p:cNvSpPr txBox="1"/>
              <p:nvPr/>
            </p:nvSpPr>
            <p:spPr>
              <a:xfrm>
                <a:off x="6415700" y="5844212"/>
                <a:ext cx="10676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E8F0DA-F59E-4A41-A7F6-31C1EEE2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700" y="5844212"/>
                <a:ext cx="1067665" cy="276999"/>
              </a:xfrm>
              <a:prstGeom prst="rect">
                <a:avLst/>
              </a:prstGeom>
              <a:blipFill>
                <a:blip r:embed="rId11"/>
                <a:stretch>
                  <a:fillRect l="-3409" r="-568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ADFE493-F6BB-4CED-8288-4902CE5C83EF}"/>
              </a:ext>
            </a:extLst>
          </p:cNvPr>
          <p:cNvSpPr txBox="1"/>
          <p:nvPr/>
        </p:nvSpPr>
        <p:spPr>
          <a:xfrm>
            <a:off x="827584" y="2486988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Angular acceleration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598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6632"/>
            <a:ext cx="5748767" cy="6591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5613" y="6488668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Ref: CFB Boiler DSN-</a:t>
            </a:r>
            <a:r>
              <a:rPr lang="ko-KR" altLang="en-US" dirty="0" err="1"/>
              <a:t>두산중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48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Requirements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8313" y="1700213"/>
            <a:ext cx="8229600" cy="3096939"/>
          </a:xfrm>
        </p:spPr>
        <p:txBody>
          <a:bodyPr/>
          <a:lstStyle/>
          <a:p>
            <a:r>
              <a:rPr lang="en-US" altLang="ko-KR" dirty="0"/>
              <a:t>Stable ash separation and recirculation</a:t>
            </a:r>
          </a:p>
          <a:p>
            <a:r>
              <a:rPr lang="en-US" altLang="ko-KR" dirty="0"/>
              <a:t>Minimum pressure drop  for gas seal</a:t>
            </a:r>
          </a:p>
          <a:p>
            <a:pPr lvl="1"/>
            <a:r>
              <a:rPr lang="en-US" altLang="ko-KR" dirty="0"/>
              <a:t>Suction condition in cyclone</a:t>
            </a:r>
          </a:p>
          <a:p>
            <a:r>
              <a:rPr lang="en-US" altLang="ko-KR" dirty="0"/>
              <a:t>Stable response to particle load variation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403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Cyclone design criteria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185553"/>
              </p:ext>
            </p:extLst>
          </p:nvPr>
        </p:nvGraphicFramePr>
        <p:xfrm>
          <a:off x="468313" y="1773238"/>
          <a:ext cx="8229600" cy="3570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Items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Sym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Unit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Value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Exit velocity of gas from combustor 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vo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m/s</a:t>
                      </a:r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15 - 20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Inlet velocity of gas to cyclone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vi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r>
                        <a:rPr lang="en-US" altLang="ko-KR" sz="1800"/>
                        <a:t>m/s</a:t>
                      </a:r>
                      <a:endParaRPr lang="en-US" altLang="ko-KR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20 -</a:t>
                      </a:r>
                      <a:r>
                        <a:rPr lang="en-US" altLang="ko-KR" sz="1800" baseline="0" dirty="0"/>
                        <a:t> 25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Exit velocity</a:t>
                      </a:r>
                      <a:r>
                        <a:rPr lang="en-US" altLang="ko-KR" sz="1800" baseline="0" dirty="0"/>
                        <a:t> of gas to vortex finder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ve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r>
                        <a:rPr lang="en-US" altLang="ko-KR" sz="1800"/>
                        <a:t>m/s</a:t>
                      </a:r>
                      <a:endParaRPr lang="en-US" altLang="ko-KR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30 - 35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Inlet velocity of gas to convection pass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/>
                        <a:t>Vc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r>
                        <a:rPr lang="en-US" altLang="ko-KR" sz="1800"/>
                        <a:t>m/s</a:t>
                      </a:r>
                      <a:endParaRPr lang="en-US" altLang="ko-KR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15 - 20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Gas</a:t>
                      </a:r>
                      <a:r>
                        <a:rPr lang="en-US" altLang="ko-KR" sz="1800" baseline="0" dirty="0"/>
                        <a:t> velocity inside convection pass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Vi</a:t>
                      </a:r>
                      <a:endParaRPr lang="ko-KR" altLang="en-US" sz="1800" dirty="0"/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r>
                        <a:rPr lang="en-US" altLang="ko-KR" sz="1800" dirty="0"/>
                        <a:t>m/s</a:t>
                      </a:r>
                    </a:p>
                  </a:txBody>
                  <a:tcPr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&lt; 12</a:t>
                      </a:r>
                      <a:endParaRPr lang="ko-KR" altLang="en-US" sz="1800" dirty="0"/>
                    </a:p>
                  </a:txBody>
                  <a:tcPr marT="45692" marB="456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98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Design specifications</a:t>
            </a:r>
            <a:endParaRPr lang="ko-KR" altLang="en-US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825221"/>
              </p:ext>
            </p:extLst>
          </p:nvPr>
        </p:nvGraphicFramePr>
        <p:xfrm>
          <a:off x="694681" y="1268760"/>
          <a:ext cx="7776864" cy="52370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unit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Type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One drum natural circulating fluidized bed coal combustion boiler with Dual cyclone and Single convection pass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Location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 door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quality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Max/(Nominal)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Evaporation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ton/h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105/(96)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Pressure at final super heater exit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bara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67/(65)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temperature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487/(487)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Power generation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MWe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22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Average solid contents in final steam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ppm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Average solid contents in drum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ppm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 water at Ash cooler inlet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196/(192)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temperature control range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477-487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Draft system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Balanced draft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Turn down ratio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: 1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Ambient temperature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Reference relative humidity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158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Cyclone</a:t>
            </a:r>
            <a:r>
              <a:rPr lang="ko-KR" altLang="en-US" dirty="0"/>
              <a:t> </a:t>
            </a:r>
            <a:r>
              <a:rPr lang="en-US" altLang="ko-KR" dirty="0"/>
              <a:t>types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2"/>
          <a:stretch/>
        </p:blipFill>
        <p:spPr>
          <a:xfrm>
            <a:off x="1902794" y="1294717"/>
            <a:ext cx="5549526" cy="5014603"/>
          </a:xfrm>
        </p:spPr>
      </p:pic>
    </p:spTree>
    <p:extLst>
      <p:ext uri="{BB962C8B-B14F-4D97-AF65-F5344CB8AC3E}">
        <p14:creationId xmlns:p14="http://schemas.microsoft.com/office/powerpoint/2010/main" val="906931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2568575" y="1606550"/>
            <a:ext cx="4187825" cy="4510087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 bwMode="auto">
          <a:xfrm>
            <a:off x="2886075" y="1611312"/>
            <a:ext cx="3649663" cy="3673475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3" name="직선 연결선 2"/>
          <p:cNvCxnSpPr>
            <a:stCxn id="5" idx="0"/>
          </p:cNvCxnSpPr>
          <p:nvPr/>
        </p:nvCxnSpPr>
        <p:spPr bwMode="auto">
          <a:xfrm>
            <a:off x="4662488" y="1787525"/>
            <a:ext cx="34925" cy="3336925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 bwMode="auto">
          <a:xfrm>
            <a:off x="2514600" y="5413375"/>
            <a:ext cx="1227138" cy="9525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 bwMode="auto">
          <a:xfrm>
            <a:off x="2568575" y="3438525"/>
            <a:ext cx="352425" cy="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 bwMode="auto">
          <a:xfrm>
            <a:off x="4184650" y="2905125"/>
            <a:ext cx="1008063" cy="1074737"/>
          </a:xfrm>
          <a:prstGeom prst="ellipse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 bwMode="auto">
          <a:xfrm flipH="1">
            <a:off x="3730625" y="4981162"/>
            <a:ext cx="7938" cy="1192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 bwMode="auto">
          <a:xfrm>
            <a:off x="2586038" y="3486150"/>
            <a:ext cx="0" cy="27511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49" name="직선 연결선 57348"/>
          <p:cNvCxnSpPr/>
          <p:nvPr/>
        </p:nvCxnSpPr>
        <p:spPr bwMode="auto">
          <a:xfrm>
            <a:off x="4735513" y="1608137"/>
            <a:ext cx="6350" cy="186372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51" name="직선 연결선 57350"/>
          <p:cNvCxnSpPr/>
          <p:nvPr/>
        </p:nvCxnSpPr>
        <p:spPr bwMode="auto">
          <a:xfrm flipH="1">
            <a:off x="3730625" y="3460750"/>
            <a:ext cx="1008063" cy="159067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57360"/>
          <p:cNvSpPr txBox="1">
            <a:spLocks noChangeArrowheads="1"/>
          </p:cNvSpPr>
          <p:nvPr/>
        </p:nvSpPr>
        <p:spPr bwMode="auto">
          <a:xfrm>
            <a:off x="4243388" y="3001962"/>
            <a:ext cx="450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14352" name="TextBox 57361"/>
          <p:cNvSpPr txBox="1">
            <a:spLocks noChangeArrowheads="1"/>
          </p:cNvSpPr>
          <p:nvPr/>
        </p:nvSpPr>
        <p:spPr bwMode="auto">
          <a:xfrm>
            <a:off x="4176713" y="3432175"/>
            <a:ext cx="45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dirty="0"/>
              <a:t>45</a:t>
            </a:r>
            <a:endParaRPr lang="ko-KR" altLang="en-US" dirty="0"/>
          </a:p>
        </p:txBody>
      </p:sp>
      <p:sp>
        <p:nvSpPr>
          <p:cNvPr id="2" name="원호 1"/>
          <p:cNvSpPr/>
          <p:nvPr/>
        </p:nvSpPr>
        <p:spPr bwMode="auto">
          <a:xfrm flipH="1">
            <a:off x="4564063" y="3243262"/>
            <a:ext cx="265112" cy="31591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원호 3"/>
          <p:cNvSpPr/>
          <p:nvPr/>
        </p:nvSpPr>
        <p:spPr bwMode="auto">
          <a:xfrm flipH="1" flipV="1">
            <a:off x="4567238" y="3414712"/>
            <a:ext cx="88900" cy="14446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원호 4"/>
          <p:cNvSpPr/>
          <p:nvPr/>
        </p:nvSpPr>
        <p:spPr>
          <a:xfrm rot="5400000">
            <a:off x="3076575" y="1854200"/>
            <a:ext cx="3340100" cy="3200400"/>
          </a:xfrm>
          <a:prstGeom prst="arc">
            <a:avLst>
              <a:gd name="adj1" fmla="val 10627429"/>
              <a:gd name="adj2" fmla="val 199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직선 연결선 13"/>
          <p:cNvCxnSpPr>
            <a:stCxn id="12" idx="2"/>
          </p:cNvCxnSpPr>
          <p:nvPr/>
        </p:nvCxnSpPr>
        <p:spPr>
          <a:xfrm flipV="1">
            <a:off x="2886075" y="3432175"/>
            <a:ext cx="1849438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</a:t>
            </a:r>
            <a:r>
              <a:rPr lang="ko-KR" altLang="en-US" dirty="0"/>
              <a:t> </a:t>
            </a:r>
            <a:r>
              <a:rPr lang="en-US" altLang="ko-KR" dirty="0"/>
              <a:t>around cyclone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408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Traditional vs. High Efficiency</a:t>
            </a:r>
            <a:endParaRPr lang="ko-KR" altLang="en-US" dirty="0"/>
          </a:p>
        </p:txBody>
      </p:sp>
      <p:sp>
        <p:nvSpPr>
          <p:cNvPr id="8" name="정육면체 7"/>
          <p:cNvSpPr/>
          <p:nvPr/>
        </p:nvSpPr>
        <p:spPr bwMode="auto">
          <a:xfrm>
            <a:off x="1475656" y="2708921"/>
            <a:ext cx="1404156" cy="864096"/>
          </a:xfrm>
          <a:prstGeom prst="cube">
            <a:avLst>
              <a:gd name="adj" fmla="val 3775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2879812" y="2708921"/>
            <a:ext cx="5400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원통 15"/>
          <p:cNvSpPr/>
          <p:nvPr/>
        </p:nvSpPr>
        <p:spPr bwMode="auto">
          <a:xfrm>
            <a:off x="2557747" y="2708919"/>
            <a:ext cx="1872207" cy="2408085"/>
          </a:xfrm>
          <a:prstGeom prst="can">
            <a:avLst>
              <a:gd name="adj" fmla="val 4417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원통 19"/>
          <p:cNvSpPr/>
          <p:nvPr/>
        </p:nvSpPr>
        <p:spPr bwMode="auto">
          <a:xfrm>
            <a:off x="5868145" y="2708920"/>
            <a:ext cx="1584176" cy="2376264"/>
          </a:xfrm>
          <a:prstGeom prst="can">
            <a:avLst>
              <a:gd name="adj" fmla="val 4417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정육면체 20"/>
          <p:cNvSpPr/>
          <p:nvPr/>
        </p:nvSpPr>
        <p:spPr bwMode="auto">
          <a:xfrm>
            <a:off x="4752019" y="2708920"/>
            <a:ext cx="1404156" cy="1228086"/>
          </a:xfrm>
          <a:prstGeom prst="cube">
            <a:avLst>
              <a:gd name="adj" fmla="val 15273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3" name="직선 연결선 22"/>
          <p:cNvCxnSpPr>
            <a:endCxn id="20" idx="1"/>
          </p:cNvCxnSpPr>
          <p:nvPr/>
        </p:nvCxnSpPr>
        <p:spPr bwMode="auto">
          <a:xfrm>
            <a:off x="6156175" y="2708920"/>
            <a:ext cx="50405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2036160" y="512862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Traditional</a:t>
            </a:r>
            <a:r>
              <a:rPr lang="ko-KR" altLang="en-US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54097" y="5125856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High efficiency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77734" y="5733256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Vi~20m/s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86078" y="5732198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Vi~25m/s</a:t>
            </a:r>
            <a:endParaRPr lang="ko-KR" altLang="en-US" dirty="0"/>
          </a:p>
        </p:txBody>
      </p:sp>
      <p:sp>
        <p:nvSpPr>
          <p:cNvPr id="29" name="원통 28"/>
          <p:cNvSpPr/>
          <p:nvPr/>
        </p:nvSpPr>
        <p:spPr bwMode="auto">
          <a:xfrm>
            <a:off x="6372201" y="2332326"/>
            <a:ext cx="576064" cy="753186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원통 29"/>
          <p:cNvSpPr/>
          <p:nvPr/>
        </p:nvSpPr>
        <p:spPr bwMode="auto">
          <a:xfrm>
            <a:off x="3239853" y="2359410"/>
            <a:ext cx="576064" cy="753186"/>
          </a:xfrm>
          <a:prstGeom prst="can">
            <a:avLst>
              <a:gd name="adj" fmla="val 2691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0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Horizontal vs. down slide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195736" y="2348880"/>
            <a:ext cx="1584176" cy="187220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868144" y="2348880"/>
            <a:ext cx="1584176" cy="187220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사다리꼴 4"/>
          <p:cNvSpPr/>
          <p:nvPr/>
        </p:nvSpPr>
        <p:spPr bwMode="auto">
          <a:xfrm rot="10800000">
            <a:off x="2195736" y="4221088"/>
            <a:ext cx="1584176" cy="1584176"/>
          </a:xfrm>
          <a:prstGeom prst="trapezoid">
            <a:avLst>
              <a:gd name="adj" fmla="val 4377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사다리꼴 6"/>
          <p:cNvSpPr/>
          <p:nvPr/>
        </p:nvSpPr>
        <p:spPr bwMode="auto">
          <a:xfrm rot="10800000">
            <a:off x="5868144" y="4221088"/>
            <a:ext cx="1584176" cy="1584176"/>
          </a:xfrm>
          <a:prstGeom prst="trapezoid">
            <a:avLst>
              <a:gd name="adj" fmla="val 4377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평행 사변형 7"/>
          <p:cNvSpPr/>
          <p:nvPr/>
        </p:nvSpPr>
        <p:spPr bwMode="auto">
          <a:xfrm rot="5400000">
            <a:off x="4932039" y="2420888"/>
            <a:ext cx="1152128" cy="720080"/>
          </a:xfrm>
          <a:prstGeom prst="parallelogram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403648" y="2348880"/>
            <a:ext cx="792087" cy="100811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627784" y="1844824"/>
            <a:ext cx="720080" cy="108012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300191" y="1876115"/>
            <a:ext cx="720080" cy="108012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017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Cone</a:t>
            </a:r>
            <a:r>
              <a:rPr lang="ko-KR" altLang="en-US" dirty="0"/>
              <a:t> </a:t>
            </a:r>
            <a:r>
              <a:rPr lang="en-US" altLang="ko-KR" dirty="0"/>
              <a:t>Angle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195736" y="2348880"/>
            <a:ext cx="1584176" cy="187220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868144" y="2348880"/>
            <a:ext cx="1584176" cy="187220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사다리꼴 4"/>
          <p:cNvSpPr/>
          <p:nvPr/>
        </p:nvSpPr>
        <p:spPr bwMode="auto">
          <a:xfrm rot="10800000">
            <a:off x="2195736" y="4221088"/>
            <a:ext cx="1584176" cy="2160240"/>
          </a:xfrm>
          <a:prstGeom prst="trapezoid">
            <a:avLst>
              <a:gd name="adj" fmla="val 4377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사다리꼴 6"/>
          <p:cNvSpPr/>
          <p:nvPr/>
        </p:nvSpPr>
        <p:spPr bwMode="auto">
          <a:xfrm rot="10800000">
            <a:off x="5868144" y="4221088"/>
            <a:ext cx="1584176" cy="1584176"/>
          </a:xfrm>
          <a:prstGeom prst="trapezoid">
            <a:avLst>
              <a:gd name="adj" fmla="val 4377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403648" y="2348880"/>
            <a:ext cx="792087" cy="100811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627784" y="1844824"/>
            <a:ext cx="720080" cy="108012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300191" y="1876115"/>
            <a:ext cx="720080" cy="108012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76056" y="2352423"/>
            <a:ext cx="792087" cy="100811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auto">
          <a:xfrm>
            <a:off x="2195735" y="4221088"/>
            <a:ext cx="0" cy="15841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원호 13"/>
          <p:cNvSpPr/>
          <p:nvPr/>
        </p:nvSpPr>
        <p:spPr bwMode="auto">
          <a:xfrm rot="8812898">
            <a:off x="2084165" y="5012735"/>
            <a:ext cx="864097" cy="504056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1703" y="501317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799691" y="1382133"/>
            <a:ext cx="4583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Β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&lt; 20deg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avoild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solid stay in con-mouth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80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Cyclone under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71800" y="2276872"/>
            <a:ext cx="1584178" cy="3833650"/>
            <a:chOff x="1907702" y="1700808"/>
            <a:chExt cx="1584178" cy="3833650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1907704" y="1700808"/>
              <a:ext cx="1584176" cy="158417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사다리꼴 5"/>
            <p:cNvSpPr/>
            <p:nvPr/>
          </p:nvSpPr>
          <p:spPr bwMode="auto">
            <a:xfrm rot="10800000">
              <a:off x="1907702" y="3284983"/>
              <a:ext cx="1584177" cy="2249475"/>
            </a:xfrm>
            <a:prstGeom prst="trapezoid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 bwMode="auto">
          <a:xfrm>
            <a:off x="5364088" y="2636912"/>
            <a:ext cx="216024" cy="57606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580112" y="2636912"/>
            <a:ext cx="216024" cy="57606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796136" y="2636912"/>
            <a:ext cx="216024" cy="576064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0112" y="1876115"/>
            <a:ext cx="216024" cy="760797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8" name="꺾인 연결선 17"/>
          <p:cNvCxnSpPr>
            <a:stCxn id="7" idx="0"/>
          </p:cNvCxnSpPr>
          <p:nvPr/>
        </p:nvCxnSpPr>
        <p:spPr bwMode="auto">
          <a:xfrm rot="16200000" flipH="1" flipV="1">
            <a:off x="4445986" y="3050958"/>
            <a:ext cx="1440160" cy="612068"/>
          </a:xfrm>
          <a:prstGeom prst="bentConnector3">
            <a:avLst>
              <a:gd name="adj1" fmla="val 311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 flipH="1">
            <a:off x="4067944" y="4077072"/>
            <a:ext cx="792089" cy="115212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5004048" y="4806575"/>
            <a:ext cx="289338" cy="72008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293387" y="4806575"/>
            <a:ext cx="468052" cy="72008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9" name="꺾인 연결선 28"/>
          <p:cNvCxnSpPr>
            <a:stCxn id="9" idx="0"/>
          </p:cNvCxnSpPr>
          <p:nvPr/>
        </p:nvCxnSpPr>
        <p:spPr bwMode="auto">
          <a:xfrm rot="16200000" flipH="1">
            <a:off x="5670122" y="2870938"/>
            <a:ext cx="864096" cy="396044"/>
          </a:xfrm>
          <a:prstGeom prst="bentConnector3">
            <a:avLst>
              <a:gd name="adj1" fmla="val -1556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31"/>
          <p:cNvCxnSpPr/>
          <p:nvPr/>
        </p:nvCxnSpPr>
        <p:spPr bwMode="auto">
          <a:xfrm flipH="1">
            <a:off x="5509412" y="3510431"/>
            <a:ext cx="790780" cy="58905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/>
          <p:cNvCxnSpPr>
            <a:endCxn id="24" idx="0"/>
          </p:cNvCxnSpPr>
          <p:nvPr/>
        </p:nvCxnSpPr>
        <p:spPr bwMode="auto">
          <a:xfrm>
            <a:off x="5509411" y="4086495"/>
            <a:ext cx="18002" cy="72008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 flipH="1">
            <a:off x="4067943" y="4941168"/>
            <a:ext cx="937412" cy="5854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904148" y="222030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Loop seal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33201" y="5654338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External Heart Exchanger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93386" y="148478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Cyclone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896137" y="343562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Combustor 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 bwMode="auto">
          <a:xfrm rot="20569210">
            <a:off x="3160337" y="5137932"/>
            <a:ext cx="864096" cy="42513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auto">
          <a:xfrm rot="7511753">
            <a:off x="3964868" y="4451288"/>
            <a:ext cx="864096" cy="42513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3792" y="530512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P_combustor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 rot="18317274">
            <a:off x="4138478" y="3854127"/>
            <a:ext cx="203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P_returnchamber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637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정육면체 1"/>
          <p:cNvSpPr/>
          <p:nvPr/>
        </p:nvSpPr>
        <p:spPr>
          <a:xfrm>
            <a:off x="3576638" y="2509838"/>
            <a:ext cx="1727200" cy="2447925"/>
          </a:xfrm>
          <a:prstGeom prst="cube">
            <a:avLst/>
          </a:prstGeom>
          <a:solidFill>
            <a:schemeClr val="accent1">
              <a:alpha val="1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4859338" y="2502944"/>
            <a:ext cx="1728787" cy="2447925"/>
          </a:xfrm>
          <a:prstGeom prst="cube">
            <a:avLst/>
          </a:prstGeom>
          <a:solidFill>
            <a:schemeClr val="accent1">
              <a:alpha val="1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779838" y="2959100"/>
            <a:ext cx="287337" cy="792163"/>
          </a:xfrm>
          <a:prstGeom prst="ellipse">
            <a:avLst/>
          </a:prstGeom>
          <a:solidFill>
            <a:schemeClr val="accent1">
              <a:alpha val="1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원통 9"/>
          <p:cNvSpPr/>
          <p:nvPr/>
        </p:nvSpPr>
        <p:spPr>
          <a:xfrm>
            <a:off x="5348288" y="1346086"/>
            <a:ext cx="923925" cy="1512887"/>
          </a:xfrm>
          <a:prstGeom prst="can">
            <a:avLst/>
          </a:prstGeom>
          <a:solidFill>
            <a:schemeClr val="accent1">
              <a:alpha val="12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859338" y="4094163"/>
            <a:ext cx="444500" cy="43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143625" y="4070350"/>
            <a:ext cx="444500" cy="431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통 15"/>
          <p:cNvSpPr/>
          <p:nvPr/>
        </p:nvSpPr>
        <p:spPr>
          <a:xfrm rot="3574356">
            <a:off x="2410056" y="2890399"/>
            <a:ext cx="800100" cy="1962150"/>
          </a:xfrm>
          <a:prstGeom prst="can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924300" y="3751263"/>
            <a:ext cx="0" cy="9620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8"/>
          <p:cNvSpPr txBox="1">
            <a:spLocks noChangeArrowheads="1"/>
          </p:cNvSpPr>
          <p:nvPr/>
        </p:nvSpPr>
        <p:spPr bwMode="auto">
          <a:xfrm>
            <a:off x="4008438" y="4156075"/>
            <a:ext cx="395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bh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981575" y="4398963"/>
            <a:ext cx="0" cy="44608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TextBox 22"/>
          <p:cNvSpPr txBox="1">
            <a:spLocks noChangeArrowheads="1"/>
          </p:cNvSpPr>
          <p:nvPr/>
        </p:nvSpPr>
        <p:spPr bwMode="auto">
          <a:xfrm>
            <a:off x="4910138" y="4310063"/>
            <a:ext cx="395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oh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303838" y="1447800"/>
            <a:ext cx="92392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5472113" y="1077913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dc3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직선 화살표 연결선 27"/>
          <p:cNvCxnSpPr>
            <a:stCxn id="16" idx="2"/>
            <a:endCxn id="16" idx="4"/>
          </p:cNvCxnSpPr>
          <p:nvPr/>
        </p:nvCxnSpPr>
        <p:spPr>
          <a:xfrm>
            <a:off x="2607502" y="3526522"/>
            <a:ext cx="405208" cy="68990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TextBox 28"/>
          <p:cNvSpPr txBox="1">
            <a:spLocks noChangeArrowheads="1"/>
          </p:cNvSpPr>
          <p:nvPr/>
        </p:nvSpPr>
        <p:spPr bwMode="auto">
          <a:xfrm>
            <a:off x="2525713" y="3502025"/>
            <a:ext cx="352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dr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576638" y="5102225"/>
            <a:ext cx="12827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859338" y="5099050"/>
            <a:ext cx="128428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3" name="TextBox 33"/>
          <p:cNvSpPr txBox="1">
            <a:spLocks noChangeArrowheads="1"/>
          </p:cNvSpPr>
          <p:nvPr/>
        </p:nvSpPr>
        <p:spPr bwMode="auto">
          <a:xfrm>
            <a:off x="3430588" y="5154613"/>
            <a:ext cx="1544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Length</a:t>
            </a:r>
          </a:p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Return Chamber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24" name="TextBox 34"/>
          <p:cNvSpPr txBox="1">
            <a:spLocks noChangeArrowheads="1"/>
          </p:cNvSpPr>
          <p:nvPr/>
        </p:nvSpPr>
        <p:spPr bwMode="auto">
          <a:xfrm>
            <a:off x="4816475" y="5184775"/>
            <a:ext cx="142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Length</a:t>
            </a:r>
          </a:p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Down Chamber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6245225" y="4606925"/>
            <a:ext cx="431800" cy="4762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6" name="TextBox 38"/>
          <p:cNvSpPr txBox="1">
            <a:spLocks noChangeArrowheads="1"/>
          </p:cNvSpPr>
          <p:nvPr/>
        </p:nvSpPr>
        <p:spPr bwMode="auto">
          <a:xfrm>
            <a:off x="6356350" y="5154613"/>
            <a:ext cx="64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>
                <a:latin typeface="Arial" pitchFamily="34" charset="0"/>
                <a:cs typeface="Arial" pitchFamily="34" charset="0"/>
              </a:rPr>
              <a:t>Width</a:t>
            </a: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Loop seal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 bwMode="auto">
          <a:xfrm>
            <a:off x="5596210" y="2547395"/>
            <a:ext cx="293068" cy="849854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5885" y="208130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Particle flow</a:t>
            </a:r>
            <a:endParaRPr lang="ko-KR" altLang="en-US" dirty="0"/>
          </a:p>
        </p:txBody>
      </p:sp>
      <p:sp>
        <p:nvSpPr>
          <p:cNvPr id="26" name="아래쪽 화살표 25"/>
          <p:cNvSpPr/>
          <p:nvPr/>
        </p:nvSpPr>
        <p:spPr bwMode="auto">
          <a:xfrm rot="5400000">
            <a:off x="5155561" y="4336140"/>
            <a:ext cx="293068" cy="603559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 bwMode="auto">
          <a:xfrm rot="10800000">
            <a:off x="4307991" y="3984470"/>
            <a:ext cx="293068" cy="603559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아래쪽 화살표 28"/>
          <p:cNvSpPr/>
          <p:nvPr/>
        </p:nvSpPr>
        <p:spPr bwMode="auto">
          <a:xfrm rot="5400000">
            <a:off x="3965091" y="3031178"/>
            <a:ext cx="293068" cy="603559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아래쪽 화살표 29"/>
          <p:cNvSpPr/>
          <p:nvPr/>
        </p:nvSpPr>
        <p:spPr bwMode="auto">
          <a:xfrm rot="3746938">
            <a:off x="3039424" y="3299951"/>
            <a:ext cx="293068" cy="603559"/>
          </a:xfrm>
          <a:prstGeom prst="downArrow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2421" y="309431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Combustor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92155" y="5816016"/>
            <a:ext cx="5631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P_combustor</a:t>
            </a:r>
            <a:r>
              <a:rPr lang="en-US" altLang="ko-KR" dirty="0"/>
              <a:t> + </a:t>
            </a:r>
            <a:r>
              <a:rPr lang="en-US" altLang="ko-KR" dirty="0" err="1"/>
              <a:t>P_return</a:t>
            </a:r>
            <a:r>
              <a:rPr lang="en-US" altLang="ko-KR" dirty="0"/>
              <a:t> chamber = </a:t>
            </a:r>
            <a:r>
              <a:rPr lang="en-US" altLang="ko-KR" dirty="0" err="1"/>
              <a:t>P_downchamber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101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External Heat Exchanger</a:t>
            </a:r>
            <a:endParaRPr lang="ko-KR" altLang="en-US" dirty="0"/>
          </a:p>
        </p:txBody>
      </p:sp>
      <p:grpSp>
        <p:nvGrpSpPr>
          <p:cNvPr id="3" name="그룹 2"/>
          <p:cNvGrpSpPr>
            <a:grpSpLocks/>
          </p:cNvGrpSpPr>
          <p:nvPr/>
        </p:nvGrpSpPr>
        <p:grpSpPr bwMode="auto">
          <a:xfrm>
            <a:off x="1547664" y="2244725"/>
            <a:ext cx="5876925" cy="4370388"/>
            <a:chOff x="1290517" y="1876425"/>
            <a:chExt cx="5876500" cy="4369785"/>
          </a:xfrm>
        </p:grpSpPr>
        <p:sp>
          <p:nvSpPr>
            <p:cNvPr id="4" name="타원 3"/>
            <p:cNvSpPr/>
            <p:nvPr/>
          </p:nvSpPr>
          <p:spPr>
            <a:xfrm>
              <a:off x="2668367" y="2878000"/>
              <a:ext cx="287316" cy="834910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2700115" y="2220865"/>
              <a:ext cx="4247843" cy="3384083"/>
            </a:xfrm>
            <a:prstGeom prst="cube">
              <a:avLst>
                <a:gd name="adj" fmla="val 32052"/>
              </a:avLst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2533439" y="2200230"/>
              <a:ext cx="1228636" cy="1095224"/>
            </a:xfrm>
            <a:custGeom>
              <a:avLst/>
              <a:gdLst>
                <a:gd name="connsiteX0" fmla="*/ 1228725 w 1228725"/>
                <a:gd name="connsiteY0" fmla="*/ 0 h 1095375"/>
                <a:gd name="connsiteX1" fmla="*/ 381000 w 1228725"/>
                <a:gd name="connsiteY1" fmla="*/ 266700 h 1095375"/>
                <a:gd name="connsiteX2" fmla="*/ 0 w 1228725"/>
                <a:gd name="connsiteY2" fmla="*/ 609600 h 1095375"/>
                <a:gd name="connsiteX3" fmla="*/ 152400 w 1228725"/>
                <a:gd name="connsiteY3" fmla="*/ 1095375 h 1095375"/>
                <a:gd name="connsiteX4" fmla="*/ 152400 w 1228725"/>
                <a:gd name="connsiteY4" fmla="*/ 109537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1095375">
                  <a:moveTo>
                    <a:pt x="1228725" y="0"/>
                  </a:moveTo>
                  <a:lnTo>
                    <a:pt x="381000" y="266700"/>
                  </a:lnTo>
                  <a:lnTo>
                    <a:pt x="0" y="609600"/>
                  </a:lnTo>
                  <a:lnTo>
                    <a:pt x="152400" y="1095375"/>
                  </a:lnTo>
                  <a:lnTo>
                    <a:pt x="152400" y="1095375"/>
                  </a:lnTo>
                </a:path>
              </a:pathLst>
            </a:cu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2533439" y="4493852"/>
              <a:ext cx="1228636" cy="1095224"/>
            </a:xfrm>
            <a:custGeom>
              <a:avLst/>
              <a:gdLst>
                <a:gd name="connsiteX0" fmla="*/ 1228725 w 1228725"/>
                <a:gd name="connsiteY0" fmla="*/ 0 h 1095375"/>
                <a:gd name="connsiteX1" fmla="*/ 381000 w 1228725"/>
                <a:gd name="connsiteY1" fmla="*/ 266700 h 1095375"/>
                <a:gd name="connsiteX2" fmla="*/ 0 w 1228725"/>
                <a:gd name="connsiteY2" fmla="*/ 609600 h 1095375"/>
                <a:gd name="connsiteX3" fmla="*/ 152400 w 1228725"/>
                <a:gd name="connsiteY3" fmla="*/ 1095375 h 1095375"/>
                <a:gd name="connsiteX4" fmla="*/ 152400 w 1228725"/>
                <a:gd name="connsiteY4" fmla="*/ 1095375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1095375">
                  <a:moveTo>
                    <a:pt x="1228725" y="0"/>
                  </a:moveTo>
                  <a:lnTo>
                    <a:pt x="381000" y="266700"/>
                  </a:lnTo>
                  <a:lnTo>
                    <a:pt x="0" y="609600"/>
                  </a:lnTo>
                  <a:lnTo>
                    <a:pt x="152400" y="1095375"/>
                  </a:lnTo>
                  <a:lnTo>
                    <a:pt x="152400" y="1095375"/>
                  </a:lnTo>
                </a:path>
              </a:pathLst>
            </a:cu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직선 연결선 7"/>
            <p:cNvCxnSpPr>
              <a:stCxn id="7" idx="2"/>
              <a:endCxn id="6" idx="2"/>
            </p:cNvCxnSpPr>
            <p:nvPr/>
          </p:nvCxnSpPr>
          <p:spPr>
            <a:xfrm flipV="1">
              <a:off x="2533439" y="2809746"/>
              <a:ext cx="0" cy="229362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762075" y="2200230"/>
              <a:ext cx="0" cy="229362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2700115" y="4493852"/>
              <a:ext cx="1061960" cy="10952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2700115" y="4008144"/>
              <a:ext cx="1061960" cy="10952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통 11"/>
            <p:cNvSpPr/>
            <p:nvPr/>
          </p:nvSpPr>
          <p:spPr>
            <a:xfrm rot="2981122">
              <a:off x="1567540" y="3035891"/>
              <a:ext cx="741260" cy="1295306"/>
            </a:xfrm>
            <a:prstGeom prst="can">
              <a:avLst>
                <a:gd name="adj" fmla="val 36462"/>
              </a:avLst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원통 12"/>
            <p:cNvSpPr/>
            <p:nvPr/>
          </p:nvSpPr>
          <p:spPr>
            <a:xfrm>
              <a:off x="3360467" y="1876425"/>
              <a:ext cx="261918" cy="933321"/>
            </a:xfrm>
            <a:prstGeom prst="can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2812819" y="3712910"/>
              <a:ext cx="0" cy="115236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2"/>
            <p:cNvSpPr txBox="1">
              <a:spLocks noChangeArrowheads="1"/>
            </p:cNvSpPr>
            <p:nvPr/>
          </p:nvSpPr>
          <p:spPr bwMode="auto">
            <a:xfrm>
              <a:off x="2897188" y="3913188"/>
              <a:ext cx="441194" cy="36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hb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직선 화살표 연결선 15"/>
            <p:cNvCxnSpPr>
              <a:stCxn id="12" idx="2"/>
              <a:endCxn id="12" idx="4"/>
            </p:cNvCxnSpPr>
            <p:nvPr/>
          </p:nvCxnSpPr>
          <p:spPr>
            <a:xfrm>
              <a:off x="1698474" y="3401803"/>
              <a:ext cx="479390" cy="56507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6"/>
            <p:cNvSpPr txBox="1">
              <a:spLocks noChangeArrowheads="1"/>
            </p:cNvSpPr>
            <p:nvPr/>
          </p:nvSpPr>
          <p:spPr bwMode="auto">
            <a:xfrm>
              <a:off x="1334330" y="3722847"/>
              <a:ext cx="518110" cy="36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dr3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292315" y="3306566"/>
              <a:ext cx="0" cy="229838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0"/>
            <p:cNvSpPr txBox="1">
              <a:spLocks noChangeArrowheads="1"/>
            </p:cNvSpPr>
            <p:nvPr/>
          </p:nvSpPr>
          <p:spPr bwMode="auto">
            <a:xfrm>
              <a:off x="5356225" y="4386263"/>
              <a:ext cx="441194" cy="36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he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3352530" y="2184358"/>
              <a:ext cx="260331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33"/>
            <p:cNvSpPr txBox="1">
              <a:spLocks noChangeArrowheads="1"/>
            </p:cNvSpPr>
            <p:nvPr/>
          </p:nvSpPr>
          <p:spPr bwMode="auto">
            <a:xfrm>
              <a:off x="3652838" y="1876425"/>
              <a:ext cx="428369" cy="36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dv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2700115" y="5731931"/>
              <a:ext cx="316683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V="1">
              <a:off x="5866948" y="4571628"/>
              <a:ext cx="1152442" cy="116030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8"/>
            <p:cNvSpPr txBox="1">
              <a:spLocks noChangeArrowheads="1"/>
            </p:cNvSpPr>
            <p:nvPr/>
          </p:nvSpPr>
          <p:spPr bwMode="auto">
            <a:xfrm>
              <a:off x="3638550" y="5876925"/>
              <a:ext cx="761830" cy="36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depth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40"/>
            <p:cNvSpPr txBox="1">
              <a:spLocks noChangeArrowheads="1"/>
            </p:cNvSpPr>
            <p:nvPr/>
          </p:nvSpPr>
          <p:spPr bwMode="auto">
            <a:xfrm>
              <a:off x="6443663" y="5153025"/>
              <a:ext cx="723354" cy="36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cs typeface="Arial" panose="020B0604020202020204" pitchFamily="34" charset="0"/>
                </a:rPr>
                <a:t>width</a:t>
              </a:r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"/>
          <p:cNvSpPr txBox="1">
            <a:spLocks noChangeArrowheads="1"/>
          </p:cNvSpPr>
          <p:nvPr/>
        </p:nvSpPr>
        <p:spPr bwMode="auto">
          <a:xfrm>
            <a:off x="8172450" y="6246813"/>
            <a:ext cx="641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/>
              <a:t>EHE</a:t>
            </a:r>
            <a:endParaRPr lang="ko-KR" altLang="en-US"/>
          </a:p>
        </p:txBody>
      </p:sp>
      <p:sp>
        <p:nvSpPr>
          <p:cNvPr id="27" name="원통 26"/>
          <p:cNvSpPr/>
          <p:nvPr/>
        </p:nvSpPr>
        <p:spPr bwMode="auto">
          <a:xfrm>
            <a:off x="5549751" y="1603375"/>
            <a:ext cx="746125" cy="1512888"/>
          </a:xfrm>
          <a:prstGeom prst="can">
            <a:avLst/>
          </a:prstGeom>
          <a:solidFill>
            <a:schemeClr val="accent1">
              <a:alpha val="12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549751" y="1709738"/>
            <a:ext cx="746125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5656114" y="1852613"/>
            <a:ext cx="4810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dr2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529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60888" y="3357563"/>
            <a:ext cx="2879725" cy="172720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3530340">
            <a:off x="3762169" y="3314004"/>
            <a:ext cx="307975" cy="1712878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992688" y="3598863"/>
            <a:ext cx="0" cy="9826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6" name="TextBox 5"/>
          <p:cNvSpPr txBox="1">
            <a:spLocks noChangeArrowheads="1"/>
          </p:cNvSpPr>
          <p:nvPr/>
        </p:nvSpPr>
        <p:spPr bwMode="auto">
          <a:xfrm>
            <a:off x="1931359" y="2976846"/>
            <a:ext cx="1368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dirty="0"/>
              <a:t>Combustor</a:t>
            </a:r>
            <a:endParaRPr lang="ko-KR" altLang="en-US" dirty="0"/>
          </a:p>
        </p:txBody>
      </p:sp>
      <p:sp>
        <p:nvSpPr>
          <p:cNvPr id="11287" name="TextBox 15"/>
          <p:cNvSpPr txBox="1">
            <a:spLocks noChangeArrowheads="1"/>
          </p:cNvSpPr>
          <p:nvPr/>
        </p:nvSpPr>
        <p:spPr bwMode="auto">
          <a:xfrm>
            <a:off x="5629275" y="4090988"/>
            <a:ext cx="641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/>
              <a:t>EHE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 bwMode="auto">
          <a:xfrm rot="19661676">
            <a:off x="3504132" y="4515417"/>
            <a:ext cx="1075402" cy="7158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1264" name="직선 화살표 연결선 11263"/>
          <p:cNvCxnSpPr/>
          <p:nvPr/>
        </p:nvCxnSpPr>
        <p:spPr bwMode="auto">
          <a:xfrm flipH="1" flipV="1">
            <a:off x="3599651" y="4551210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직선 화살표 연결선 38"/>
          <p:cNvCxnSpPr/>
          <p:nvPr/>
        </p:nvCxnSpPr>
        <p:spPr bwMode="auto">
          <a:xfrm flipH="1" flipV="1">
            <a:off x="4244330" y="4131450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/>
          <p:nvPr/>
        </p:nvCxnSpPr>
        <p:spPr bwMode="auto">
          <a:xfrm flipH="1" flipV="1">
            <a:off x="4085627" y="4233592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직선 화살표 연결선 40"/>
          <p:cNvCxnSpPr/>
          <p:nvPr/>
        </p:nvCxnSpPr>
        <p:spPr bwMode="auto">
          <a:xfrm flipH="1" flipV="1">
            <a:off x="3942152" y="4325755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/>
          <p:nvPr/>
        </p:nvCxnSpPr>
        <p:spPr bwMode="auto">
          <a:xfrm flipH="1" flipV="1">
            <a:off x="3756814" y="4437837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/>
          <p:cNvCxnSpPr/>
          <p:nvPr/>
        </p:nvCxnSpPr>
        <p:spPr bwMode="auto">
          <a:xfrm flipH="1" flipV="1">
            <a:off x="3442820" y="4623054"/>
            <a:ext cx="138117" cy="143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65" name="TextBox 11264"/>
          <p:cNvSpPr txBox="1"/>
          <p:nvPr/>
        </p:nvSpPr>
        <p:spPr>
          <a:xfrm>
            <a:off x="3245129" y="484751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Aerataion</a:t>
            </a:r>
            <a:endParaRPr lang="ko-KR" altLang="en-US" dirty="0"/>
          </a:p>
        </p:txBody>
      </p:sp>
      <p:sp>
        <p:nvSpPr>
          <p:cNvPr id="11267" name="L 도형 11266"/>
          <p:cNvSpPr/>
          <p:nvPr/>
        </p:nvSpPr>
        <p:spPr bwMode="auto">
          <a:xfrm rot="10800000">
            <a:off x="3442819" y="2484339"/>
            <a:ext cx="1321131" cy="864096"/>
          </a:xfrm>
          <a:prstGeom prst="corner">
            <a:avLst>
              <a:gd name="adj1" fmla="val 11368"/>
              <a:gd name="adj2" fmla="val 113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Return of EHE</a:t>
            </a:r>
            <a:endParaRPr lang="ko-KR" altLang="en-US" dirty="0"/>
          </a:p>
        </p:txBody>
      </p:sp>
      <p:sp>
        <p:nvSpPr>
          <p:cNvPr id="21" name="L 도형 20"/>
          <p:cNvSpPr/>
          <p:nvPr/>
        </p:nvSpPr>
        <p:spPr bwMode="auto">
          <a:xfrm>
            <a:off x="5916962" y="5104441"/>
            <a:ext cx="1860413" cy="864096"/>
          </a:xfrm>
          <a:prstGeom prst="corner">
            <a:avLst>
              <a:gd name="adj1" fmla="val 11368"/>
              <a:gd name="adj2" fmla="val 113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4549966" y="3922005"/>
            <a:ext cx="2853369" cy="187287"/>
          </a:xfrm>
          <a:custGeom>
            <a:avLst/>
            <a:gdLst>
              <a:gd name="connsiteX0" fmla="*/ 0 w 2853369"/>
              <a:gd name="connsiteY0" fmla="*/ 187287 h 187287"/>
              <a:gd name="connsiteX1" fmla="*/ 55085 w 2853369"/>
              <a:gd name="connsiteY1" fmla="*/ 165253 h 187287"/>
              <a:gd name="connsiteX2" fmla="*/ 121186 w 2853369"/>
              <a:gd name="connsiteY2" fmla="*/ 121185 h 187287"/>
              <a:gd name="connsiteX3" fmla="*/ 154236 w 2853369"/>
              <a:gd name="connsiteY3" fmla="*/ 99152 h 187287"/>
              <a:gd name="connsiteX4" fmla="*/ 264405 w 2853369"/>
              <a:gd name="connsiteY4" fmla="*/ 55084 h 187287"/>
              <a:gd name="connsiteX5" fmla="*/ 352540 w 2853369"/>
              <a:gd name="connsiteY5" fmla="*/ 77118 h 187287"/>
              <a:gd name="connsiteX6" fmla="*/ 429658 w 2853369"/>
              <a:gd name="connsiteY6" fmla="*/ 99152 h 187287"/>
              <a:gd name="connsiteX7" fmla="*/ 572877 w 2853369"/>
              <a:gd name="connsiteY7" fmla="*/ 77118 h 187287"/>
              <a:gd name="connsiteX8" fmla="*/ 672029 w 2853369"/>
              <a:gd name="connsiteY8" fmla="*/ 44067 h 187287"/>
              <a:gd name="connsiteX9" fmla="*/ 771181 w 2853369"/>
              <a:gd name="connsiteY9" fmla="*/ 11017 h 187287"/>
              <a:gd name="connsiteX10" fmla="*/ 804232 w 2853369"/>
              <a:gd name="connsiteY10" fmla="*/ 0 h 187287"/>
              <a:gd name="connsiteX11" fmla="*/ 837282 w 2853369"/>
              <a:gd name="connsiteY11" fmla="*/ 22034 h 187287"/>
              <a:gd name="connsiteX12" fmla="*/ 870333 w 2853369"/>
              <a:gd name="connsiteY12" fmla="*/ 33050 h 187287"/>
              <a:gd name="connsiteX13" fmla="*/ 903383 w 2853369"/>
              <a:gd name="connsiteY13" fmla="*/ 66101 h 187287"/>
              <a:gd name="connsiteX14" fmla="*/ 936434 w 2853369"/>
              <a:gd name="connsiteY14" fmla="*/ 77118 h 187287"/>
              <a:gd name="connsiteX15" fmla="*/ 1002535 w 2853369"/>
              <a:gd name="connsiteY15" fmla="*/ 121185 h 187287"/>
              <a:gd name="connsiteX16" fmla="*/ 1068636 w 2853369"/>
              <a:gd name="connsiteY16" fmla="*/ 143219 h 187287"/>
              <a:gd name="connsiteX17" fmla="*/ 1167788 w 2853369"/>
              <a:gd name="connsiteY17" fmla="*/ 121185 h 187287"/>
              <a:gd name="connsiteX18" fmla="*/ 1200839 w 2853369"/>
              <a:gd name="connsiteY18" fmla="*/ 110168 h 187287"/>
              <a:gd name="connsiteX19" fmla="*/ 1266940 w 2853369"/>
              <a:gd name="connsiteY19" fmla="*/ 55084 h 187287"/>
              <a:gd name="connsiteX20" fmla="*/ 1299991 w 2853369"/>
              <a:gd name="connsiteY20" fmla="*/ 44067 h 187287"/>
              <a:gd name="connsiteX21" fmla="*/ 1476261 w 2853369"/>
              <a:gd name="connsiteY21" fmla="*/ 66101 h 187287"/>
              <a:gd name="connsiteX22" fmla="*/ 1520328 w 2853369"/>
              <a:gd name="connsiteY22" fmla="*/ 88135 h 187287"/>
              <a:gd name="connsiteX23" fmla="*/ 1586429 w 2853369"/>
              <a:gd name="connsiteY23" fmla="*/ 110168 h 187287"/>
              <a:gd name="connsiteX24" fmla="*/ 1707615 w 2853369"/>
              <a:gd name="connsiteY24" fmla="*/ 99152 h 187287"/>
              <a:gd name="connsiteX25" fmla="*/ 1806767 w 2853369"/>
              <a:gd name="connsiteY25" fmla="*/ 88135 h 187287"/>
              <a:gd name="connsiteX26" fmla="*/ 1872868 w 2853369"/>
              <a:gd name="connsiteY26" fmla="*/ 44067 h 187287"/>
              <a:gd name="connsiteX27" fmla="*/ 1949986 w 2853369"/>
              <a:gd name="connsiteY27" fmla="*/ 55084 h 187287"/>
              <a:gd name="connsiteX28" fmla="*/ 1983036 w 2853369"/>
              <a:gd name="connsiteY28" fmla="*/ 77118 h 187287"/>
              <a:gd name="connsiteX29" fmla="*/ 2049138 w 2853369"/>
              <a:gd name="connsiteY29" fmla="*/ 99152 h 187287"/>
              <a:gd name="connsiteX30" fmla="*/ 2082188 w 2853369"/>
              <a:gd name="connsiteY30" fmla="*/ 121185 h 187287"/>
              <a:gd name="connsiteX31" fmla="*/ 2181340 w 2853369"/>
              <a:gd name="connsiteY31" fmla="*/ 154236 h 187287"/>
              <a:gd name="connsiteX32" fmla="*/ 2302526 w 2853369"/>
              <a:gd name="connsiteY32" fmla="*/ 132202 h 187287"/>
              <a:gd name="connsiteX33" fmla="*/ 2368627 w 2853369"/>
              <a:gd name="connsiteY33" fmla="*/ 88135 h 187287"/>
              <a:gd name="connsiteX34" fmla="*/ 2401677 w 2853369"/>
              <a:gd name="connsiteY34" fmla="*/ 66101 h 187287"/>
              <a:gd name="connsiteX35" fmla="*/ 2467779 w 2853369"/>
              <a:gd name="connsiteY35" fmla="*/ 99152 h 187287"/>
              <a:gd name="connsiteX36" fmla="*/ 2500829 w 2853369"/>
              <a:gd name="connsiteY36" fmla="*/ 110168 h 187287"/>
              <a:gd name="connsiteX37" fmla="*/ 2533880 w 2853369"/>
              <a:gd name="connsiteY37" fmla="*/ 132202 h 187287"/>
              <a:gd name="connsiteX38" fmla="*/ 2566930 w 2853369"/>
              <a:gd name="connsiteY38" fmla="*/ 143219 h 187287"/>
              <a:gd name="connsiteX39" fmla="*/ 2655065 w 2853369"/>
              <a:gd name="connsiteY39" fmla="*/ 176270 h 187287"/>
              <a:gd name="connsiteX40" fmla="*/ 2721167 w 2853369"/>
              <a:gd name="connsiteY40" fmla="*/ 132202 h 187287"/>
              <a:gd name="connsiteX41" fmla="*/ 2787268 w 2853369"/>
              <a:gd name="connsiteY41" fmla="*/ 110168 h 187287"/>
              <a:gd name="connsiteX42" fmla="*/ 2853369 w 2853369"/>
              <a:gd name="connsiteY42" fmla="*/ 121185 h 187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853369" h="187287">
                <a:moveTo>
                  <a:pt x="0" y="187287"/>
                </a:moveTo>
                <a:cubicBezTo>
                  <a:pt x="18362" y="179942"/>
                  <a:pt x="37724" y="174723"/>
                  <a:pt x="55085" y="165253"/>
                </a:cubicBezTo>
                <a:cubicBezTo>
                  <a:pt x="78333" y="152572"/>
                  <a:pt x="99152" y="135874"/>
                  <a:pt x="121186" y="121185"/>
                </a:cubicBezTo>
                <a:cubicBezTo>
                  <a:pt x="132203" y="113841"/>
                  <a:pt x="141675" y="103339"/>
                  <a:pt x="154236" y="99152"/>
                </a:cubicBezTo>
                <a:cubicBezTo>
                  <a:pt x="235918" y="71925"/>
                  <a:pt x="199564" y="87505"/>
                  <a:pt x="264405" y="55084"/>
                </a:cubicBezTo>
                <a:cubicBezTo>
                  <a:pt x="376393" y="77482"/>
                  <a:pt x="273497" y="54534"/>
                  <a:pt x="352540" y="77118"/>
                </a:cubicBezTo>
                <a:cubicBezTo>
                  <a:pt x="449374" y="104785"/>
                  <a:pt x="350413" y="72737"/>
                  <a:pt x="429658" y="99152"/>
                </a:cubicBezTo>
                <a:cubicBezTo>
                  <a:pt x="445966" y="96822"/>
                  <a:pt x="552495" y="82213"/>
                  <a:pt x="572877" y="77118"/>
                </a:cubicBezTo>
                <a:cubicBezTo>
                  <a:pt x="572888" y="77115"/>
                  <a:pt x="655498" y="49578"/>
                  <a:pt x="672029" y="44067"/>
                </a:cubicBezTo>
                <a:lnTo>
                  <a:pt x="771181" y="11017"/>
                </a:lnTo>
                <a:lnTo>
                  <a:pt x="804232" y="0"/>
                </a:lnTo>
                <a:cubicBezTo>
                  <a:pt x="815249" y="7345"/>
                  <a:pt x="825439" y="16113"/>
                  <a:pt x="837282" y="22034"/>
                </a:cubicBezTo>
                <a:cubicBezTo>
                  <a:pt x="847669" y="27227"/>
                  <a:pt x="860671" y="26608"/>
                  <a:pt x="870333" y="33050"/>
                </a:cubicBezTo>
                <a:cubicBezTo>
                  <a:pt x="883297" y="41692"/>
                  <a:pt x="890420" y="57459"/>
                  <a:pt x="903383" y="66101"/>
                </a:cubicBezTo>
                <a:cubicBezTo>
                  <a:pt x="913046" y="72543"/>
                  <a:pt x="926282" y="71478"/>
                  <a:pt x="936434" y="77118"/>
                </a:cubicBezTo>
                <a:cubicBezTo>
                  <a:pt x="959583" y="89978"/>
                  <a:pt x="977413" y="112811"/>
                  <a:pt x="1002535" y="121185"/>
                </a:cubicBezTo>
                <a:lnTo>
                  <a:pt x="1068636" y="143219"/>
                </a:lnTo>
                <a:cubicBezTo>
                  <a:pt x="1106502" y="135646"/>
                  <a:pt x="1131483" y="131558"/>
                  <a:pt x="1167788" y="121185"/>
                </a:cubicBezTo>
                <a:cubicBezTo>
                  <a:pt x="1178954" y="117995"/>
                  <a:pt x="1190452" y="115361"/>
                  <a:pt x="1200839" y="110168"/>
                </a:cubicBezTo>
                <a:cubicBezTo>
                  <a:pt x="1272925" y="74126"/>
                  <a:pt x="1193847" y="103813"/>
                  <a:pt x="1266940" y="55084"/>
                </a:cubicBezTo>
                <a:cubicBezTo>
                  <a:pt x="1276603" y="48642"/>
                  <a:pt x="1288974" y="47739"/>
                  <a:pt x="1299991" y="44067"/>
                </a:cubicBezTo>
                <a:cubicBezTo>
                  <a:pt x="1326810" y="46505"/>
                  <a:pt x="1433575" y="51872"/>
                  <a:pt x="1476261" y="66101"/>
                </a:cubicBezTo>
                <a:cubicBezTo>
                  <a:pt x="1491841" y="71294"/>
                  <a:pt x="1505080" y="82036"/>
                  <a:pt x="1520328" y="88135"/>
                </a:cubicBezTo>
                <a:cubicBezTo>
                  <a:pt x="1541892" y="96761"/>
                  <a:pt x="1586429" y="110168"/>
                  <a:pt x="1586429" y="110168"/>
                </a:cubicBezTo>
                <a:lnTo>
                  <a:pt x="1707615" y="99152"/>
                </a:lnTo>
                <a:cubicBezTo>
                  <a:pt x="1740704" y="95843"/>
                  <a:pt x="1775219" y="98651"/>
                  <a:pt x="1806767" y="88135"/>
                </a:cubicBezTo>
                <a:cubicBezTo>
                  <a:pt x="1831889" y="79761"/>
                  <a:pt x="1872868" y="44067"/>
                  <a:pt x="1872868" y="44067"/>
                </a:cubicBezTo>
                <a:cubicBezTo>
                  <a:pt x="1898574" y="47739"/>
                  <a:pt x="1925114" y="47622"/>
                  <a:pt x="1949986" y="55084"/>
                </a:cubicBezTo>
                <a:cubicBezTo>
                  <a:pt x="1962668" y="58889"/>
                  <a:pt x="1970937" y="71740"/>
                  <a:pt x="1983036" y="77118"/>
                </a:cubicBezTo>
                <a:cubicBezTo>
                  <a:pt x="2004260" y="86551"/>
                  <a:pt x="2029813" y="86269"/>
                  <a:pt x="2049138" y="99152"/>
                </a:cubicBezTo>
                <a:cubicBezTo>
                  <a:pt x="2060155" y="106496"/>
                  <a:pt x="2070345" y="115264"/>
                  <a:pt x="2082188" y="121185"/>
                </a:cubicBezTo>
                <a:cubicBezTo>
                  <a:pt x="2123674" y="141928"/>
                  <a:pt x="2139262" y="143716"/>
                  <a:pt x="2181340" y="154236"/>
                </a:cubicBezTo>
                <a:cubicBezTo>
                  <a:pt x="2185077" y="153769"/>
                  <a:pt x="2279011" y="147879"/>
                  <a:pt x="2302526" y="132202"/>
                </a:cubicBezTo>
                <a:cubicBezTo>
                  <a:pt x="2385050" y="77186"/>
                  <a:pt x="2290039" y="114331"/>
                  <a:pt x="2368627" y="88135"/>
                </a:cubicBezTo>
                <a:cubicBezTo>
                  <a:pt x="2379644" y="80790"/>
                  <a:pt x="2388617" y="68278"/>
                  <a:pt x="2401677" y="66101"/>
                </a:cubicBezTo>
                <a:cubicBezTo>
                  <a:pt x="2422446" y="62639"/>
                  <a:pt x="2453392" y="91958"/>
                  <a:pt x="2467779" y="99152"/>
                </a:cubicBezTo>
                <a:cubicBezTo>
                  <a:pt x="2478166" y="104345"/>
                  <a:pt x="2489812" y="106496"/>
                  <a:pt x="2500829" y="110168"/>
                </a:cubicBezTo>
                <a:cubicBezTo>
                  <a:pt x="2511846" y="117513"/>
                  <a:pt x="2522037" y="126280"/>
                  <a:pt x="2533880" y="132202"/>
                </a:cubicBezTo>
                <a:cubicBezTo>
                  <a:pt x="2544267" y="137395"/>
                  <a:pt x="2556057" y="139141"/>
                  <a:pt x="2566930" y="143219"/>
                </a:cubicBezTo>
                <a:cubicBezTo>
                  <a:pt x="2672316" y="182739"/>
                  <a:pt x="2580048" y="151264"/>
                  <a:pt x="2655065" y="176270"/>
                </a:cubicBezTo>
                <a:cubicBezTo>
                  <a:pt x="2677099" y="161581"/>
                  <a:pt x="2696044" y="140576"/>
                  <a:pt x="2721167" y="132202"/>
                </a:cubicBezTo>
                <a:lnTo>
                  <a:pt x="2787268" y="110168"/>
                </a:lnTo>
                <a:lnTo>
                  <a:pt x="2853369" y="121185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0625" y="55364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Fludizing</a:t>
            </a:r>
            <a:r>
              <a:rPr lang="en-US" altLang="ko-KR" dirty="0"/>
              <a:t> air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2" idx="0"/>
          </p:cNvCxnSpPr>
          <p:nvPr/>
        </p:nvCxnSpPr>
        <p:spPr bwMode="auto">
          <a:xfrm rot="5400000" flipH="1" flipV="1">
            <a:off x="6291326" y="1871514"/>
            <a:ext cx="1195475" cy="1776624"/>
          </a:xfrm>
          <a:prstGeom prst="bentConnector2">
            <a:avLst/>
          </a:prstGeom>
          <a:solidFill>
            <a:schemeClr val="accent1"/>
          </a:solidFill>
          <a:ln w="2000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926544" y="168985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Cyclone ash Split</a:t>
            </a:r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863786" y="1841471"/>
            <a:ext cx="1584178" cy="3833650"/>
            <a:chOff x="1907702" y="1700808"/>
            <a:chExt cx="1584178" cy="3833650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1907704" y="1700808"/>
              <a:ext cx="1584176" cy="158417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" name="사다리꼴 28"/>
            <p:cNvSpPr/>
            <p:nvPr/>
          </p:nvSpPr>
          <p:spPr bwMode="auto">
            <a:xfrm rot="10800000">
              <a:off x="1907702" y="3284983"/>
              <a:ext cx="1584177" cy="2249475"/>
            </a:xfrm>
            <a:prstGeom prst="trapezoid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5927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359" y="269775"/>
            <a:ext cx="8229600" cy="1143000"/>
          </a:xfrm>
        </p:spPr>
        <p:txBody>
          <a:bodyPr/>
          <a:lstStyle/>
          <a:p>
            <a:r>
              <a:rPr lang="en-US" altLang="ko-KR" dirty="0"/>
              <a:t>Fluidized bed ash cooler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843808" y="1412776"/>
            <a:ext cx="2703049" cy="4697746"/>
            <a:chOff x="1907702" y="1700808"/>
            <a:chExt cx="2703049" cy="4697746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1907704" y="1700808"/>
              <a:ext cx="1584176" cy="158417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사다리꼴 3"/>
            <p:cNvSpPr/>
            <p:nvPr/>
          </p:nvSpPr>
          <p:spPr bwMode="auto">
            <a:xfrm rot="10800000">
              <a:off x="1907702" y="3284983"/>
              <a:ext cx="1584177" cy="2249475"/>
            </a:xfrm>
            <a:prstGeom prst="trapezoid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3818663" y="5229200"/>
              <a:ext cx="792088" cy="1169354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 bwMode="auto">
            <a:xfrm>
              <a:off x="3203848" y="5085184"/>
              <a:ext cx="614815" cy="28803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꺾인 연결선 8"/>
            <p:cNvCxnSpPr>
              <a:stCxn id="5" idx="0"/>
            </p:cNvCxnSpPr>
            <p:nvPr/>
          </p:nvCxnSpPr>
          <p:spPr bwMode="auto">
            <a:xfrm rot="16200000" flipV="1">
              <a:off x="3117118" y="4131610"/>
              <a:ext cx="1440160" cy="755019"/>
            </a:xfrm>
            <a:prstGeom prst="bentConnector3">
              <a:avLst>
                <a:gd name="adj1" fmla="val 97908"/>
              </a:avLst>
            </a:prstGeom>
            <a:solidFill>
              <a:schemeClr val="accent1"/>
            </a:solidFill>
            <a:ln w="762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2699790" y="5454352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Ash drain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31053" y="3307131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Air exit</a:t>
              </a:r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 bwMode="auto">
            <a:xfrm>
              <a:off x="2699790" y="3815834"/>
              <a:ext cx="56985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>
              <a:off x="2699790" y="5085184"/>
              <a:ext cx="50405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화살표 연결선 20"/>
            <p:cNvCxnSpPr/>
            <p:nvPr/>
          </p:nvCxnSpPr>
          <p:spPr bwMode="auto">
            <a:xfrm>
              <a:off x="2984715" y="3815834"/>
              <a:ext cx="0" cy="12693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089956" y="3815833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Pressure </a:t>
              </a:r>
            </a:p>
            <a:p>
              <a:r>
                <a:rPr lang="en-US" altLang="ko-KR" dirty="0"/>
                <a:t>difference</a:t>
              </a:r>
              <a:endParaRPr lang="ko-KR" altLang="en-US" dirty="0"/>
            </a:p>
          </p:txBody>
        </p:sp>
      </p:grpSp>
      <p:cxnSp>
        <p:nvCxnSpPr>
          <p:cNvPr id="8" name="꺾인 연결선 7"/>
          <p:cNvCxnSpPr>
            <a:endCxn id="5" idx="2"/>
          </p:cNvCxnSpPr>
          <p:nvPr/>
        </p:nvCxnSpPr>
        <p:spPr bwMode="auto">
          <a:xfrm rot="10800000">
            <a:off x="5150814" y="6110522"/>
            <a:ext cx="1653435" cy="270806"/>
          </a:xfrm>
          <a:prstGeom prst="bentConnector2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78452" y="601199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Fluidizing air</a:t>
            </a:r>
            <a:endParaRPr lang="ko-KR" altLang="en-US" dirty="0"/>
          </a:p>
        </p:txBody>
      </p:sp>
      <p:sp>
        <p:nvSpPr>
          <p:cNvPr id="11" name="자유형 10"/>
          <p:cNvSpPr/>
          <p:nvPr/>
        </p:nvSpPr>
        <p:spPr bwMode="auto">
          <a:xfrm>
            <a:off x="4825388" y="5453349"/>
            <a:ext cx="672029" cy="110169"/>
          </a:xfrm>
          <a:custGeom>
            <a:avLst/>
            <a:gdLst>
              <a:gd name="connsiteX0" fmla="*/ 0 w 672029"/>
              <a:gd name="connsiteY0" fmla="*/ 0 h 110169"/>
              <a:gd name="connsiteX1" fmla="*/ 143219 w 672029"/>
              <a:gd name="connsiteY1" fmla="*/ 55085 h 110169"/>
              <a:gd name="connsiteX2" fmla="*/ 154236 w 672029"/>
              <a:gd name="connsiteY2" fmla="*/ 88135 h 110169"/>
              <a:gd name="connsiteX3" fmla="*/ 187287 w 672029"/>
              <a:gd name="connsiteY3" fmla="*/ 110169 h 110169"/>
              <a:gd name="connsiteX4" fmla="*/ 220337 w 672029"/>
              <a:gd name="connsiteY4" fmla="*/ 88135 h 110169"/>
              <a:gd name="connsiteX5" fmla="*/ 242371 w 672029"/>
              <a:gd name="connsiteY5" fmla="*/ 55085 h 110169"/>
              <a:gd name="connsiteX6" fmla="*/ 275422 w 672029"/>
              <a:gd name="connsiteY6" fmla="*/ 44068 h 110169"/>
              <a:gd name="connsiteX7" fmla="*/ 297455 w 672029"/>
              <a:gd name="connsiteY7" fmla="*/ 77118 h 110169"/>
              <a:gd name="connsiteX8" fmla="*/ 363557 w 672029"/>
              <a:gd name="connsiteY8" fmla="*/ 99152 h 110169"/>
              <a:gd name="connsiteX9" fmla="*/ 418641 w 672029"/>
              <a:gd name="connsiteY9" fmla="*/ 0 h 110169"/>
              <a:gd name="connsiteX10" fmla="*/ 451692 w 672029"/>
              <a:gd name="connsiteY10" fmla="*/ 22034 h 110169"/>
              <a:gd name="connsiteX11" fmla="*/ 495759 w 672029"/>
              <a:gd name="connsiteY11" fmla="*/ 66102 h 110169"/>
              <a:gd name="connsiteX12" fmla="*/ 528810 w 672029"/>
              <a:gd name="connsiteY12" fmla="*/ 55085 h 110169"/>
              <a:gd name="connsiteX13" fmla="*/ 550843 w 672029"/>
              <a:gd name="connsiteY13" fmla="*/ 22034 h 110169"/>
              <a:gd name="connsiteX14" fmla="*/ 583894 w 672029"/>
              <a:gd name="connsiteY14" fmla="*/ 0 h 110169"/>
              <a:gd name="connsiteX15" fmla="*/ 616945 w 672029"/>
              <a:gd name="connsiteY15" fmla="*/ 66102 h 110169"/>
              <a:gd name="connsiteX16" fmla="*/ 649995 w 672029"/>
              <a:gd name="connsiteY16" fmla="*/ 77118 h 110169"/>
              <a:gd name="connsiteX17" fmla="*/ 672029 w 672029"/>
              <a:gd name="connsiteY17" fmla="*/ 66102 h 11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029" h="110169">
                <a:moveTo>
                  <a:pt x="0" y="0"/>
                </a:moveTo>
                <a:cubicBezTo>
                  <a:pt x="47740" y="18362"/>
                  <a:pt x="98809" y="29708"/>
                  <a:pt x="143219" y="55085"/>
                </a:cubicBezTo>
                <a:cubicBezTo>
                  <a:pt x="153302" y="60846"/>
                  <a:pt x="146982" y="79067"/>
                  <a:pt x="154236" y="88135"/>
                </a:cubicBezTo>
                <a:cubicBezTo>
                  <a:pt x="162508" y="98474"/>
                  <a:pt x="176270" y="102824"/>
                  <a:pt x="187287" y="110169"/>
                </a:cubicBezTo>
                <a:cubicBezTo>
                  <a:pt x="198304" y="102824"/>
                  <a:pt x="210975" y="97497"/>
                  <a:pt x="220337" y="88135"/>
                </a:cubicBezTo>
                <a:cubicBezTo>
                  <a:pt x="229699" y="78773"/>
                  <a:pt x="232032" y="63356"/>
                  <a:pt x="242371" y="55085"/>
                </a:cubicBezTo>
                <a:cubicBezTo>
                  <a:pt x="251439" y="47831"/>
                  <a:pt x="264405" y="47740"/>
                  <a:pt x="275422" y="44068"/>
                </a:cubicBezTo>
                <a:cubicBezTo>
                  <a:pt x="282766" y="55085"/>
                  <a:pt x="286227" y="70101"/>
                  <a:pt x="297455" y="77118"/>
                </a:cubicBezTo>
                <a:cubicBezTo>
                  <a:pt x="317151" y="89428"/>
                  <a:pt x="363557" y="99152"/>
                  <a:pt x="363557" y="99152"/>
                </a:cubicBezTo>
                <a:cubicBezTo>
                  <a:pt x="414066" y="23388"/>
                  <a:pt x="399250" y="58173"/>
                  <a:pt x="418641" y="0"/>
                </a:cubicBezTo>
                <a:cubicBezTo>
                  <a:pt x="429658" y="7345"/>
                  <a:pt x="443421" y="11695"/>
                  <a:pt x="451692" y="22034"/>
                </a:cubicBezTo>
                <a:cubicBezTo>
                  <a:pt x="494424" y="75450"/>
                  <a:pt x="423647" y="42065"/>
                  <a:pt x="495759" y="66102"/>
                </a:cubicBezTo>
                <a:cubicBezTo>
                  <a:pt x="506776" y="62430"/>
                  <a:pt x="519742" y="62340"/>
                  <a:pt x="528810" y="55085"/>
                </a:cubicBezTo>
                <a:cubicBezTo>
                  <a:pt x="539149" y="46814"/>
                  <a:pt x="541481" y="31397"/>
                  <a:pt x="550843" y="22034"/>
                </a:cubicBezTo>
                <a:cubicBezTo>
                  <a:pt x="560206" y="12671"/>
                  <a:pt x="572877" y="7345"/>
                  <a:pt x="583894" y="0"/>
                </a:cubicBezTo>
                <a:cubicBezTo>
                  <a:pt x="591152" y="21773"/>
                  <a:pt x="597530" y="50570"/>
                  <a:pt x="616945" y="66102"/>
                </a:cubicBezTo>
                <a:cubicBezTo>
                  <a:pt x="626013" y="73356"/>
                  <a:pt x="638382" y="77118"/>
                  <a:pt x="649995" y="77118"/>
                </a:cubicBezTo>
                <a:cubicBezTo>
                  <a:pt x="658206" y="77118"/>
                  <a:pt x="664684" y="69774"/>
                  <a:pt x="672029" y="6610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892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Emission targets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55577" y="2348880"/>
          <a:ext cx="7344815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mg/Nm3(%O2)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mg/Nm3(%O2)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mg/Nm3(%O2)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Particulates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mg/Nm3(%O2)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HCl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ppm(%O2)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dioxine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31640" y="1268760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대기환경보전법</a:t>
            </a:r>
            <a:r>
              <a:rPr lang="en-US" altLang="ko-KR" dirty="0"/>
              <a:t> </a:t>
            </a:r>
            <a:r>
              <a:rPr lang="en-US" altLang="ko-KR" dirty="0" err="1"/>
              <a:t>시행규칙</a:t>
            </a:r>
            <a:r>
              <a:rPr lang="en-US" altLang="ko-KR" dirty="0"/>
              <a:t> 별표8 (2013)</a:t>
            </a:r>
          </a:p>
          <a:p>
            <a:r>
              <a:rPr lang="ko-KR" altLang="en-US" dirty="0"/>
              <a:t>고형연료 </a:t>
            </a:r>
            <a:r>
              <a:rPr lang="en-US" altLang="ko-KR" dirty="0"/>
              <a:t>2000kg/h</a:t>
            </a:r>
            <a:r>
              <a:rPr lang="ko-KR" altLang="en-US" dirty="0"/>
              <a:t>이상 전용시설</a:t>
            </a:r>
          </a:p>
        </p:txBody>
      </p:sp>
    </p:spTree>
    <p:extLst>
      <p:ext uri="{BB962C8B-B14F-4D97-AF65-F5344CB8AC3E}">
        <p14:creationId xmlns:p14="http://schemas.microsoft.com/office/powerpoint/2010/main" val="4107835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Startup burner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1700213"/>
            <a:ext cx="3527623" cy="4027944"/>
          </a:xfrm>
        </p:spPr>
        <p:txBody>
          <a:bodyPr/>
          <a:lstStyle/>
          <a:p>
            <a:r>
              <a:rPr lang="en-US" altLang="ko-KR" dirty="0"/>
              <a:t>Lance burner</a:t>
            </a:r>
          </a:p>
          <a:p>
            <a:r>
              <a:rPr lang="en-US" altLang="ko-KR" dirty="0"/>
              <a:t>Initial feeding condition specified by regulations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067948" y="1496568"/>
            <a:ext cx="2304253" cy="4231588"/>
            <a:chOff x="4067948" y="1496568"/>
            <a:chExt cx="2304253" cy="4231588"/>
          </a:xfrm>
        </p:grpSpPr>
        <p:cxnSp>
          <p:nvCxnSpPr>
            <p:cNvPr id="4" name="직선 연결선 3"/>
            <p:cNvCxnSpPr/>
            <p:nvPr/>
          </p:nvCxnSpPr>
          <p:spPr bwMode="auto">
            <a:xfrm flipV="1">
              <a:off x="5578851" y="2091394"/>
              <a:ext cx="361301" cy="49262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직선 연결선 4"/>
            <p:cNvCxnSpPr/>
            <p:nvPr/>
          </p:nvCxnSpPr>
          <p:spPr bwMode="auto">
            <a:xfrm flipH="1" flipV="1">
              <a:off x="4067948" y="2091394"/>
              <a:ext cx="384017" cy="492626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" name="그룹 5"/>
            <p:cNvGrpSpPr/>
            <p:nvPr/>
          </p:nvGrpSpPr>
          <p:grpSpPr>
            <a:xfrm>
              <a:off x="4175323" y="1496568"/>
              <a:ext cx="1584178" cy="3833650"/>
              <a:chOff x="1907702" y="1700808"/>
              <a:chExt cx="1584178" cy="3833650"/>
            </a:xfrm>
          </p:grpSpPr>
          <p:sp>
            <p:nvSpPr>
              <p:cNvPr id="7" name="직사각형 6"/>
              <p:cNvSpPr/>
              <p:nvPr/>
            </p:nvSpPr>
            <p:spPr bwMode="auto">
              <a:xfrm>
                <a:off x="1907704" y="1700808"/>
                <a:ext cx="1584176" cy="1584176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" name="사다리꼴 7"/>
              <p:cNvSpPr/>
              <p:nvPr/>
            </p:nvSpPr>
            <p:spPr bwMode="auto">
              <a:xfrm rot="10800000">
                <a:off x="1907702" y="3284983"/>
                <a:ext cx="1584177" cy="2249475"/>
              </a:xfrm>
              <a:prstGeom prst="trapezoid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0" name="자유형 9"/>
            <p:cNvSpPr/>
            <p:nvPr/>
          </p:nvSpPr>
          <p:spPr bwMode="auto">
            <a:xfrm>
              <a:off x="5285719" y="2666082"/>
              <a:ext cx="288816" cy="539826"/>
            </a:xfrm>
            <a:custGeom>
              <a:avLst/>
              <a:gdLst>
                <a:gd name="connsiteX0" fmla="*/ 288816 w 288816"/>
                <a:gd name="connsiteY0" fmla="*/ 0 h 539826"/>
                <a:gd name="connsiteX1" fmla="*/ 189664 w 288816"/>
                <a:gd name="connsiteY1" fmla="*/ 165253 h 539826"/>
                <a:gd name="connsiteX2" fmla="*/ 255765 w 288816"/>
                <a:gd name="connsiteY2" fmla="*/ 187287 h 539826"/>
                <a:gd name="connsiteX3" fmla="*/ 222715 w 288816"/>
                <a:gd name="connsiteY3" fmla="*/ 286438 h 539826"/>
                <a:gd name="connsiteX4" fmla="*/ 211698 w 288816"/>
                <a:gd name="connsiteY4" fmla="*/ 319489 h 539826"/>
                <a:gd name="connsiteX5" fmla="*/ 200681 w 288816"/>
                <a:gd name="connsiteY5" fmla="*/ 352540 h 539826"/>
                <a:gd name="connsiteX6" fmla="*/ 167630 w 288816"/>
                <a:gd name="connsiteY6" fmla="*/ 396607 h 539826"/>
                <a:gd name="connsiteX7" fmla="*/ 134580 w 288816"/>
                <a:gd name="connsiteY7" fmla="*/ 418641 h 539826"/>
                <a:gd name="connsiteX8" fmla="*/ 123563 w 288816"/>
                <a:gd name="connsiteY8" fmla="*/ 341523 h 539826"/>
                <a:gd name="connsiteX9" fmla="*/ 101529 w 288816"/>
                <a:gd name="connsiteY9" fmla="*/ 308472 h 539826"/>
                <a:gd name="connsiteX10" fmla="*/ 123563 w 288816"/>
                <a:gd name="connsiteY10" fmla="*/ 385590 h 539826"/>
                <a:gd name="connsiteX11" fmla="*/ 112546 w 288816"/>
                <a:gd name="connsiteY11" fmla="*/ 462708 h 539826"/>
                <a:gd name="connsiteX12" fmla="*/ 46445 w 288816"/>
                <a:gd name="connsiteY12" fmla="*/ 495759 h 539826"/>
                <a:gd name="connsiteX13" fmla="*/ 2377 w 288816"/>
                <a:gd name="connsiteY13" fmla="*/ 539826 h 5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816" h="539826">
                  <a:moveTo>
                    <a:pt x="288816" y="0"/>
                  </a:moveTo>
                  <a:cubicBezTo>
                    <a:pt x="255765" y="55084"/>
                    <a:pt x="200828" y="101992"/>
                    <a:pt x="189664" y="165253"/>
                  </a:cubicBezTo>
                  <a:cubicBezTo>
                    <a:pt x="185628" y="188125"/>
                    <a:pt x="255765" y="187287"/>
                    <a:pt x="255765" y="187287"/>
                  </a:cubicBezTo>
                  <a:lnTo>
                    <a:pt x="222715" y="286438"/>
                  </a:lnTo>
                  <a:lnTo>
                    <a:pt x="211698" y="319489"/>
                  </a:lnTo>
                  <a:cubicBezTo>
                    <a:pt x="208026" y="330506"/>
                    <a:pt x="207649" y="343250"/>
                    <a:pt x="200681" y="352540"/>
                  </a:cubicBezTo>
                  <a:cubicBezTo>
                    <a:pt x="189664" y="367229"/>
                    <a:pt x="180613" y="383624"/>
                    <a:pt x="167630" y="396607"/>
                  </a:cubicBezTo>
                  <a:cubicBezTo>
                    <a:pt x="158268" y="405969"/>
                    <a:pt x="145597" y="411296"/>
                    <a:pt x="134580" y="418641"/>
                  </a:cubicBezTo>
                  <a:cubicBezTo>
                    <a:pt x="130908" y="392935"/>
                    <a:pt x="131025" y="366395"/>
                    <a:pt x="123563" y="341523"/>
                  </a:cubicBezTo>
                  <a:cubicBezTo>
                    <a:pt x="119758" y="328841"/>
                    <a:pt x="110892" y="299109"/>
                    <a:pt x="101529" y="308472"/>
                  </a:cubicBezTo>
                  <a:cubicBezTo>
                    <a:pt x="98070" y="311931"/>
                    <a:pt x="121020" y="377961"/>
                    <a:pt x="123563" y="385590"/>
                  </a:cubicBezTo>
                  <a:cubicBezTo>
                    <a:pt x="119891" y="411296"/>
                    <a:pt x="123092" y="438979"/>
                    <a:pt x="112546" y="462708"/>
                  </a:cubicBezTo>
                  <a:cubicBezTo>
                    <a:pt x="105118" y="479422"/>
                    <a:pt x="61110" y="490870"/>
                    <a:pt x="46445" y="495759"/>
                  </a:cubicBezTo>
                  <a:cubicBezTo>
                    <a:pt x="-15436" y="480289"/>
                    <a:pt x="2377" y="469601"/>
                    <a:pt x="2377" y="539826"/>
                  </a:cubicBezTo>
                </a:path>
              </a:pathLst>
            </a:cu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 bwMode="auto">
            <a:xfrm>
              <a:off x="5177928" y="2721166"/>
              <a:ext cx="308472" cy="539827"/>
            </a:xfrm>
            <a:custGeom>
              <a:avLst/>
              <a:gdLst>
                <a:gd name="connsiteX0" fmla="*/ 308472 w 308472"/>
                <a:gd name="connsiteY0" fmla="*/ 0 h 539827"/>
                <a:gd name="connsiteX1" fmla="*/ 253388 w 308472"/>
                <a:gd name="connsiteY1" fmla="*/ 99152 h 539827"/>
                <a:gd name="connsiteX2" fmla="*/ 220337 w 308472"/>
                <a:gd name="connsiteY2" fmla="*/ 110169 h 539827"/>
                <a:gd name="connsiteX3" fmla="*/ 187286 w 308472"/>
                <a:gd name="connsiteY3" fmla="*/ 132203 h 539827"/>
                <a:gd name="connsiteX4" fmla="*/ 176270 w 308472"/>
                <a:gd name="connsiteY4" fmla="*/ 176270 h 539827"/>
                <a:gd name="connsiteX5" fmla="*/ 143219 w 308472"/>
                <a:gd name="connsiteY5" fmla="*/ 242371 h 539827"/>
                <a:gd name="connsiteX6" fmla="*/ 110168 w 308472"/>
                <a:gd name="connsiteY6" fmla="*/ 264405 h 539827"/>
                <a:gd name="connsiteX7" fmla="*/ 44067 w 308472"/>
                <a:gd name="connsiteY7" fmla="*/ 286439 h 539827"/>
                <a:gd name="connsiteX8" fmla="*/ 33050 w 308472"/>
                <a:gd name="connsiteY8" fmla="*/ 374574 h 539827"/>
                <a:gd name="connsiteX9" fmla="*/ 22033 w 308472"/>
                <a:gd name="connsiteY9" fmla="*/ 418641 h 539827"/>
                <a:gd name="connsiteX10" fmla="*/ 0 w 308472"/>
                <a:gd name="connsiteY10" fmla="*/ 484742 h 539827"/>
                <a:gd name="connsiteX11" fmla="*/ 0 w 308472"/>
                <a:gd name="connsiteY11" fmla="*/ 539827 h 53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472" h="539827">
                  <a:moveTo>
                    <a:pt x="308472" y="0"/>
                  </a:moveTo>
                  <a:cubicBezTo>
                    <a:pt x="290111" y="33051"/>
                    <a:pt x="277007" y="69628"/>
                    <a:pt x="253388" y="99152"/>
                  </a:cubicBezTo>
                  <a:cubicBezTo>
                    <a:pt x="246133" y="108220"/>
                    <a:pt x="230724" y="104976"/>
                    <a:pt x="220337" y="110169"/>
                  </a:cubicBezTo>
                  <a:cubicBezTo>
                    <a:pt x="208494" y="116090"/>
                    <a:pt x="198303" y="124858"/>
                    <a:pt x="187286" y="132203"/>
                  </a:cubicBezTo>
                  <a:cubicBezTo>
                    <a:pt x="183614" y="146892"/>
                    <a:pt x="180429" y="161712"/>
                    <a:pt x="176270" y="176270"/>
                  </a:cubicBezTo>
                  <a:cubicBezTo>
                    <a:pt x="169102" y="201359"/>
                    <a:pt x="162533" y="223058"/>
                    <a:pt x="143219" y="242371"/>
                  </a:cubicBezTo>
                  <a:cubicBezTo>
                    <a:pt x="133856" y="251734"/>
                    <a:pt x="122268" y="259027"/>
                    <a:pt x="110168" y="264405"/>
                  </a:cubicBezTo>
                  <a:cubicBezTo>
                    <a:pt x="88944" y="273838"/>
                    <a:pt x="44067" y="286439"/>
                    <a:pt x="44067" y="286439"/>
                  </a:cubicBezTo>
                  <a:cubicBezTo>
                    <a:pt x="2020" y="349508"/>
                    <a:pt x="33050" y="286086"/>
                    <a:pt x="33050" y="374574"/>
                  </a:cubicBezTo>
                  <a:cubicBezTo>
                    <a:pt x="33050" y="389715"/>
                    <a:pt x="26384" y="404138"/>
                    <a:pt x="22033" y="418641"/>
                  </a:cubicBezTo>
                  <a:cubicBezTo>
                    <a:pt x="15359" y="440887"/>
                    <a:pt x="0" y="461517"/>
                    <a:pt x="0" y="484742"/>
                  </a:cubicBezTo>
                  <a:lnTo>
                    <a:pt x="0" y="539827"/>
                  </a:lnTo>
                </a:path>
              </a:pathLst>
            </a:cu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 bwMode="auto">
            <a:xfrm rot="17494326">
              <a:off x="4460249" y="2540915"/>
              <a:ext cx="308472" cy="539827"/>
            </a:xfrm>
            <a:custGeom>
              <a:avLst/>
              <a:gdLst>
                <a:gd name="connsiteX0" fmla="*/ 308472 w 308472"/>
                <a:gd name="connsiteY0" fmla="*/ 0 h 539827"/>
                <a:gd name="connsiteX1" fmla="*/ 253388 w 308472"/>
                <a:gd name="connsiteY1" fmla="*/ 99152 h 539827"/>
                <a:gd name="connsiteX2" fmla="*/ 220337 w 308472"/>
                <a:gd name="connsiteY2" fmla="*/ 110169 h 539827"/>
                <a:gd name="connsiteX3" fmla="*/ 187286 w 308472"/>
                <a:gd name="connsiteY3" fmla="*/ 132203 h 539827"/>
                <a:gd name="connsiteX4" fmla="*/ 176270 w 308472"/>
                <a:gd name="connsiteY4" fmla="*/ 176270 h 539827"/>
                <a:gd name="connsiteX5" fmla="*/ 143219 w 308472"/>
                <a:gd name="connsiteY5" fmla="*/ 242371 h 539827"/>
                <a:gd name="connsiteX6" fmla="*/ 110168 w 308472"/>
                <a:gd name="connsiteY6" fmla="*/ 264405 h 539827"/>
                <a:gd name="connsiteX7" fmla="*/ 44067 w 308472"/>
                <a:gd name="connsiteY7" fmla="*/ 286439 h 539827"/>
                <a:gd name="connsiteX8" fmla="*/ 33050 w 308472"/>
                <a:gd name="connsiteY8" fmla="*/ 374574 h 539827"/>
                <a:gd name="connsiteX9" fmla="*/ 22033 w 308472"/>
                <a:gd name="connsiteY9" fmla="*/ 418641 h 539827"/>
                <a:gd name="connsiteX10" fmla="*/ 0 w 308472"/>
                <a:gd name="connsiteY10" fmla="*/ 484742 h 539827"/>
                <a:gd name="connsiteX11" fmla="*/ 0 w 308472"/>
                <a:gd name="connsiteY11" fmla="*/ 539827 h 53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8472" h="539827">
                  <a:moveTo>
                    <a:pt x="308472" y="0"/>
                  </a:moveTo>
                  <a:cubicBezTo>
                    <a:pt x="290111" y="33051"/>
                    <a:pt x="277007" y="69628"/>
                    <a:pt x="253388" y="99152"/>
                  </a:cubicBezTo>
                  <a:cubicBezTo>
                    <a:pt x="246133" y="108220"/>
                    <a:pt x="230724" y="104976"/>
                    <a:pt x="220337" y="110169"/>
                  </a:cubicBezTo>
                  <a:cubicBezTo>
                    <a:pt x="208494" y="116090"/>
                    <a:pt x="198303" y="124858"/>
                    <a:pt x="187286" y="132203"/>
                  </a:cubicBezTo>
                  <a:cubicBezTo>
                    <a:pt x="183614" y="146892"/>
                    <a:pt x="180429" y="161712"/>
                    <a:pt x="176270" y="176270"/>
                  </a:cubicBezTo>
                  <a:cubicBezTo>
                    <a:pt x="169102" y="201359"/>
                    <a:pt x="162533" y="223058"/>
                    <a:pt x="143219" y="242371"/>
                  </a:cubicBezTo>
                  <a:cubicBezTo>
                    <a:pt x="133856" y="251734"/>
                    <a:pt x="122268" y="259027"/>
                    <a:pt x="110168" y="264405"/>
                  </a:cubicBezTo>
                  <a:cubicBezTo>
                    <a:pt x="88944" y="273838"/>
                    <a:pt x="44067" y="286439"/>
                    <a:pt x="44067" y="286439"/>
                  </a:cubicBezTo>
                  <a:cubicBezTo>
                    <a:pt x="2020" y="349508"/>
                    <a:pt x="33050" y="286086"/>
                    <a:pt x="33050" y="374574"/>
                  </a:cubicBezTo>
                  <a:cubicBezTo>
                    <a:pt x="33050" y="389715"/>
                    <a:pt x="26384" y="404138"/>
                    <a:pt x="22033" y="418641"/>
                  </a:cubicBezTo>
                  <a:cubicBezTo>
                    <a:pt x="15359" y="440887"/>
                    <a:pt x="0" y="461517"/>
                    <a:pt x="0" y="484742"/>
                  </a:cubicBezTo>
                  <a:lnTo>
                    <a:pt x="0" y="539827"/>
                  </a:lnTo>
                </a:path>
              </a:pathLst>
            </a:cu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 bwMode="auto">
            <a:xfrm rot="16836867">
              <a:off x="4593276" y="2505761"/>
              <a:ext cx="288816" cy="539826"/>
            </a:xfrm>
            <a:custGeom>
              <a:avLst/>
              <a:gdLst>
                <a:gd name="connsiteX0" fmla="*/ 288816 w 288816"/>
                <a:gd name="connsiteY0" fmla="*/ 0 h 539826"/>
                <a:gd name="connsiteX1" fmla="*/ 189664 w 288816"/>
                <a:gd name="connsiteY1" fmla="*/ 165253 h 539826"/>
                <a:gd name="connsiteX2" fmla="*/ 255765 w 288816"/>
                <a:gd name="connsiteY2" fmla="*/ 187287 h 539826"/>
                <a:gd name="connsiteX3" fmla="*/ 222715 w 288816"/>
                <a:gd name="connsiteY3" fmla="*/ 286438 h 539826"/>
                <a:gd name="connsiteX4" fmla="*/ 211698 w 288816"/>
                <a:gd name="connsiteY4" fmla="*/ 319489 h 539826"/>
                <a:gd name="connsiteX5" fmla="*/ 200681 w 288816"/>
                <a:gd name="connsiteY5" fmla="*/ 352540 h 539826"/>
                <a:gd name="connsiteX6" fmla="*/ 167630 w 288816"/>
                <a:gd name="connsiteY6" fmla="*/ 396607 h 539826"/>
                <a:gd name="connsiteX7" fmla="*/ 134580 w 288816"/>
                <a:gd name="connsiteY7" fmla="*/ 418641 h 539826"/>
                <a:gd name="connsiteX8" fmla="*/ 123563 w 288816"/>
                <a:gd name="connsiteY8" fmla="*/ 341523 h 539826"/>
                <a:gd name="connsiteX9" fmla="*/ 101529 w 288816"/>
                <a:gd name="connsiteY9" fmla="*/ 308472 h 539826"/>
                <a:gd name="connsiteX10" fmla="*/ 123563 w 288816"/>
                <a:gd name="connsiteY10" fmla="*/ 385590 h 539826"/>
                <a:gd name="connsiteX11" fmla="*/ 112546 w 288816"/>
                <a:gd name="connsiteY11" fmla="*/ 462708 h 539826"/>
                <a:gd name="connsiteX12" fmla="*/ 46445 w 288816"/>
                <a:gd name="connsiteY12" fmla="*/ 495759 h 539826"/>
                <a:gd name="connsiteX13" fmla="*/ 2377 w 288816"/>
                <a:gd name="connsiteY13" fmla="*/ 539826 h 5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816" h="539826">
                  <a:moveTo>
                    <a:pt x="288816" y="0"/>
                  </a:moveTo>
                  <a:cubicBezTo>
                    <a:pt x="255765" y="55084"/>
                    <a:pt x="200828" y="101992"/>
                    <a:pt x="189664" y="165253"/>
                  </a:cubicBezTo>
                  <a:cubicBezTo>
                    <a:pt x="185628" y="188125"/>
                    <a:pt x="255765" y="187287"/>
                    <a:pt x="255765" y="187287"/>
                  </a:cubicBezTo>
                  <a:lnTo>
                    <a:pt x="222715" y="286438"/>
                  </a:lnTo>
                  <a:lnTo>
                    <a:pt x="211698" y="319489"/>
                  </a:lnTo>
                  <a:cubicBezTo>
                    <a:pt x="208026" y="330506"/>
                    <a:pt x="207649" y="343250"/>
                    <a:pt x="200681" y="352540"/>
                  </a:cubicBezTo>
                  <a:cubicBezTo>
                    <a:pt x="189664" y="367229"/>
                    <a:pt x="180613" y="383624"/>
                    <a:pt x="167630" y="396607"/>
                  </a:cubicBezTo>
                  <a:cubicBezTo>
                    <a:pt x="158268" y="405969"/>
                    <a:pt x="145597" y="411296"/>
                    <a:pt x="134580" y="418641"/>
                  </a:cubicBezTo>
                  <a:cubicBezTo>
                    <a:pt x="130908" y="392935"/>
                    <a:pt x="131025" y="366395"/>
                    <a:pt x="123563" y="341523"/>
                  </a:cubicBezTo>
                  <a:cubicBezTo>
                    <a:pt x="119758" y="328841"/>
                    <a:pt x="110892" y="299109"/>
                    <a:pt x="101529" y="308472"/>
                  </a:cubicBezTo>
                  <a:cubicBezTo>
                    <a:pt x="98070" y="311931"/>
                    <a:pt x="121020" y="377961"/>
                    <a:pt x="123563" y="385590"/>
                  </a:cubicBezTo>
                  <a:cubicBezTo>
                    <a:pt x="119891" y="411296"/>
                    <a:pt x="123092" y="438979"/>
                    <a:pt x="112546" y="462708"/>
                  </a:cubicBezTo>
                  <a:cubicBezTo>
                    <a:pt x="105118" y="479422"/>
                    <a:pt x="61110" y="490870"/>
                    <a:pt x="46445" y="495759"/>
                  </a:cubicBezTo>
                  <a:cubicBezTo>
                    <a:pt x="-15436" y="480289"/>
                    <a:pt x="2377" y="469601"/>
                    <a:pt x="2377" y="539826"/>
                  </a:cubicBezTo>
                </a:path>
              </a:pathLst>
            </a:custGeom>
            <a:noFill/>
            <a:ln w="9525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427984" y="4797152"/>
              <a:ext cx="1083812" cy="45719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6" name="꺾인 연결선 15"/>
            <p:cNvCxnSpPr>
              <a:endCxn id="8" idx="0"/>
            </p:cNvCxnSpPr>
            <p:nvPr/>
          </p:nvCxnSpPr>
          <p:spPr bwMode="auto">
            <a:xfrm rot="10800000">
              <a:off x="4967412" y="5330218"/>
              <a:ext cx="1404789" cy="397938"/>
            </a:xfrm>
            <a:prstGeom prst="bentConnector2">
              <a:avLst/>
            </a:prstGeom>
            <a:solidFill>
              <a:schemeClr val="accent1"/>
            </a:solidFill>
            <a:ln w="1174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자유형 17"/>
            <p:cNvSpPr/>
            <p:nvPr/>
          </p:nvSpPr>
          <p:spPr bwMode="auto">
            <a:xfrm>
              <a:off x="4439798" y="4417764"/>
              <a:ext cx="1035585" cy="154236"/>
            </a:xfrm>
            <a:custGeom>
              <a:avLst/>
              <a:gdLst>
                <a:gd name="connsiteX0" fmla="*/ 0 w 1035585"/>
                <a:gd name="connsiteY0" fmla="*/ 88135 h 154236"/>
                <a:gd name="connsiteX1" fmla="*/ 88135 w 1035585"/>
                <a:gd name="connsiteY1" fmla="*/ 44067 h 154236"/>
                <a:gd name="connsiteX2" fmla="*/ 143219 w 1035585"/>
                <a:gd name="connsiteY2" fmla="*/ 0 h 154236"/>
                <a:gd name="connsiteX3" fmla="*/ 198303 w 1035585"/>
                <a:gd name="connsiteY3" fmla="*/ 44067 h 154236"/>
                <a:gd name="connsiteX4" fmla="*/ 220337 w 1035585"/>
                <a:gd name="connsiteY4" fmla="*/ 110169 h 154236"/>
                <a:gd name="connsiteX5" fmla="*/ 286438 w 1035585"/>
                <a:gd name="connsiteY5" fmla="*/ 154236 h 154236"/>
                <a:gd name="connsiteX6" fmla="*/ 330506 w 1035585"/>
                <a:gd name="connsiteY6" fmla="*/ 110169 h 154236"/>
                <a:gd name="connsiteX7" fmla="*/ 363556 w 1035585"/>
                <a:gd name="connsiteY7" fmla="*/ 88135 h 154236"/>
                <a:gd name="connsiteX8" fmla="*/ 374573 w 1035585"/>
                <a:gd name="connsiteY8" fmla="*/ 55084 h 154236"/>
                <a:gd name="connsiteX9" fmla="*/ 440674 w 1035585"/>
                <a:gd name="connsiteY9" fmla="*/ 110169 h 154236"/>
                <a:gd name="connsiteX10" fmla="*/ 506775 w 1035585"/>
                <a:gd name="connsiteY10" fmla="*/ 132202 h 154236"/>
                <a:gd name="connsiteX11" fmla="*/ 594910 w 1035585"/>
                <a:gd name="connsiteY11" fmla="*/ 121185 h 154236"/>
                <a:gd name="connsiteX12" fmla="*/ 627961 w 1035585"/>
                <a:gd name="connsiteY12" fmla="*/ 110169 h 154236"/>
                <a:gd name="connsiteX13" fmla="*/ 649995 w 1035585"/>
                <a:gd name="connsiteY13" fmla="*/ 77118 h 154236"/>
                <a:gd name="connsiteX14" fmla="*/ 716096 w 1035585"/>
                <a:gd name="connsiteY14" fmla="*/ 110169 h 154236"/>
                <a:gd name="connsiteX15" fmla="*/ 749147 w 1035585"/>
                <a:gd name="connsiteY15" fmla="*/ 121185 h 154236"/>
                <a:gd name="connsiteX16" fmla="*/ 826265 w 1035585"/>
                <a:gd name="connsiteY16" fmla="*/ 110169 h 154236"/>
                <a:gd name="connsiteX17" fmla="*/ 859315 w 1035585"/>
                <a:gd name="connsiteY17" fmla="*/ 99152 h 154236"/>
                <a:gd name="connsiteX18" fmla="*/ 903383 w 1035585"/>
                <a:gd name="connsiteY18" fmla="*/ 88135 h 154236"/>
                <a:gd name="connsiteX19" fmla="*/ 969484 w 1035585"/>
                <a:gd name="connsiteY19" fmla="*/ 66101 h 154236"/>
                <a:gd name="connsiteX20" fmla="*/ 1035585 w 1035585"/>
                <a:gd name="connsiteY20" fmla="*/ 121185 h 15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5585" h="154236">
                  <a:moveTo>
                    <a:pt x="0" y="88135"/>
                  </a:moveTo>
                  <a:cubicBezTo>
                    <a:pt x="26300" y="77615"/>
                    <a:pt x="66133" y="66069"/>
                    <a:pt x="88135" y="44067"/>
                  </a:cubicBezTo>
                  <a:cubicBezTo>
                    <a:pt x="137967" y="-5765"/>
                    <a:pt x="78875" y="21448"/>
                    <a:pt x="143219" y="0"/>
                  </a:cubicBezTo>
                  <a:cubicBezTo>
                    <a:pt x="179057" y="11946"/>
                    <a:pt x="180971" y="5069"/>
                    <a:pt x="198303" y="44067"/>
                  </a:cubicBezTo>
                  <a:cubicBezTo>
                    <a:pt x="207736" y="65291"/>
                    <a:pt x="201012" y="97286"/>
                    <a:pt x="220337" y="110169"/>
                  </a:cubicBezTo>
                  <a:lnTo>
                    <a:pt x="286438" y="154236"/>
                  </a:lnTo>
                  <a:cubicBezTo>
                    <a:pt x="358548" y="130199"/>
                    <a:pt x="287775" y="163583"/>
                    <a:pt x="330506" y="110169"/>
                  </a:cubicBezTo>
                  <a:cubicBezTo>
                    <a:pt x="338777" y="99830"/>
                    <a:pt x="352539" y="95480"/>
                    <a:pt x="363556" y="88135"/>
                  </a:cubicBezTo>
                  <a:cubicBezTo>
                    <a:pt x="367228" y="77118"/>
                    <a:pt x="363307" y="57901"/>
                    <a:pt x="374573" y="55084"/>
                  </a:cubicBezTo>
                  <a:cubicBezTo>
                    <a:pt x="388114" y="51699"/>
                    <a:pt x="436472" y="107835"/>
                    <a:pt x="440674" y="110169"/>
                  </a:cubicBezTo>
                  <a:cubicBezTo>
                    <a:pt x="460977" y="121448"/>
                    <a:pt x="506775" y="132202"/>
                    <a:pt x="506775" y="132202"/>
                  </a:cubicBezTo>
                  <a:cubicBezTo>
                    <a:pt x="536153" y="128530"/>
                    <a:pt x="565781" y="126481"/>
                    <a:pt x="594910" y="121185"/>
                  </a:cubicBezTo>
                  <a:cubicBezTo>
                    <a:pt x="606336" y="119108"/>
                    <a:pt x="618893" y="117423"/>
                    <a:pt x="627961" y="110169"/>
                  </a:cubicBezTo>
                  <a:cubicBezTo>
                    <a:pt x="638300" y="101898"/>
                    <a:pt x="642650" y="88135"/>
                    <a:pt x="649995" y="77118"/>
                  </a:cubicBezTo>
                  <a:cubicBezTo>
                    <a:pt x="733076" y="104813"/>
                    <a:pt x="630659" y="67452"/>
                    <a:pt x="716096" y="110169"/>
                  </a:cubicBezTo>
                  <a:cubicBezTo>
                    <a:pt x="726483" y="115362"/>
                    <a:pt x="738130" y="117513"/>
                    <a:pt x="749147" y="121185"/>
                  </a:cubicBezTo>
                  <a:cubicBezTo>
                    <a:pt x="774853" y="117513"/>
                    <a:pt x="800802" y="115261"/>
                    <a:pt x="826265" y="110169"/>
                  </a:cubicBezTo>
                  <a:cubicBezTo>
                    <a:pt x="837652" y="107892"/>
                    <a:pt x="848149" y="102342"/>
                    <a:pt x="859315" y="99152"/>
                  </a:cubicBezTo>
                  <a:cubicBezTo>
                    <a:pt x="873874" y="94992"/>
                    <a:pt x="888694" y="91807"/>
                    <a:pt x="903383" y="88135"/>
                  </a:cubicBezTo>
                  <a:cubicBezTo>
                    <a:pt x="914016" y="56235"/>
                    <a:pt x="913179" y="22308"/>
                    <a:pt x="969484" y="66101"/>
                  </a:cubicBezTo>
                  <a:cubicBezTo>
                    <a:pt x="1045588" y="125293"/>
                    <a:pt x="981344" y="148306"/>
                    <a:pt x="1035585" y="12118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670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Ignition burner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1700213"/>
            <a:ext cx="3023567" cy="4525962"/>
          </a:xfrm>
        </p:spPr>
        <p:txBody>
          <a:bodyPr/>
          <a:lstStyle/>
          <a:p>
            <a:r>
              <a:rPr lang="en-US" altLang="ko-KR" dirty="0"/>
              <a:t>Retractable lance burner</a:t>
            </a:r>
          </a:p>
          <a:p>
            <a:r>
              <a:rPr lang="en-US" altLang="ko-KR" dirty="0"/>
              <a:t>Necessary for hard carbon fuel</a:t>
            </a:r>
          </a:p>
          <a:p>
            <a:pPr lvl="1"/>
            <a:r>
              <a:rPr lang="en-US" altLang="ko-KR" dirty="0"/>
              <a:t>Anthracite, Petroleum coke…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 bwMode="auto">
          <a:xfrm flipV="1">
            <a:off x="5433965" y="4177560"/>
            <a:ext cx="577324" cy="194803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/>
          <p:cNvCxnSpPr/>
          <p:nvPr/>
        </p:nvCxnSpPr>
        <p:spPr bwMode="auto">
          <a:xfrm flipH="1" flipV="1">
            <a:off x="3995065" y="4227863"/>
            <a:ext cx="587178" cy="9655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그룹 14"/>
          <p:cNvGrpSpPr/>
          <p:nvPr/>
        </p:nvGrpSpPr>
        <p:grpSpPr>
          <a:xfrm>
            <a:off x="4211960" y="1483295"/>
            <a:ext cx="1584178" cy="3833650"/>
            <a:chOff x="1907702" y="1700808"/>
            <a:chExt cx="1584178" cy="3833650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1907704" y="1700808"/>
              <a:ext cx="1584176" cy="158417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사다리꼴 16"/>
            <p:cNvSpPr/>
            <p:nvPr/>
          </p:nvSpPr>
          <p:spPr bwMode="auto">
            <a:xfrm rot="10800000">
              <a:off x="1907702" y="3284983"/>
              <a:ext cx="1584177" cy="2249475"/>
            </a:xfrm>
            <a:prstGeom prst="trapezoid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9" name="자유형 28"/>
          <p:cNvSpPr/>
          <p:nvPr/>
        </p:nvSpPr>
        <p:spPr bwMode="auto">
          <a:xfrm rot="19092271">
            <a:off x="4628502" y="4252813"/>
            <a:ext cx="251136" cy="268820"/>
          </a:xfrm>
          <a:custGeom>
            <a:avLst/>
            <a:gdLst>
              <a:gd name="connsiteX0" fmla="*/ 0 w 341523"/>
              <a:gd name="connsiteY0" fmla="*/ 0 h 528810"/>
              <a:gd name="connsiteX1" fmla="*/ 33051 w 341523"/>
              <a:gd name="connsiteY1" fmla="*/ 121186 h 528810"/>
              <a:gd name="connsiteX2" fmla="*/ 44068 w 341523"/>
              <a:gd name="connsiteY2" fmla="*/ 154237 h 528810"/>
              <a:gd name="connsiteX3" fmla="*/ 66101 w 341523"/>
              <a:gd name="connsiteY3" fmla="*/ 187287 h 528810"/>
              <a:gd name="connsiteX4" fmla="*/ 77118 w 341523"/>
              <a:gd name="connsiteY4" fmla="*/ 154237 h 528810"/>
              <a:gd name="connsiteX5" fmla="*/ 88135 w 341523"/>
              <a:gd name="connsiteY5" fmla="*/ 77119 h 528810"/>
              <a:gd name="connsiteX6" fmla="*/ 99152 w 341523"/>
              <a:gd name="connsiteY6" fmla="*/ 110169 h 528810"/>
              <a:gd name="connsiteX7" fmla="*/ 143219 w 341523"/>
              <a:gd name="connsiteY7" fmla="*/ 176270 h 528810"/>
              <a:gd name="connsiteX8" fmla="*/ 165253 w 341523"/>
              <a:gd name="connsiteY8" fmla="*/ 209321 h 528810"/>
              <a:gd name="connsiteX9" fmla="*/ 187287 w 341523"/>
              <a:gd name="connsiteY9" fmla="*/ 275422 h 528810"/>
              <a:gd name="connsiteX10" fmla="*/ 209321 w 341523"/>
              <a:gd name="connsiteY10" fmla="*/ 341523 h 528810"/>
              <a:gd name="connsiteX11" fmla="*/ 220338 w 341523"/>
              <a:gd name="connsiteY11" fmla="*/ 374574 h 528810"/>
              <a:gd name="connsiteX12" fmla="*/ 231354 w 341523"/>
              <a:gd name="connsiteY12" fmla="*/ 341523 h 528810"/>
              <a:gd name="connsiteX13" fmla="*/ 297456 w 341523"/>
              <a:gd name="connsiteY13" fmla="*/ 473726 h 528810"/>
              <a:gd name="connsiteX14" fmla="*/ 341523 w 341523"/>
              <a:gd name="connsiteY14" fmla="*/ 528810 h 52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1523" h="528810">
                <a:moveTo>
                  <a:pt x="0" y="0"/>
                </a:moveTo>
                <a:cubicBezTo>
                  <a:pt x="15572" y="77860"/>
                  <a:pt x="5095" y="37320"/>
                  <a:pt x="33051" y="121186"/>
                </a:cubicBezTo>
                <a:cubicBezTo>
                  <a:pt x="36723" y="132203"/>
                  <a:pt x="37626" y="144574"/>
                  <a:pt x="44068" y="154237"/>
                </a:cubicBezTo>
                <a:lnTo>
                  <a:pt x="66101" y="187287"/>
                </a:lnTo>
                <a:cubicBezTo>
                  <a:pt x="69773" y="176270"/>
                  <a:pt x="74841" y="165624"/>
                  <a:pt x="77118" y="154237"/>
                </a:cubicBezTo>
                <a:cubicBezTo>
                  <a:pt x="82211" y="128774"/>
                  <a:pt x="76522" y="100345"/>
                  <a:pt x="88135" y="77119"/>
                </a:cubicBezTo>
                <a:cubicBezTo>
                  <a:pt x="93328" y="66732"/>
                  <a:pt x="93512" y="100018"/>
                  <a:pt x="99152" y="110169"/>
                </a:cubicBezTo>
                <a:cubicBezTo>
                  <a:pt x="112012" y="133318"/>
                  <a:pt x="128530" y="154236"/>
                  <a:pt x="143219" y="176270"/>
                </a:cubicBezTo>
                <a:lnTo>
                  <a:pt x="165253" y="209321"/>
                </a:lnTo>
                <a:cubicBezTo>
                  <a:pt x="144183" y="272531"/>
                  <a:pt x="152901" y="213529"/>
                  <a:pt x="187287" y="275422"/>
                </a:cubicBezTo>
                <a:cubicBezTo>
                  <a:pt x="198567" y="295725"/>
                  <a:pt x="201976" y="319489"/>
                  <a:pt x="209321" y="341523"/>
                </a:cubicBezTo>
                <a:lnTo>
                  <a:pt x="220338" y="374574"/>
                </a:lnTo>
                <a:cubicBezTo>
                  <a:pt x="224010" y="363557"/>
                  <a:pt x="221396" y="335548"/>
                  <a:pt x="231354" y="341523"/>
                </a:cubicBezTo>
                <a:cubicBezTo>
                  <a:pt x="289138" y="376194"/>
                  <a:pt x="266318" y="427018"/>
                  <a:pt x="297456" y="473726"/>
                </a:cubicBezTo>
                <a:cubicBezTo>
                  <a:pt x="325251" y="515418"/>
                  <a:pt x="310127" y="497414"/>
                  <a:pt x="341523" y="528810"/>
                </a:cubicBez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자유형 29"/>
          <p:cNvSpPr/>
          <p:nvPr/>
        </p:nvSpPr>
        <p:spPr bwMode="auto">
          <a:xfrm rot="1209823">
            <a:off x="5055658" y="4375294"/>
            <a:ext cx="358779" cy="279422"/>
          </a:xfrm>
          <a:custGeom>
            <a:avLst/>
            <a:gdLst>
              <a:gd name="connsiteX0" fmla="*/ 288816 w 288816"/>
              <a:gd name="connsiteY0" fmla="*/ 0 h 539826"/>
              <a:gd name="connsiteX1" fmla="*/ 189664 w 288816"/>
              <a:gd name="connsiteY1" fmla="*/ 165253 h 539826"/>
              <a:gd name="connsiteX2" fmla="*/ 255765 w 288816"/>
              <a:gd name="connsiteY2" fmla="*/ 187287 h 539826"/>
              <a:gd name="connsiteX3" fmla="*/ 222715 w 288816"/>
              <a:gd name="connsiteY3" fmla="*/ 286438 h 539826"/>
              <a:gd name="connsiteX4" fmla="*/ 211698 w 288816"/>
              <a:gd name="connsiteY4" fmla="*/ 319489 h 539826"/>
              <a:gd name="connsiteX5" fmla="*/ 200681 w 288816"/>
              <a:gd name="connsiteY5" fmla="*/ 352540 h 539826"/>
              <a:gd name="connsiteX6" fmla="*/ 167630 w 288816"/>
              <a:gd name="connsiteY6" fmla="*/ 396607 h 539826"/>
              <a:gd name="connsiteX7" fmla="*/ 134580 w 288816"/>
              <a:gd name="connsiteY7" fmla="*/ 418641 h 539826"/>
              <a:gd name="connsiteX8" fmla="*/ 123563 w 288816"/>
              <a:gd name="connsiteY8" fmla="*/ 341523 h 539826"/>
              <a:gd name="connsiteX9" fmla="*/ 101529 w 288816"/>
              <a:gd name="connsiteY9" fmla="*/ 308472 h 539826"/>
              <a:gd name="connsiteX10" fmla="*/ 123563 w 288816"/>
              <a:gd name="connsiteY10" fmla="*/ 385590 h 539826"/>
              <a:gd name="connsiteX11" fmla="*/ 112546 w 288816"/>
              <a:gd name="connsiteY11" fmla="*/ 462708 h 539826"/>
              <a:gd name="connsiteX12" fmla="*/ 46445 w 288816"/>
              <a:gd name="connsiteY12" fmla="*/ 495759 h 539826"/>
              <a:gd name="connsiteX13" fmla="*/ 2377 w 288816"/>
              <a:gd name="connsiteY13" fmla="*/ 539826 h 53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8816" h="539826">
                <a:moveTo>
                  <a:pt x="288816" y="0"/>
                </a:moveTo>
                <a:cubicBezTo>
                  <a:pt x="255765" y="55084"/>
                  <a:pt x="200828" y="101992"/>
                  <a:pt x="189664" y="165253"/>
                </a:cubicBezTo>
                <a:cubicBezTo>
                  <a:pt x="185628" y="188125"/>
                  <a:pt x="255765" y="187287"/>
                  <a:pt x="255765" y="187287"/>
                </a:cubicBezTo>
                <a:lnTo>
                  <a:pt x="222715" y="286438"/>
                </a:lnTo>
                <a:lnTo>
                  <a:pt x="211698" y="319489"/>
                </a:lnTo>
                <a:cubicBezTo>
                  <a:pt x="208026" y="330506"/>
                  <a:pt x="207649" y="343250"/>
                  <a:pt x="200681" y="352540"/>
                </a:cubicBezTo>
                <a:cubicBezTo>
                  <a:pt x="189664" y="367229"/>
                  <a:pt x="180613" y="383624"/>
                  <a:pt x="167630" y="396607"/>
                </a:cubicBezTo>
                <a:cubicBezTo>
                  <a:pt x="158268" y="405969"/>
                  <a:pt x="145597" y="411296"/>
                  <a:pt x="134580" y="418641"/>
                </a:cubicBezTo>
                <a:cubicBezTo>
                  <a:pt x="130908" y="392935"/>
                  <a:pt x="131025" y="366395"/>
                  <a:pt x="123563" y="341523"/>
                </a:cubicBezTo>
                <a:cubicBezTo>
                  <a:pt x="119758" y="328841"/>
                  <a:pt x="110892" y="299109"/>
                  <a:pt x="101529" y="308472"/>
                </a:cubicBezTo>
                <a:cubicBezTo>
                  <a:pt x="98070" y="311931"/>
                  <a:pt x="121020" y="377961"/>
                  <a:pt x="123563" y="385590"/>
                </a:cubicBezTo>
                <a:cubicBezTo>
                  <a:pt x="119891" y="411296"/>
                  <a:pt x="123092" y="438979"/>
                  <a:pt x="112546" y="462708"/>
                </a:cubicBezTo>
                <a:cubicBezTo>
                  <a:pt x="105118" y="479422"/>
                  <a:pt x="61110" y="490870"/>
                  <a:pt x="46445" y="495759"/>
                </a:cubicBezTo>
                <a:cubicBezTo>
                  <a:pt x="-15436" y="480289"/>
                  <a:pt x="2377" y="469601"/>
                  <a:pt x="2377" y="539826"/>
                </a:cubicBez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자유형 30"/>
          <p:cNvSpPr/>
          <p:nvPr/>
        </p:nvSpPr>
        <p:spPr bwMode="auto">
          <a:xfrm rot="831639">
            <a:off x="5157717" y="4364688"/>
            <a:ext cx="277180" cy="239233"/>
          </a:xfrm>
          <a:custGeom>
            <a:avLst/>
            <a:gdLst>
              <a:gd name="connsiteX0" fmla="*/ 308472 w 308472"/>
              <a:gd name="connsiteY0" fmla="*/ 0 h 539827"/>
              <a:gd name="connsiteX1" fmla="*/ 253388 w 308472"/>
              <a:gd name="connsiteY1" fmla="*/ 99152 h 539827"/>
              <a:gd name="connsiteX2" fmla="*/ 220337 w 308472"/>
              <a:gd name="connsiteY2" fmla="*/ 110169 h 539827"/>
              <a:gd name="connsiteX3" fmla="*/ 187286 w 308472"/>
              <a:gd name="connsiteY3" fmla="*/ 132203 h 539827"/>
              <a:gd name="connsiteX4" fmla="*/ 176270 w 308472"/>
              <a:gd name="connsiteY4" fmla="*/ 176270 h 539827"/>
              <a:gd name="connsiteX5" fmla="*/ 143219 w 308472"/>
              <a:gd name="connsiteY5" fmla="*/ 242371 h 539827"/>
              <a:gd name="connsiteX6" fmla="*/ 110168 w 308472"/>
              <a:gd name="connsiteY6" fmla="*/ 264405 h 539827"/>
              <a:gd name="connsiteX7" fmla="*/ 44067 w 308472"/>
              <a:gd name="connsiteY7" fmla="*/ 286439 h 539827"/>
              <a:gd name="connsiteX8" fmla="*/ 33050 w 308472"/>
              <a:gd name="connsiteY8" fmla="*/ 374574 h 539827"/>
              <a:gd name="connsiteX9" fmla="*/ 22033 w 308472"/>
              <a:gd name="connsiteY9" fmla="*/ 418641 h 539827"/>
              <a:gd name="connsiteX10" fmla="*/ 0 w 308472"/>
              <a:gd name="connsiteY10" fmla="*/ 484742 h 539827"/>
              <a:gd name="connsiteX11" fmla="*/ 0 w 308472"/>
              <a:gd name="connsiteY11" fmla="*/ 539827 h 53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8472" h="539827">
                <a:moveTo>
                  <a:pt x="308472" y="0"/>
                </a:moveTo>
                <a:cubicBezTo>
                  <a:pt x="290111" y="33051"/>
                  <a:pt x="277007" y="69628"/>
                  <a:pt x="253388" y="99152"/>
                </a:cubicBezTo>
                <a:cubicBezTo>
                  <a:pt x="246133" y="108220"/>
                  <a:pt x="230724" y="104976"/>
                  <a:pt x="220337" y="110169"/>
                </a:cubicBezTo>
                <a:cubicBezTo>
                  <a:pt x="208494" y="116090"/>
                  <a:pt x="198303" y="124858"/>
                  <a:pt x="187286" y="132203"/>
                </a:cubicBezTo>
                <a:cubicBezTo>
                  <a:pt x="183614" y="146892"/>
                  <a:pt x="180429" y="161712"/>
                  <a:pt x="176270" y="176270"/>
                </a:cubicBezTo>
                <a:cubicBezTo>
                  <a:pt x="169102" y="201359"/>
                  <a:pt x="162533" y="223058"/>
                  <a:pt x="143219" y="242371"/>
                </a:cubicBezTo>
                <a:cubicBezTo>
                  <a:pt x="133856" y="251734"/>
                  <a:pt x="122268" y="259027"/>
                  <a:pt x="110168" y="264405"/>
                </a:cubicBezTo>
                <a:cubicBezTo>
                  <a:pt x="88944" y="273838"/>
                  <a:pt x="44067" y="286439"/>
                  <a:pt x="44067" y="286439"/>
                </a:cubicBezTo>
                <a:cubicBezTo>
                  <a:pt x="2020" y="349508"/>
                  <a:pt x="33050" y="286086"/>
                  <a:pt x="33050" y="374574"/>
                </a:cubicBezTo>
                <a:cubicBezTo>
                  <a:pt x="33050" y="389715"/>
                  <a:pt x="26384" y="404138"/>
                  <a:pt x="22033" y="418641"/>
                </a:cubicBezTo>
                <a:cubicBezTo>
                  <a:pt x="15359" y="440887"/>
                  <a:pt x="0" y="461517"/>
                  <a:pt x="0" y="484742"/>
                </a:cubicBezTo>
                <a:lnTo>
                  <a:pt x="0" y="539827"/>
                </a:ln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자유형 31"/>
          <p:cNvSpPr/>
          <p:nvPr/>
        </p:nvSpPr>
        <p:spPr bwMode="auto">
          <a:xfrm rot="19668289">
            <a:off x="4624004" y="4187612"/>
            <a:ext cx="262390" cy="270930"/>
          </a:xfrm>
          <a:custGeom>
            <a:avLst/>
            <a:gdLst>
              <a:gd name="connsiteX0" fmla="*/ 0 w 385591"/>
              <a:gd name="connsiteY0" fmla="*/ 0 h 683680"/>
              <a:gd name="connsiteX1" fmla="*/ 66101 w 385591"/>
              <a:gd name="connsiteY1" fmla="*/ 143219 h 683680"/>
              <a:gd name="connsiteX2" fmla="*/ 88135 w 385591"/>
              <a:gd name="connsiteY2" fmla="*/ 220337 h 683680"/>
              <a:gd name="connsiteX3" fmla="*/ 99152 w 385591"/>
              <a:gd name="connsiteY3" fmla="*/ 253388 h 683680"/>
              <a:gd name="connsiteX4" fmla="*/ 121186 w 385591"/>
              <a:gd name="connsiteY4" fmla="*/ 286438 h 683680"/>
              <a:gd name="connsiteX5" fmla="*/ 99152 w 385591"/>
              <a:gd name="connsiteY5" fmla="*/ 220337 h 683680"/>
              <a:gd name="connsiteX6" fmla="*/ 132203 w 385591"/>
              <a:gd name="connsiteY6" fmla="*/ 209320 h 683680"/>
              <a:gd name="connsiteX7" fmla="*/ 154236 w 385591"/>
              <a:gd name="connsiteY7" fmla="*/ 242371 h 683680"/>
              <a:gd name="connsiteX8" fmla="*/ 187287 w 385591"/>
              <a:gd name="connsiteY8" fmla="*/ 253388 h 683680"/>
              <a:gd name="connsiteX9" fmla="*/ 220338 w 385591"/>
              <a:gd name="connsiteY9" fmla="*/ 319489 h 683680"/>
              <a:gd name="connsiteX10" fmla="*/ 264405 w 385591"/>
              <a:gd name="connsiteY10" fmla="*/ 418641 h 683680"/>
              <a:gd name="connsiteX11" fmla="*/ 286439 w 385591"/>
              <a:gd name="connsiteY11" fmla="*/ 517792 h 683680"/>
              <a:gd name="connsiteX12" fmla="*/ 308472 w 385591"/>
              <a:gd name="connsiteY12" fmla="*/ 550843 h 683680"/>
              <a:gd name="connsiteX13" fmla="*/ 341523 w 385591"/>
              <a:gd name="connsiteY13" fmla="*/ 616944 h 683680"/>
              <a:gd name="connsiteX14" fmla="*/ 385591 w 385591"/>
              <a:gd name="connsiteY14" fmla="*/ 672029 h 6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591" h="683680">
                <a:moveTo>
                  <a:pt x="0" y="0"/>
                </a:moveTo>
                <a:cubicBezTo>
                  <a:pt x="22034" y="47740"/>
                  <a:pt x="45026" y="95048"/>
                  <a:pt x="66101" y="143219"/>
                </a:cubicBezTo>
                <a:cubicBezTo>
                  <a:pt x="76977" y="168079"/>
                  <a:pt x="80728" y="194411"/>
                  <a:pt x="88135" y="220337"/>
                </a:cubicBezTo>
                <a:cubicBezTo>
                  <a:pt x="91325" y="231503"/>
                  <a:pt x="93958" y="243001"/>
                  <a:pt x="99152" y="253388"/>
                </a:cubicBezTo>
                <a:cubicBezTo>
                  <a:pt x="105073" y="265231"/>
                  <a:pt x="113841" y="275421"/>
                  <a:pt x="121186" y="286438"/>
                </a:cubicBezTo>
                <a:lnTo>
                  <a:pt x="99152" y="220337"/>
                </a:lnTo>
                <a:cubicBezTo>
                  <a:pt x="110169" y="216665"/>
                  <a:pt x="121421" y="205007"/>
                  <a:pt x="132203" y="209320"/>
                </a:cubicBezTo>
                <a:cubicBezTo>
                  <a:pt x="144497" y="214238"/>
                  <a:pt x="143897" y="234100"/>
                  <a:pt x="154236" y="242371"/>
                </a:cubicBezTo>
                <a:cubicBezTo>
                  <a:pt x="163304" y="249626"/>
                  <a:pt x="176270" y="249716"/>
                  <a:pt x="187287" y="253388"/>
                </a:cubicBezTo>
                <a:cubicBezTo>
                  <a:pt x="250426" y="348094"/>
                  <a:pt x="174731" y="228275"/>
                  <a:pt x="220338" y="319489"/>
                </a:cubicBezTo>
                <a:cubicBezTo>
                  <a:pt x="248408" y="375630"/>
                  <a:pt x="250193" y="333372"/>
                  <a:pt x="264405" y="418641"/>
                </a:cubicBezTo>
                <a:cubicBezTo>
                  <a:pt x="268637" y="444032"/>
                  <a:pt x="272878" y="490669"/>
                  <a:pt x="286439" y="517792"/>
                </a:cubicBezTo>
                <a:cubicBezTo>
                  <a:pt x="292360" y="529635"/>
                  <a:pt x="302551" y="539000"/>
                  <a:pt x="308472" y="550843"/>
                </a:cubicBezTo>
                <a:cubicBezTo>
                  <a:pt x="354076" y="642053"/>
                  <a:pt x="278387" y="522243"/>
                  <a:pt x="341523" y="616944"/>
                </a:cubicBezTo>
                <a:cubicBezTo>
                  <a:pt x="366154" y="690835"/>
                  <a:pt x="342783" y="693431"/>
                  <a:pt x="385591" y="672029"/>
                </a:cubicBez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 rot="643487">
            <a:off x="3902446" y="4147698"/>
            <a:ext cx="521015" cy="206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 rot="20484204">
            <a:off x="5579969" y="4147699"/>
            <a:ext cx="521015" cy="2065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4427984" y="4797152"/>
            <a:ext cx="1083812" cy="45719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8" name="꺾인 연결선 37"/>
          <p:cNvCxnSpPr>
            <a:endCxn id="17" idx="0"/>
          </p:cNvCxnSpPr>
          <p:nvPr/>
        </p:nvCxnSpPr>
        <p:spPr bwMode="auto">
          <a:xfrm rot="10800000">
            <a:off x="5004048" y="5316946"/>
            <a:ext cx="1368152" cy="411211"/>
          </a:xfrm>
          <a:prstGeom prst="bentConnector2">
            <a:avLst/>
          </a:prstGeom>
          <a:solidFill>
            <a:schemeClr val="accent1"/>
          </a:solidFill>
          <a:ln w="1174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자유형 41"/>
          <p:cNvSpPr/>
          <p:nvPr/>
        </p:nvSpPr>
        <p:spPr bwMode="auto">
          <a:xfrm>
            <a:off x="4439798" y="4417764"/>
            <a:ext cx="1035585" cy="154236"/>
          </a:xfrm>
          <a:custGeom>
            <a:avLst/>
            <a:gdLst>
              <a:gd name="connsiteX0" fmla="*/ 0 w 1035585"/>
              <a:gd name="connsiteY0" fmla="*/ 88135 h 154236"/>
              <a:gd name="connsiteX1" fmla="*/ 88135 w 1035585"/>
              <a:gd name="connsiteY1" fmla="*/ 44067 h 154236"/>
              <a:gd name="connsiteX2" fmla="*/ 143219 w 1035585"/>
              <a:gd name="connsiteY2" fmla="*/ 0 h 154236"/>
              <a:gd name="connsiteX3" fmla="*/ 198303 w 1035585"/>
              <a:gd name="connsiteY3" fmla="*/ 44067 h 154236"/>
              <a:gd name="connsiteX4" fmla="*/ 220337 w 1035585"/>
              <a:gd name="connsiteY4" fmla="*/ 110169 h 154236"/>
              <a:gd name="connsiteX5" fmla="*/ 286438 w 1035585"/>
              <a:gd name="connsiteY5" fmla="*/ 154236 h 154236"/>
              <a:gd name="connsiteX6" fmla="*/ 330506 w 1035585"/>
              <a:gd name="connsiteY6" fmla="*/ 110169 h 154236"/>
              <a:gd name="connsiteX7" fmla="*/ 363556 w 1035585"/>
              <a:gd name="connsiteY7" fmla="*/ 88135 h 154236"/>
              <a:gd name="connsiteX8" fmla="*/ 374573 w 1035585"/>
              <a:gd name="connsiteY8" fmla="*/ 55084 h 154236"/>
              <a:gd name="connsiteX9" fmla="*/ 440674 w 1035585"/>
              <a:gd name="connsiteY9" fmla="*/ 110169 h 154236"/>
              <a:gd name="connsiteX10" fmla="*/ 506775 w 1035585"/>
              <a:gd name="connsiteY10" fmla="*/ 132202 h 154236"/>
              <a:gd name="connsiteX11" fmla="*/ 594910 w 1035585"/>
              <a:gd name="connsiteY11" fmla="*/ 121185 h 154236"/>
              <a:gd name="connsiteX12" fmla="*/ 627961 w 1035585"/>
              <a:gd name="connsiteY12" fmla="*/ 110169 h 154236"/>
              <a:gd name="connsiteX13" fmla="*/ 649995 w 1035585"/>
              <a:gd name="connsiteY13" fmla="*/ 77118 h 154236"/>
              <a:gd name="connsiteX14" fmla="*/ 716096 w 1035585"/>
              <a:gd name="connsiteY14" fmla="*/ 110169 h 154236"/>
              <a:gd name="connsiteX15" fmla="*/ 749147 w 1035585"/>
              <a:gd name="connsiteY15" fmla="*/ 121185 h 154236"/>
              <a:gd name="connsiteX16" fmla="*/ 826265 w 1035585"/>
              <a:gd name="connsiteY16" fmla="*/ 110169 h 154236"/>
              <a:gd name="connsiteX17" fmla="*/ 859315 w 1035585"/>
              <a:gd name="connsiteY17" fmla="*/ 99152 h 154236"/>
              <a:gd name="connsiteX18" fmla="*/ 903383 w 1035585"/>
              <a:gd name="connsiteY18" fmla="*/ 88135 h 154236"/>
              <a:gd name="connsiteX19" fmla="*/ 969484 w 1035585"/>
              <a:gd name="connsiteY19" fmla="*/ 66101 h 154236"/>
              <a:gd name="connsiteX20" fmla="*/ 1035585 w 1035585"/>
              <a:gd name="connsiteY20" fmla="*/ 121185 h 15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585" h="154236">
                <a:moveTo>
                  <a:pt x="0" y="88135"/>
                </a:moveTo>
                <a:cubicBezTo>
                  <a:pt x="26300" y="77615"/>
                  <a:pt x="66133" y="66069"/>
                  <a:pt x="88135" y="44067"/>
                </a:cubicBezTo>
                <a:cubicBezTo>
                  <a:pt x="137967" y="-5765"/>
                  <a:pt x="78875" y="21448"/>
                  <a:pt x="143219" y="0"/>
                </a:cubicBezTo>
                <a:cubicBezTo>
                  <a:pt x="179057" y="11946"/>
                  <a:pt x="180971" y="5069"/>
                  <a:pt x="198303" y="44067"/>
                </a:cubicBezTo>
                <a:cubicBezTo>
                  <a:pt x="207736" y="65291"/>
                  <a:pt x="201012" y="97286"/>
                  <a:pt x="220337" y="110169"/>
                </a:cubicBezTo>
                <a:lnTo>
                  <a:pt x="286438" y="154236"/>
                </a:lnTo>
                <a:cubicBezTo>
                  <a:pt x="358548" y="130199"/>
                  <a:pt x="287775" y="163583"/>
                  <a:pt x="330506" y="110169"/>
                </a:cubicBezTo>
                <a:cubicBezTo>
                  <a:pt x="338777" y="99830"/>
                  <a:pt x="352539" y="95480"/>
                  <a:pt x="363556" y="88135"/>
                </a:cubicBezTo>
                <a:cubicBezTo>
                  <a:pt x="367228" y="77118"/>
                  <a:pt x="363307" y="57901"/>
                  <a:pt x="374573" y="55084"/>
                </a:cubicBezTo>
                <a:cubicBezTo>
                  <a:pt x="388114" y="51699"/>
                  <a:pt x="436472" y="107835"/>
                  <a:pt x="440674" y="110169"/>
                </a:cubicBezTo>
                <a:cubicBezTo>
                  <a:pt x="460977" y="121448"/>
                  <a:pt x="506775" y="132202"/>
                  <a:pt x="506775" y="132202"/>
                </a:cubicBezTo>
                <a:cubicBezTo>
                  <a:pt x="536153" y="128530"/>
                  <a:pt x="565781" y="126481"/>
                  <a:pt x="594910" y="121185"/>
                </a:cubicBezTo>
                <a:cubicBezTo>
                  <a:pt x="606336" y="119108"/>
                  <a:pt x="618893" y="117423"/>
                  <a:pt x="627961" y="110169"/>
                </a:cubicBezTo>
                <a:cubicBezTo>
                  <a:pt x="638300" y="101898"/>
                  <a:pt x="642650" y="88135"/>
                  <a:pt x="649995" y="77118"/>
                </a:cubicBezTo>
                <a:cubicBezTo>
                  <a:pt x="733076" y="104813"/>
                  <a:pt x="630659" y="67452"/>
                  <a:pt x="716096" y="110169"/>
                </a:cubicBezTo>
                <a:cubicBezTo>
                  <a:pt x="726483" y="115362"/>
                  <a:pt x="738130" y="117513"/>
                  <a:pt x="749147" y="121185"/>
                </a:cubicBezTo>
                <a:cubicBezTo>
                  <a:pt x="774853" y="117513"/>
                  <a:pt x="800802" y="115261"/>
                  <a:pt x="826265" y="110169"/>
                </a:cubicBezTo>
                <a:cubicBezTo>
                  <a:pt x="837652" y="107892"/>
                  <a:pt x="848149" y="102342"/>
                  <a:pt x="859315" y="99152"/>
                </a:cubicBezTo>
                <a:cubicBezTo>
                  <a:pt x="873874" y="94992"/>
                  <a:pt x="888694" y="91807"/>
                  <a:pt x="903383" y="88135"/>
                </a:cubicBezTo>
                <a:cubicBezTo>
                  <a:pt x="914016" y="56235"/>
                  <a:pt x="913179" y="22308"/>
                  <a:pt x="969484" y="66101"/>
                </a:cubicBezTo>
                <a:cubicBezTo>
                  <a:pt x="1045588" y="125293"/>
                  <a:pt x="981344" y="148306"/>
                  <a:pt x="1035585" y="12118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3491880" y="4227863"/>
            <a:ext cx="2880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>
            <a:off x="3491880" y="4842871"/>
            <a:ext cx="2880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화살표 연결선 6"/>
          <p:cNvCxnSpPr/>
          <p:nvPr/>
        </p:nvCxnSpPr>
        <p:spPr bwMode="auto">
          <a:xfrm>
            <a:off x="3635896" y="4227863"/>
            <a:ext cx="0" cy="615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731126" y="435070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806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Duct burner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219" y="1517673"/>
            <a:ext cx="3314349" cy="4525962"/>
          </a:xfrm>
        </p:spPr>
        <p:txBody>
          <a:bodyPr/>
          <a:lstStyle/>
          <a:p>
            <a:r>
              <a:rPr lang="en-US" altLang="ko-KR" dirty="0"/>
              <a:t>Requires air cooled distributor</a:t>
            </a:r>
          </a:p>
          <a:p>
            <a:r>
              <a:rPr lang="en-US" altLang="ko-KR" dirty="0"/>
              <a:t>Maximum temperature ~900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</a:p>
          <a:p>
            <a:r>
              <a:rPr lang="en-US" altLang="ko-KR" dirty="0"/>
              <a:t>Heat ~ 20% of MCR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098" name="Picture 2" descr="가스버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045837"/>
            <a:ext cx="1828182" cy="136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190700" y="1539356"/>
            <a:ext cx="1584178" cy="3833650"/>
            <a:chOff x="1907702" y="1700808"/>
            <a:chExt cx="1584178" cy="3833650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1907704" y="1700808"/>
              <a:ext cx="1584176" cy="1584176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사다리꼴 6"/>
            <p:cNvSpPr/>
            <p:nvPr/>
          </p:nvSpPr>
          <p:spPr bwMode="auto">
            <a:xfrm rot="10800000">
              <a:off x="1907702" y="3284983"/>
              <a:ext cx="1584177" cy="2249475"/>
            </a:xfrm>
            <a:prstGeom prst="trapezoid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cxnSp>
        <p:nvCxnSpPr>
          <p:cNvPr id="17" name="꺾인 연결선 16"/>
          <p:cNvCxnSpPr>
            <a:stCxn id="4098" idx="1"/>
            <a:endCxn id="7" idx="0"/>
          </p:cNvCxnSpPr>
          <p:nvPr/>
        </p:nvCxnSpPr>
        <p:spPr bwMode="auto">
          <a:xfrm rot="10800000">
            <a:off x="4982788" y="5373006"/>
            <a:ext cx="1389412" cy="355150"/>
          </a:xfrm>
          <a:prstGeom prst="bentConnector2">
            <a:avLst/>
          </a:prstGeom>
          <a:solidFill>
            <a:schemeClr val="accent1"/>
          </a:solidFill>
          <a:ln w="1174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화살표 연결선 18"/>
          <p:cNvCxnSpPr>
            <a:endCxn id="4098" idx="3"/>
          </p:cNvCxnSpPr>
          <p:nvPr/>
        </p:nvCxnSpPr>
        <p:spPr bwMode="auto">
          <a:xfrm flipH="1">
            <a:off x="8200382" y="5728156"/>
            <a:ext cx="476074" cy="0"/>
          </a:xfrm>
          <a:prstGeom prst="straightConnector1">
            <a:avLst/>
          </a:prstGeom>
          <a:solidFill>
            <a:schemeClr val="accent1"/>
          </a:solidFill>
          <a:ln w="142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954003" y="612880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P/A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 bwMode="auto">
          <a:xfrm>
            <a:off x="7061728" y="5629619"/>
            <a:ext cx="363641" cy="209321"/>
          </a:xfrm>
          <a:custGeom>
            <a:avLst/>
            <a:gdLst>
              <a:gd name="connsiteX0" fmla="*/ 363641 w 363641"/>
              <a:gd name="connsiteY0" fmla="*/ 0 h 209321"/>
              <a:gd name="connsiteX1" fmla="*/ 308556 w 363641"/>
              <a:gd name="connsiteY1" fmla="*/ 33051 h 209321"/>
              <a:gd name="connsiteX2" fmla="*/ 121270 w 363641"/>
              <a:gd name="connsiteY2" fmla="*/ 55085 h 209321"/>
              <a:gd name="connsiteX3" fmla="*/ 88219 w 363641"/>
              <a:gd name="connsiteY3" fmla="*/ 66101 h 209321"/>
              <a:gd name="connsiteX4" fmla="*/ 33135 w 363641"/>
              <a:gd name="connsiteY4" fmla="*/ 110169 h 209321"/>
              <a:gd name="connsiteX5" fmla="*/ 11101 w 363641"/>
              <a:gd name="connsiteY5" fmla="*/ 143220 h 209321"/>
              <a:gd name="connsiteX6" fmla="*/ 84 w 363641"/>
              <a:gd name="connsiteY6" fmla="*/ 209321 h 20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641" h="209321">
                <a:moveTo>
                  <a:pt x="363641" y="0"/>
                </a:moveTo>
                <a:cubicBezTo>
                  <a:pt x="345279" y="11017"/>
                  <a:pt x="327709" y="23475"/>
                  <a:pt x="308556" y="33051"/>
                </a:cubicBezTo>
                <a:cubicBezTo>
                  <a:pt x="258476" y="58091"/>
                  <a:pt x="145645" y="53344"/>
                  <a:pt x="121270" y="55085"/>
                </a:cubicBezTo>
                <a:cubicBezTo>
                  <a:pt x="110253" y="58757"/>
                  <a:pt x="97287" y="58847"/>
                  <a:pt x="88219" y="66101"/>
                </a:cubicBezTo>
                <a:cubicBezTo>
                  <a:pt x="17026" y="123054"/>
                  <a:pt x="116211" y="82476"/>
                  <a:pt x="33135" y="110169"/>
                </a:cubicBezTo>
                <a:cubicBezTo>
                  <a:pt x="25790" y="121186"/>
                  <a:pt x="16317" y="131050"/>
                  <a:pt x="11101" y="143220"/>
                </a:cubicBezTo>
                <a:cubicBezTo>
                  <a:pt x="-1697" y="173083"/>
                  <a:pt x="84" y="182493"/>
                  <a:pt x="84" y="209321"/>
                </a:cubicBez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자유형 22"/>
          <p:cNvSpPr/>
          <p:nvPr/>
        </p:nvSpPr>
        <p:spPr bwMode="auto">
          <a:xfrm>
            <a:off x="7017717" y="5706737"/>
            <a:ext cx="385618" cy="209321"/>
          </a:xfrm>
          <a:custGeom>
            <a:avLst/>
            <a:gdLst>
              <a:gd name="connsiteX0" fmla="*/ 385618 w 385618"/>
              <a:gd name="connsiteY0" fmla="*/ 0 h 209321"/>
              <a:gd name="connsiteX1" fmla="*/ 209348 w 385618"/>
              <a:gd name="connsiteY1" fmla="*/ 143220 h 209321"/>
              <a:gd name="connsiteX2" fmla="*/ 143247 w 385618"/>
              <a:gd name="connsiteY2" fmla="*/ 187287 h 209321"/>
              <a:gd name="connsiteX3" fmla="*/ 110196 w 385618"/>
              <a:gd name="connsiteY3" fmla="*/ 209321 h 209321"/>
              <a:gd name="connsiteX4" fmla="*/ 66129 w 385618"/>
              <a:gd name="connsiteY4" fmla="*/ 198304 h 209321"/>
              <a:gd name="connsiteX5" fmla="*/ 28 w 385618"/>
              <a:gd name="connsiteY5" fmla="*/ 165253 h 20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618" h="209321">
                <a:moveTo>
                  <a:pt x="385618" y="0"/>
                </a:moveTo>
                <a:cubicBezTo>
                  <a:pt x="326861" y="47740"/>
                  <a:pt x="269253" y="96929"/>
                  <a:pt x="209348" y="143220"/>
                </a:cubicBezTo>
                <a:cubicBezTo>
                  <a:pt x="188394" y="159412"/>
                  <a:pt x="165281" y="172598"/>
                  <a:pt x="143247" y="187287"/>
                </a:cubicBezTo>
                <a:lnTo>
                  <a:pt x="110196" y="209321"/>
                </a:lnTo>
                <a:cubicBezTo>
                  <a:pt x="95507" y="205649"/>
                  <a:pt x="80632" y="202655"/>
                  <a:pt x="66129" y="198304"/>
                </a:cubicBezTo>
                <a:cubicBezTo>
                  <a:pt x="-3456" y="177428"/>
                  <a:pt x="28" y="199129"/>
                  <a:pt x="28" y="165253"/>
                </a:cubicBezTo>
              </a:path>
            </a:pathLst>
          </a:cu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7072" y="4695607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1500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b="1" dirty="0">
                <a:solidFill>
                  <a:srgbClr val="FF0000"/>
                </a:solidFill>
              </a:rPr>
              <a:t>Hot air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427984" y="4797152"/>
            <a:ext cx="1083812" cy="45719"/>
          </a:xfrm>
          <a:prstGeom prst="rect">
            <a:avLst/>
          </a:prstGeom>
          <a:solidFill>
            <a:srgbClr val="FF3300"/>
          </a:solidFill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자유형 26"/>
          <p:cNvSpPr/>
          <p:nvPr/>
        </p:nvSpPr>
        <p:spPr bwMode="auto">
          <a:xfrm>
            <a:off x="4439798" y="4417764"/>
            <a:ext cx="1035585" cy="154236"/>
          </a:xfrm>
          <a:custGeom>
            <a:avLst/>
            <a:gdLst>
              <a:gd name="connsiteX0" fmla="*/ 0 w 1035585"/>
              <a:gd name="connsiteY0" fmla="*/ 88135 h 154236"/>
              <a:gd name="connsiteX1" fmla="*/ 88135 w 1035585"/>
              <a:gd name="connsiteY1" fmla="*/ 44067 h 154236"/>
              <a:gd name="connsiteX2" fmla="*/ 143219 w 1035585"/>
              <a:gd name="connsiteY2" fmla="*/ 0 h 154236"/>
              <a:gd name="connsiteX3" fmla="*/ 198303 w 1035585"/>
              <a:gd name="connsiteY3" fmla="*/ 44067 h 154236"/>
              <a:gd name="connsiteX4" fmla="*/ 220337 w 1035585"/>
              <a:gd name="connsiteY4" fmla="*/ 110169 h 154236"/>
              <a:gd name="connsiteX5" fmla="*/ 286438 w 1035585"/>
              <a:gd name="connsiteY5" fmla="*/ 154236 h 154236"/>
              <a:gd name="connsiteX6" fmla="*/ 330506 w 1035585"/>
              <a:gd name="connsiteY6" fmla="*/ 110169 h 154236"/>
              <a:gd name="connsiteX7" fmla="*/ 363556 w 1035585"/>
              <a:gd name="connsiteY7" fmla="*/ 88135 h 154236"/>
              <a:gd name="connsiteX8" fmla="*/ 374573 w 1035585"/>
              <a:gd name="connsiteY8" fmla="*/ 55084 h 154236"/>
              <a:gd name="connsiteX9" fmla="*/ 440674 w 1035585"/>
              <a:gd name="connsiteY9" fmla="*/ 110169 h 154236"/>
              <a:gd name="connsiteX10" fmla="*/ 506775 w 1035585"/>
              <a:gd name="connsiteY10" fmla="*/ 132202 h 154236"/>
              <a:gd name="connsiteX11" fmla="*/ 594910 w 1035585"/>
              <a:gd name="connsiteY11" fmla="*/ 121185 h 154236"/>
              <a:gd name="connsiteX12" fmla="*/ 627961 w 1035585"/>
              <a:gd name="connsiteY12" fmla="*/ 110169 h 154236"/>
              <a:gd name="connsiteX13" fmla="*/ 649995 w 1035585"/>
              <a:gd name="connsiteY13" fmla="*/ 77118 h 154236"/>
              <a:gd name="connsiteX14" fmla="*/ 716096 w 1035585"/>
              <a:gd name="connsiteY14" fmla="*/ 110169 h 154236"/>
              <a:gd name="connsiteX15" fmla="*/ 749147 w 1035585"/>
              <a:gd name="connsiteY15" fmla="*/ 121185 h 154236"/>
              <a:gd name="connsiteX16" fmla="*/ 826265 w 1035585"/>
              <a:gd name="connsiteY16" fmla="*/ 110169 h 154236"/>
              <a:gd name="connsiteX17" fmla="*/ 859315 w 1035585"/>
              <a:gd name="connsiteY17" fmla="*/ 99152 h 154236"/>
              <a:gd name="connsiteX18" fmla="*/ 903383 w 1035585"/>
              <a:gd name="connsiteY18" fmla="*/ 88135 h 154236"/>
              <a:gd name="connsiteX19" fmla="*/ 969484 w 1035585"/>
              <a:gd name="connsiteY19" fmla="*/ 66101 h 154236"/>
              <a:gd name="connsiteX20" fmla="*/ 1035585 w 1035585"/>
              <a:gd name="connsiteY20" fmla="*/ 121185 h 15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585" h="154236">
                <a:moveTo>
                  <a:pt x="0" y="88135"/>
                </a:moveTo>
                <a:cubicBezTo>
                  <a:pt x="26300" y="77615"/>
                  <a:pt x="66133" y="66069"/>
                  <a:pt x="88135" y="44067"/>
                </a:cubicBezTo>
                <a:cubicBezTo>
                  <a:pt x="137967" y="-5765"/>
                  <a:pt x="78875" y="21448"/>
                  <a:pt x="143219" y="0"/>
                </a:cubicBezTo>
                <a:cubicBezTo>
                  <a:pt x="179057" y="11946"/>
                  <a:pt x="180971" y="5069"/>
                  <a:pt x="198303" y="44067"/>
                </a:cubicBezTo>
                <a:cubicBezTo>
                  <a:pt x="207736" y="65291"/>
                  <a:pt x="201012" y="97286"/>
                  <a:pt x="220337" y="110169"/>
                </a:cubicBezTo>
                <a:lnTo>
                  <a:pt x="286438" y="154236"/>
                </a:lnTo>
                <a:cubicBezTo>
                  <a:pt x="358548" y="130199"/>
                  <a:pt x="287775" y="163583"/>
                  <a:pt x="330506" y="110169"/>
                </a:cubicBezTo>
                <a:cubicBezTo>
                  <a:pt x="338777" y="99830"/>
                  <a:pt x="352539" y="95480"/>
                  <a:pt x="363556" y="88135"/>
                </a:cubicBezTo>
                <a:cubicBezTo>
                  <a:pt x="367228" y="77118"/>
                  <a:pt x="363307" y="57901"/>
                  <a:pt x="374573" y="55084"/>
                </a:cubicBezTo>
                <a:cubicBezTo>
                  <a:pt x="388114" y="51699"/>
                  <a:pt x="436472" y="107835"/>
                  <a:pt x="440674" y="110169"/>
                </a:cubicBezTo>
                <a:cubicBezTo>
                  <a:pt x="460977" y="121448"/>
                  <a:pt x="506775" y="132202"/>
                  <a:pt x="506775" y="132202"/>
                </a:cubicBezTo>
                <a:cubicBezTo>
                  <a:pt x="536153" y="128530"/>
                  <a:pt x="565781" y="126481"/>
                  <a:pt x="594910" y="121185"/>
                </a:cubicBezTo>
                <a:cubicBezTo>
                  <a:pt x="606336" y="119108"/>
                  <a:pt x="618893" y="117423"/>
                  <a:pt x="627961" y="110169"/>
                </a:cubicBezTo>
                <a:cubicBezTo>
                  <a:pt x="638300" y="101898"/>
                  <a:pt x="642650" y="88135"/>
                  <a:pt x="649995" y="77118"/>
                </a:cubicBezTo>
                <a:cubicBezTo>
                  <a:pt x="733076" y="104813"/>
                  <a:pt x="630659" y="67452"/>
                  <a:pt x="716096" y="110169"/>
                </a:cubicBezTo>
                <a:cubicBezTo>
                  <a:pt x="726483" y="115362"/>
                  <a:pt x="738130" y="117513"/>
                  <a:pt x="749147" y="121185"/>
                </a:cubicBezTo>
                <a:cubicBezTo>
                  <a:pt x="774853" y="117513"/>
                  <a:pt x="800802" y="115261"/>
                  <a:pt x="826265" y="110169"/>
                </a:cubicBezTo>
                <a:cubicBezTo>
                  <a:pt x="837652" y="107892"/>
                  <a:pt x="848149" y="102342"/>
                  <a:pt x="859315" y="99152"/>
                </a:cubicBezTo>
                <a:cubicBezTo>
                  <a:pt x="873874" y="94992"/>
                  <a:pt x="888694" y="91807"/>
                  <a:pt x="903383" y="88135"/>
                </a:cubicBezTo>
                <a:cubicBezTo>
                  <a:pt x="914016" y="56235"/>
                  <a:pt x="913179" y="22308"/>
                  <a:pt x="969484" y="66101"/>
                </a:cubicBezTo>
                <a:cubicBezTo>
                  <a:pt x="1045588" y="125293"/>
                  <a:pt x="981344" y="148306"/>
                  <a:pt x="1035585" y="12118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790" y="496401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900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 bwMode="auto">
          <a:xfrm rot="8054908">
            <a:off x="5495564" y="4296892"/>
            <a:ext cx="765137" cy="432048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6177" y="353556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Water cooled distributor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20" name="직선 화살표 연결선 19"/>
          <p:cNvCxnSpPr>
            <a:stCxn id="21" idx="1"/>
          </p:cNvCxnSpPr>
          <p:nvPr/>
        </p:nvCxnSpPr>
        <p:spPr bwMode="auto">
          <a:xfrm flipV="1">
            <a:off x="5954003" y="5759219"/>
            <a:ext cx="8572" cy="554252"/>
          </a:xfrm>
          <a:prstGeom prst="straightConnector1">
            <a:avLst/>
          </a:prstGeom>
          <a:solidFill>
            <a:schemeClr val="accent1"/>
          </a:solidFill>
          <a:ln w="1428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00851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/>
              <a:t>Primary Air Feed Duct and Start Up Burner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7406" r="19238" b="5062"/>
          <a:stretch/>
        </p:blipFill>
        <p:spPr>
          <a:xfrm>
            <a:off x="2123728" y="2348880"/>
            <a:ext cx="4248472" cy="3528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4208" y="5301208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Duct Burner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16343" y="422108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Primary air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808" y="472514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900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4626" y="587727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1500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b="1" dirty="0">
                <a:solidFill>
                  <a:srgbClr val="FF0000"/>
                </a:solidFill>
              </a:rPr>
              <a:t>Hot air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73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Lance burner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Flame targeted on the top of bed surface.</a:t>
            </a:r>
          </a:p>
          <a:p>
            <a:r>
              <a:rPr lang="en-US" altLang="ko-KR" dirty="0"/>
              <a:t>Heating efficiency is 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209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/>
              <a:t>Thermal expansion of Combustor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547101" y="2166876"/>
            <a:ext cx="4546819" cy="3597835"/>
            <a:chOff x="1907704" y="1230302"/>
            <a:chExt cx="5377910" cy="4575621"/>
          </a:xfrm>
        </p:grpSpPr>
        <p:sp>
          <p:nvSpPr>
            <p:cNvPr id="4" name="Freeform 2"/>
            <p:cNvSpPr>
              <a:spLocks/>
            </p:cNvSpPr>
            <p:nvPr/>
          </p:nvSpPr>
          <p:spPr bwMode="auto">
            <a:xfrm>
              <a:off x="6431070" y="3366116"/>
              <a:ext cx="844284" cy="2439807"/>
            </a:xfrm>
            <a:custGeom>
              <a:avLst/>
              <a:gdLst>
                <a:gd name="T0" fmla="*/ 2147483647 w 624"/>
                <a:gd name="T1" fmla="*/ 0 h 1862"/>
                <a:gd name="T2" fmla="*/ 2147483647 w 624"/>
                <a:gd name="T3" fmla="*/ 2147483647 h 1862"/>
                <a:gd name="T4" fmla="*/ 2147483647 w 624"/>
                <a:gd name="T5" fmla="*/ 2147483647 h 1862"/>
                <a:gd name="T6" fmla="*/ 2147483647 w 624"/>
                <a:gd name="T7" fmla="*/ 2147483647 h 1862"/>
                <a:gd name="T8" fmla="*/ 0 w 624"/>
                <a:gd name="T9" fmla="*/ 2147483647 h 1862"/>
                <a:gd name="T10" fmla="*/ 0 w 624"/>
                <a:gd name="T11" fmla="*/ 0 h 18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4"/>
                <a:gd name="T19" fmla="*/ 0 h 1862"/>
                <a:gd name="T20" fmla="*/ 624 w 624"/>
                <a:gd name="T21" fmla="*/ 1862 h 18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4" h="1862">
                  <a:moveTo>
                    <a:pt x="624" y="0"/>
                  </a:moveTo>
                  <a:lnTo>
                    <a:pt x="624" y="1740"/>
                  </a:lnTo>
                  <a:lnTo>
                    <a:pt x="408" y="1860"/>
                  </a:lnTo>
                  <a:lnTo>
                    <a:pt x="207" y="1862"/>
                  </a:lnTo>
                  <a:lnTo>
                    <a:pt x="0" y="1746"/>
                  </a:lnTo>
                  <a:lnTo>
                    <a:pt x="0" y="0"/>
                  </a:lnTo>
                </a:path>
              </a:pathLst>
            </a:custGeom>
            <a:solidFill>
              <a:srgbClr val="CC99FF">
                <a:alpha val="59999"/>
              </a:srgbClr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6431070" y="1230302"/>
              <a:ext cx="854544" cy="2143676"/>
            </a:xfrm>
            <a:custGeom>
              <a:avLst/>
              <a:gdLst>
                <a:gd name="T0" fmla="*/ 0 w 589"/>
                <a:gd name="T1" fmla="*/ 2147483647 h 1636"/>
                <a:gd name="T2" fmla="*/ 0 w 589"/>
                <a:gd name="T3" fmla="*/ 2147483647 h 1636"/>
                <a:gd name="T4" fmla="*/ 2147483647 w 589"/>
                <a:gd name="T5" fmla="*/ 2147483647 h 1636"/>
                <a:gd name="T6" fmla="*/ 2147483647 w 589"/>
                <a:gd name="T7" fmla="*/ 0 h 1636"/>
                <a:gd name="T8" fmla="*/ 2147483647 w 589"/>
                <a:gd name="T9" fmla="*/ 2147483647 h 16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1636"/>
                <a:gd name="T17" fmla="*/ 589 w 589"/>
                <a:gd name="T18" fmla="*/ 1636 h 16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1636">
                  <a:moveTo>
                    <a:pt x="0" y="1636"/>
                  </a:moveTo>
                  <a:lnTo>
                    <a:pt x="0" y="472"/>
                  </a:lnTo>
                  <a:lnTo>
                    <a:pt x="6" y="3"/>
                  </a:lnTo>
                  <a:lnTo>
                    <a:pt x="589" y="0"/>
                  </a:lnTo>
                  <a:lnTo>
                    <a:pt x="582" y="1630"/>
                  </a:lnTo>
                </a:path>
              </a:pathLst>
            </a:custGeom>
            <a:solidFill>
              <a:srgbClr val="FF99C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4617912" y="1409816"/>
              <a:ext cx="1835144" cy="3862809"/>
            </a:xfrm>
            <a:custGeom>
              <a:avLst/>
              <a:gdLst>
                <a:gd name="T0" fmla="*/ 2147483647 w 1356"/>
                <a:gd name="T1" fmla="*/ 2147483647 h 2948"/>
                <a:gd name="T2" fmla="*/ 2147483647 w 1356"/>
                <a:gd name="T3" fmla="*/ 0 h 2948"/>
                <a:gd name="T4" fmla="*/ 2147483647 w 1356"/>
                <a:gd name="T5" fmla="*/ 2147483647 h 2948"/>
                <a:gd name="T6" fmla="*/ 0 w 1356"/>
                <a:gd name="T7" fmla="*/ 2147483647 h 2948"/>
                <a:gd name="T8" fmla="*/ 0 w 1356"/>
                <a:gd name="T9" fmla="*/ 2147483647 h 2948"/>
                <a:gd name="T10" fmla="*/ 2147483647 w 1356"/>
                <a:gd name="T11" fmla="*/ 2147483647 h 2948"/>
                <a:gd name="T12" fmla="*/ 2147483647 w 1356"/>
                <a:gd name="T13" fmla="*/ 2147483647 h 2948"/>
                <a:gd name="T14" fmla="*/ 2147483647 w 1356"/>
                <a:gd name="T15" fmla="*/ 2147483647 h 2948"/>
                <a:gd name="T16" fmla="*/ 2147483647 w 1356"/>
                <a:gd name="T17" fmla="*/ 2147483647 h 2948"/>
                <a:gd name="T18" fmla="*/ 2147483647 w 1356"/>
                <a:gd name="T19" fmla="*/ 2147483647 h 2948"/>
                <a:gd name="T20" fmla="*/ 2147483647 w 1356"/>
                <a:gd name="T21" fmla="*/ 2147483647 h 2948"/>
                <a:gd name="T22" fmla="*/ 2147483647 w 1356"/>
                <a:gd name="T23" fmla="*/ 2147483647 h 2948"/>
                <a:gd name="T24" fmla="*/ 2147483647 w 1356"/>
                <a:gd name="T25" fmla="*/ 2147483647 h 2948"/>
                <a:gd name="T26" fmla="*/ 2147483647 w 1356"/>
                <a:gd name="T27" fmla="*/ 2147483647 h 2948"/>
                <a:gd name="T28" fmla="*/ 2147483647 w 1356"/>
                <a:gd name="T29" fmla="*/ 2147483647 h 29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56"/>
                <a:gd name="T46" fmla="*/ 0 h 2948"/>
                <a:gd name="T47" fmla="*/ 1356 w 1356"/>
                <a:gd name="T48" fmla="*/ 2948 h 29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56" h="2948">
                  <a:moveTo>
                    <a:pt x="1356" y="5"/>
                  </a:moveTo>
                  <a:lnTo>
                    <a:pt x="423" y="0"/>
                  </a:lnTo>
                  <a:lnTo>
                    <a:pt x="423" y="498"/>
                  </a:lnTo>
                  <a:lnTo>
                    <a:pt x="0" y="497"/>
                  </a:lnTo>
                  <a:lnTo>
                    <a:pt x="0" y="827"/>
                  </a:lnTo>
                  <a:lnTo>
                    <a:pt x="426" y="1127"/>
                  </a:lnTo>
                  <a:lnTo>
                    <a:pt x="423" y="2948"/>
                  </a:lnTo>
                  <a:lnTo>
                    <a:pt x="741" y="2948"/>
                  </a:lnTo>
                  <a:lnTo>
                    <a:pt x="744" y="1127"/>
                  </a:lnTo>
                  <a:lnTo>
                    <a:pt x="1146" y="809"/>
                  </a:lnTo>
                  <a:lnTo>
                    <a:pt x="1152" y="497"/>
                  </a:lnTo>
                  <a:lnTo>
                    <a:pt x="741" y="498"/>
                  </a:lnTo>
                  <a:lnTo>
                    <a:pt x="741" y="226"/>
                  </a:lnTo>
                  <a:lnTo>
                    <a:pt x="1350" y="227"/>
                  </a:lnTo>
                  <a:lnTo>
                    <a:pt x="1356" y="5"/>
                  </a:lnTo>
                  <a:close/>
                </a:path>
              </a:pathLst>
            </a:custGeom>
            <a:gradFill rotWithShape="1">
              <a:gsLst>
                <a:gs pos="0">
                  <a:srgbClr val="FF99FF"/>
                </a:gs>
                <a:gs pos="100000">
                  <a:srgbClr val="764776"/>
                </a:gs>
              </a:gsLst>
              <a:lin ang="5400000" scaled="1"/>
            </a:gra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6454523" y="1349541"/>
              <a:ext cx="186152" cy="357716"/>
            </a:xfrm>
            <a:custGeom>
              <a:avLst/>
              <a:gdLst>
                <a:gd name="T0" fmla="*/ 0 w 589"/>
                <a:gd name="T1" fmla="*/ 2147483647 h 1636"/>
                <a:gd name="T2" fmla="*/ 0 w 589"/>
                <a:gd name="T3" fmla="*/ 2147483647 h 1636"/>
                <a:gd name="T4" fmla="*/ 2147483647 w 589"/>
                <a:gd name="T5" fmla="*/ 2147483647 h 1636"/>
                <a:gd name="T6" fmla="*/ 2147483647 w 589"/>
                <a:gd name="T7" fmla="*/ 0 h 1636"/>
                <a:gd name="T8" fmla="*/ 2147483647 w 589"/>
                <a:gd name="T9" fmla="*/ 2147483647 h 16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1636"/>
                <a:gd name="T17" fmla="*/ 589 w 589"/>
                <a:gd name="T18" fmla="*/ 1636 h 16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1636">
                  <a:moveTo>
                    <a:pt x="0" y="1636"/>
                  </a:moveTo>
                  <a:lnTo>
                    <a:pt x="0" y="472"/>
                  </a:lnTo>
                  <a:lnTo>
                    <a:pt x="6" y="3"/>
                  </a:lnTo>
                  <a:lnTo>
                    <a:pt x="589" y="0"/>
                  </a:lnTo>
                  <a:lnTo>
                    <a:pt x="582" y="1630"/>
                  </a:lnTo>
                </a:path>
              </a:pathLst>
            </a:custGeom>
            <a:solidFill>
              <a:srgbClr val="FF9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1907704" y="1409816"/>
              <a:ext cx="3333161" cy="4343695"/>
            </a:xfrm>
            <a:custGeom>
              <a:avLst/>
              <a:gdLst>
                <a:gd name="T0" fmla="*/ 2147483647 w 2464"/>
                <a:gd name="T1" fmla="*/ 2147483647 h 3315"/>
                <a:gd name="T2" fmla="*/ 2147483647 w 2464"/>
                <a:gd name="T3" fmla="*/ 2147483647 h 3315"/>
                <a:gd name="T4" fmla="*/ 2147483647 w 2464"/>
                <a:gd name="T5" fmla="*/ 2147483647 h 3315"/>
                <a:gd name="T6" fmla="*/ 2147483647 w 2464"/>
                <a:gd name="T7" fmla="*/ 2147483647 h 3315"/>
                <a:gd name="T8" fmla="*/ 2147483647 w 2464"/>
                <a:gd name="T9" fmla="*/ 2147483647 h 3315"/>
                <a:gd name="T10" fmla="*/ 2147483647 w 2464"/>
                <a:gd name="T11" fmla="*/ 2147483647 h 3315"/>
                <a:gd name="T12" fmla="*/ 2147483647 w 2464"/>
                <a:gd name="T13" fmla="*/ 2147483647 h 3315"/>
                <a:gd name="T14" fmla="*/ 2147483647 w 2464"/>
                <a:gd name="T15" fmla="*/ 0 h 3315"/>
                <a:gd name="T16" fmla="*/ 2147483647 w 2464"/>
                <a:gd name="T17" fmla="*/ 0 h 3315"/>
                <a:gd name="T18" fmla="*/ 0 w 2464"/>
                <a:gd name="T19" fmla="*/ 2147483647 h 3315"/>
                <a:gd name="T20" fmla="*/ 2147483647 w 2464"/>
                <a:gd name="T21" fmla="*/ 2147483647 h 3315"/>
                <a:gd name="T22" fmla="*/ 2147483647 w 2464"/>
                <a:gd name="T23" fmla="*/ 2147483647 h 3315"/>
                <a:gd name="T24" fmla="*/ 2147483647 w 2464"/>
                <a:gd name="T25" fmla="*/ 2147483647 h 3315"/>
                <a:gd name="T26" fmla="*/ 2147483647 w 2464"/>
                <a:gd name="T27" fmla="*/ 2147483647 h 3315"/>
                <a:gd name="T28" fmla="*/ 2147483647 w 2464"/>
                <a:gd name="T29" fmla="*/ 2147483647 h 3315"/>
                <a:gd name="T30" fmla="*/ 2147483647 w 2464"/>
                <a:gd name="T31" fmla="*/ 2147483647 h 33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64"/>
                <a:gd name="T49" fmla="*/ 0 h 3315"/>
                <a:gd name="T50" fmla="*/ 2464 w 2464"/>
                <a:gd name="T51" fmla="*/ 3315 h 33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64" h="3315">
                  <a:moveTo>
                    <a:pt x="2464" y="2403"/>
                  </a:moveTo>
                  <a:lnTo>
                    <a:pt x="2272" y="2403"/>
                  </a:lnTo>
                  <a:lnTo>
                    <a:pt x="1408" y="2651"/>
                  </a:lnTo>
                  <a:lnTo>
                    <a:pt x="1410" y="771"/>
                  </a:lnTo>
                  <a:lnTo>
                    <a:pt x="2032" y="771"/>
                  </a:lnTo>
                  <a:lnTo>
                    <a:pt x="2040" y="539"/>
                  </a:lnTo>
                  <a:lnTo>
                    <a:pt x="1410" y="544"/>
                  </a:lnTo>
                  <a:lnTo>
                    <a:pt x="1410" y="0"/>
                  </a:lnTo>
                  <a:lnTo>
                    <a:pt x="4" y="0"/>
                  </a:lnTo>
                  <a:lnTo>
                    <a:pt x="0" y="2907"/>
                  </a:lnTo>
                  <a:lnTo>
                    <a:pt x="520" y="3315"/>
                  </a:lnTo>
                  <a:lnTo>
                    <a:pt x="888" y="3315"/>
                  </a:lnTo>
                  <a:lnTo>
                    <a:pt x="1408" y="2875"/>
                  </a:lnTo>
                  <a:lnTo>
                    <a:pt x="2272" y="2619"/>
                  </a:lnTo>
                  <a:lnTo>
                    <a:pt x="2264" y="2947"/>
                  </a:lnTo>
                  <a:lnTo>
                    <a:pt x="2448" y="2947"/>
                  </a:lnTo>
                </a:path>
              </a:pathLst>
            </a:custGeom>
            <a:solidFill>
              <a:srgbClr val="FFCCFF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auto">
            <a:xfrm>
              <a:off x="4641365" y="2083318"/>
              <a:ext cx="186153" cy="357716"/>
            </a:xfrm>
            <a:custGeom>
              <a:avLst/>
              <a:gdLst>
                <a:gd name="T0" fmla="*/ 0 w 589"/>
                <a:gd name="T1" fmla="*/ 2147483647 h 1636"/>
                <a:gd name="T2" fmla="*/ 0 w 589"/>
                <a:gd name="T3" fmla="*/ 2147483647 h 1636"/>
                <a:gd name="T4" fmla="*/ 2147483647 w 589"/>
                <a:gd name="T5" fmla="*/ 2147483647 h 1636"/>
                <a:gd name="T6" fmla="*/ 2147483647 w 589"/>
                <a:gd name="T7" fmla="*/ 0 h 1636"/>
                <a:gd name="T8" fmla="*/ 2147483647 w 589"/>
                <a:gd name="T9" fmla="*/ 2147483647 h 16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9"/>
                <a:gd name="T16" fmla="*/ 0 h 1636"/>
                <a:gd name="T17" fmla="*/ 589 w 589"/>
                <a:gd name="T18" fmla="*/ 1636 h 16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9" h="1636">
                  <a:moveTo>
                    <a:pt x="0" y="1636"/>
                  </a:moveTo>
                  <a:lnTo>
                    <a:pt x="0" y="472"/>
                  </a:lnTo>
                  <a:lnTo>
                    <a:pt x="6" y="3"/>
                  </a:lnTo>
                  <a:lnTo>
                    <a:pt x="589" y="0"/>
                  </a:lnTo>
                  <a:lnTo>
                    <a:pt x="582" y="1630"/>
                  </a:lnTo>
                </a:path>
              </a:pathLst>
            </a:custGeom>
            <a:solidFill>
              <a:srgbClr val="FF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3707904" y="1707257"/>
              <a:ext cx="1119614" cy="1001663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571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3995936" y="4273318"/>
              <a:ext cx="1119614" cy="999307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571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7" name="아래쪽 화살표 16"/>
          <p:cNvSpPr/>
          <p:nvPr/>
        </p:nvSpPr>
        <p:spPr bwMode="auto">
          <a:xfrm>
            <a:off x="1305392" y="3068960"/>
            <a:ext cx="504056" cy="2563705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아래쪽 화살표 17"/>
          <p:cNvSpPr/>
          <p:nvPr/>
        </p:nvSpPr>
        <p:spPr bwMode="auto">
          <a:xfrm>
            <a:off x="7596336" y="3373978"/>
            <a:ext cx="504056" cy="2563705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 bwMode="auto">
          <a:xfrm rot="10800000">
            <a:off x="4838479" y="3373978"/>
            <a:ext cx="252028" cy="376138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 bwMode="auto">
          <a:xfrm>
            <a:off x="4026815" y="1525228"/>
            <a:ext cx="252028" cy="752275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아래쪽 화살표 22"/>
          <p:cNvSpPr/>
          <p:nvPr/>
        </p:nvSpPr>
        <p:spPr bwMode="auto">
          <a:xfrm>
            <a:off x="6245421" y="1544503"/>
            <a:ext cx="252028" cy="615334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 bwMode="auto">
          <a:xfrm>
            <a:off x="6967906" y="1544503"/>
            <a:ext cx="252028" cy="615333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 bwMode="auto">
          <a:xfrm>
            <a:off x="2547101" y="1544694"/>
            <a:ext cx="252028" cy="752275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 bwMode="auto">
          <a:xfrm rot="10800000">
            <a:off x="5940152" y="3373979"/>
            <a:ext cx="252028" cy="376138"/>
          </a:xfrm>
          <a:prstGeom prst="downArrow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066165" y="2166876"/>
            <a:ext cx="662175" cy="628201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이등변 삼각형 2"/>
          <p:cNvSpPr/>
          <p:nvPr/>
        </p:nvSpPr>
        <p:spPr bwMode="auto">
          <a:xfrm rot="10800000">
            <a:off x="3919208" y="1235482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이등변 삼각형 26"/>
          <p:cNvSpPr/>
          <p:nvPr/>
        </p:nvSpPr>
        <p:spPr bwMode="auto">
          <a:xfrm rot="10800000">
            <a:off x="2457091" y="1245602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" name="이등변 삼각형 27"/>
          <p:cNvSpPr/>
          <p:nvPr/>
        </p:nvSpPr>
        <p:spPr bwMode="auto">
          <a:xfrm rot="10800000">
            <a:off x="6155411" y="1232774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이등변 삼각형 28"/>
          <p:cNvSpPr/>
          <p:nvPr/>
        </p:nvSpPr>
        <p:spPr bwMode="auto">
          <a:xfrm rot="10800000">
            <a:off x="6877896" y="1235482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0" name="이등변 삼각형 29"/>
          <p:cNvSpPr/>
          <p:nvPr/>
        </p:nvSpPr>
        <p:spPr bwMode="auto">
          <a:xfrm>
            <a:off x="4748469" y="3761176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 bwMode="auto">
          <a:xfrm>
            <a:off x="5849760" y="3782194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 bwMode="auto">
          <a:xfrm>
            <a:off x="4932350" y="5363710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이등변 삼각형 32"/>
          <p:cNvSpPr/>
          <p:nvPr/>
        </p:nvSpPr>
        <p:spPr bwMode="auto">
          <a:xfrm>
            <a:off x="5467818" y="5348966"/>
            <a:ext cx="432048" cy="288032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637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Thermal expansion of combustor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Expansion joint for </a:t>
            </a:r>
          </a:p>
          <a:p>
            <a:pPr lvl="1"/>
            <a:r>
              <a:rPr lang="en-US" altLang="ko-KR" dirty="0"/>
              <a:t>Bottom ash disposal facility</a:t>
            </a:r>
          </a:p>
          <a:p>
            <a:pPr lvl="1"/>
            <a:r>
              <a:rPr lang="en-US" altLang="ko-KR" dirty="0"/>
              <a:t>Connecting neck between Combustor to cyclone</a:t>
            </a:r>
          </a:p>
          <a:p>
            <a:pPr lvl="1"/>
            <a:r>
              <a:rPr lang="en-US" altLang="ko-KR" dirty="0"/>
              <a:t>Loop seal return to Combustor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280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Loop seal return</a:t>
            </a:r>
            <a:endParaRPr lang="ko-KR" altLang="en-US" dirty="0"/>
          </a:p>
        </p:txBody>
      </p:sp>
      <p:pic>
        <p:nvPicPr>
          <p:cNvPr id="32771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8" t="24896" r="31004" b="51875"/>
          <a:stretch>
            <a:fillRect/>
          </a:stretch>
        </p:blipFill>
        <p:spPr bwMode="auto">
          <a:xfrm>
            <a:off x="4788024" y="1556792"/>
            <a:ext cx="37338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내용 개체 틀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7" t="12012" r="3806" b="65764"/>
          <a:stretch>
            <a:fillRect/>
          </a:stretch>
        </p:blipFill>
        <p:spPr>
          <a:xfrm>
            <a:off x="1474912" y="1556792"/>
            <a:ext cx="3097212" cy="3681413"/>
          </a:xfrm>
        </p:spPr>
      </p:pic>
      <p:sp>
        <p:nvSpPr>
          <p:cNvPr id="2" name="TextBox 1"/>
          <p:cNvSpPr txBox="1"/>
          <p:nvPr/>
        </p:nvSpPr>
        <p:spPr>
          <a:xfrm>
            <a:off x="2636778" y="5104517"/>
            <a:ext cx="74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(X)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228184" y="5104517"/>
            <a:ext cx="824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(O)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2172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Return leg approach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2339752" y="2492896"/>
            <a:ext cx="4988446" cy="3263989"/>
            <a:chOff x="1259632" y="2420888"/>
            <a:chExt cx="4988446" cy="3263989"/>
          </a:xfrm>
        </p:grpSpPr>
        <p:sp>
          <p:nvSpPr>
            <p:cNvPr id="5" name="사다리꼴 4"/>
            <p:cNvSpPr/>
            <p:nvPr/>
          </p:nvSpPr>
          <p:spPr bwMode="auto">
            <a:xfrm rot="10800000">
              <a:off x="1259632" y="2420888"/>
              <a:ext cx="3096344" cy="3240360"/>
            </a:xfrm>
            <a:prstGeom prst="trapezoid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평행 사변형 5"/>
            <p:cNvSpPr/>
            <p:nvPr/>
          </p:nvSpPr>
          <p:spPr bwMode="auto">
            <a:xfrm rot="19207956">
              <a:off x="3251924" y="3785227"/>
              <a:ext cx="2767879" cy="567367"/>
            </a:xfrm>
            <a:prstGeom prst="parallelogram">
              <a:avLst>
                <a:gd name="adj" fmla="val 133845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이등변 삼각형 6"/>
            <p:cNvSpPr/>
            <p:nvPr/>
          </p:nvSpPr>
          <p:spPr bwMode="auto">
            <a:xfrm rot="19145365" flipH="1">
              <a:off x="3686499" y="4928328"/>
              <a:ext cx="365685" cy="114012"/>
            </a:xfrm>
            <a:prstGeom prst="triangle">
              <a:avLst>
                <a:gd name="adj" fmla="val 5290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 bwMode="auto">
            <a:xfrm>
              <a:off x="4644008" y="4509120"/>
              <a:ext cx="72008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원호 10"/>
            <p:cNvSpPr/>
            <p:nvPr/>
          </p:nvSpPr>
          <p:spPr bwMode="auto">
            <a:xfrm>
              <a:off x="4698792" y="4257092"/>
              <a:ext cx="339049" cy="504056"/>
            </a:xfrm>
            <a:prstGeom prst="arc">
              <a:avLst>
                <a:gd name="adj1" fmla="val 16200000"/>
                <a:gd name="adj2" fmla="val 21273391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65730" y="413978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 45deg</a:t>
              </a:r>
              <a:endParaRPr lang="ko-KR" altLang="en-US" dirty="0"/>
            </a:p>
          </p:txBody>
        </p:sp>
        <p:cxnSp>
          <p:nvCxnSpPr>
            <p:cNvPr id="15" name="직선 연결선 14"/>
            <p:cNvCxnSpPr/>
            <p:nvPr/>
          </p:nvCxnSpPr>
          <p:spPr bwMode="auto">
            <a:xfrm>
              <a:off x="3278220" y="4257092"/>
              <a:ext cx="61044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3448429" y="4972970"/>
              <a:ext cx="38810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직선 연결선 16"/>
            <p:cNvCxnSpPr/>
            <p:nvPr/>
          </p:nvCxnSpPr>
          <p:spPr bwMode="auto">
            <a:xfrm>
              <a:off x="3300177" y="5198496"/>
              <a:ext cx="38810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직선 화살표 연결선 18"/>
            <p:cNvCxnSpPr/>
            <p:nvPr/>
          </p:nvCxnSpPr>
          <p:spPr bwMode="auto">
            <a:xfrm>
              <a:off x="3494231" y="4257092"/>
              <a:ext cx="0" cy="916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1" name="직선 화살표 연결선 20"/>
            <p:cNvCxnSpPr/>
            <p:nvPr/>
          </p:nvCxnSpPr>
          <p:spPr bwMode="auto">
            <a:xfrm flipH="1">
              <a:off x="3701153" y="4257092"/>
              <a:ext cx="12897" cy="7158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463426" y="455107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elliptic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 bwMode="auto">
            <a:xfrm>
              <a:off x="3494231" y="5195415"/>
              <a:ext cx="0" cy="4894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2723108" y="5236520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0.5m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5150581" y="4244809"/>
            <a:ext cx="311122" cy="10419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5400000">
            <a:off x="5021543" y="4845426"/>
            <a:ext cx="572316" cy="293987"/>
          </a:xfrm>
          <a:prstGeom prst="arc">
            <a:avLst>
              <a:gd name="adj1" fmla="val 16392450"/>
              <a:gd name="adj2" fmla="val 5144470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7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498E0-35E3-4ED8-B193-31C32EC2E58C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6" name="날짜 개체 틀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609AB55-DBAC-4655-868B-2F9EA858D76F}" type="datetime1">
              <a:rPr lang="zh-CN" altLang="en-US"/>
              <a:pPr/>
              <a:t>2024/7/30</a:t>
            </a:fld>
            <a:endParaRPr lang="en-US" altLang="zh-CN"/>
          </a:p>
        </p:txBody>
      </p:sp>
      <p:sp>
        <p:nvSpPr>
          <p:cNvPr id="549890" name="Text Box 2"/>
          <p:cNvSpPr txBox="1">
            <a:spLocks noChangeArrowheads="1"/>
          </p:cNvSpPr>
          <p:nvPr/>
        </p:nvSpPr>
        <p:spPr bwMode="auto">
          <a:xfrm>
            <a:off x="304800" y="76200"/>
            <a:ext cx="6335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endParaRPr lang="zh-CN" altLang="en-US" sz="4000">
              <a:solidFill>
                <a:srgbClr val="FFFF66"/>
              </a:solidFill>
              <a:latin typeface="Arial" charset="0"/>
              <a:ea typeface="华文新魏" pitchFamily="2" charset="-122"/>
            </a:endParaRPr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235075"/>
            <a:ext cx="8229600" cy="50736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90000"/>
              </a:lnSpc>
              <a:spcBef>
                <a:spcPct val="40000"/>
              </a:spcBef>
              <a:buClr>
                <a:srgbClr val="0000FF"/>
              </a:buClr>
              <a:buFont typeface="Wingdings" pitchFamily="2" charset="2"/>
              <a:buChar char="Ø"/>
            </a:pPr>
            <a:endParaRPr lang="en-US" altLang="ko-KR" sz="2400" b="1" dirty="0">
              <a:latin typeface="Times New Roman" pitchFamily="18" charset="0"/>
              <a:ea typeface="华文楷体" pitchFamily="2" charset="-122"/>
            </a:endParaRPr>
          </a:p>
          <a:p>
            <a:pPr algn="just">
              <a:lnSpc>
                <a:spcPct val="90000"/>
              </a:lnSpc>
              <a:spcBef>
                <a:spcPct val="4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400" b="1" dirty="0">
                <a:latin typeface="Times New Roman" pitchFamily="18" charset="0"/>
                <a:ea typeface="华文楷体" pitchFamily="2" charset="-122"/>
              </a:rPr>
              <a:t>High ash coal with high bottom ash flow</a:t>
            </a:r>
          </a:p>
          <a:p>
            <a:pPr algn="just">
              <a:lnSpc>
                <a:spcPct val="90000"/>
              </a:lnSpc>
              <a:spcBef>
                <a:spcPct val="4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400" b="1" dirty="0">
                <a:latin typeface="Times New Roman" pitchFamily="18" charset="0"/>
                <a:ea typeface="宋体" pitchFamily="2" charset="-122"/>
              </a:rPr>
              <a:t>Not careful </a:t>
            </a:r>
            <a:r>
              <a:rPr lang="en-US" altLang="ko-KR" sz="2400" b="1" dirty="0" err="1">
                <a:latin typeface="Times New Roman" pitchFamily="18" charset="0"/>
                <a:ea typeface="宋体" pitchFamily="2" charset="-122"/>
              </a:rPr>
              <a:t>preatment</a:t>
            </a:r>
            <a:r>
              <a:rPr lang="en-US" altLang="ko-KR" sz="2400" b="1" dirty="0">
                <a:latin typeface="Times New Roman" pitchFamily="18" charset="0"/>
                <a:ea typeface="宋体" pitchFamily="2" charset="-122"/>
              </a:rPr>
              <a:t> (crushing)</a:t>
            </a:r>
            <a:r>
              <a:rPr lang="ko-KR" altLang="en-US" sz="2400" b="1" dirty="0">
                <a:latin typeface="Times New Roman" pitchFamily="18" charset="0"/>
                <a:ea typeface="宋体" pitchFamily="2" charset="-122"/>
              </a:rPr>
              <a:t>  </a:t>
            </a:r>
            <a:r>
              <a:rPr lang="en-US" altLang="ko-KR" sz="2400" b="1" dirty="0">
                <a:latin typeface="Times New Roman" pitchFamily="18" charset="0"/>
                <a:ea typeface="宋体" pitchFamily="2" charset="-122"/>
              </a:rPr>
              <a:t>large particle that can’t pass through between cooling tubes</a:t>
            </a:r>
            <a:endParaRPr lang="en-US" altLang="ko-KR" sz="2400" b="1" dirty="0">
              <a:latin typeface="Times New Roman" pitchFamily="18" charset="0"/>
              <a:ea typeface="华文楷体" pitchFamily="2" charset="-122"/>
            </a:endParaRPr>
          </a:p>
          <a:p>
            <a:pPr algn="just">
              <a:lnSpc>
                <a:spcPct val="90000"/>
              </a:lnSpc>
              <a:spcBef>
                <a:spcPct val="4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400" b="1" dirty="0">
                <a:latin typeface="Times New Roman" pitchFamily="18" charset="0"/>
                <a:ea typeface="华文楷体" pitchFamily="2" charset="-122"/>
              </a:rPr>
              <a:t>Most case smaller design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475656" y="485487"/>
            <a:ext cx="195277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3200" b="1" dirty="0">
                <a:latin typeface="Times New Roman" pitchFamily="18" charset="0"/>
                <a:ea typeface="华文楷体" pitchFamily="2" charset="-122"/>
              </a:rPr>
              <a:t>Ash </a:t>
            </a:r>
            <a:r>
              <a:rPr lang="en-US" altLang="ko-KR" sz="3200" b="1" dirty="0" err="1">
                <a:latin typeface="Times New Roman" pitchFamily="18" charset="0"/>
                <a:ea typeface="华文楷体" pitchFamily="2" charset="-122"/>
              </a:rPr>
              <a:t>coller</a:t>
            </a:r>
            <a:endParaRPr lang="en-US" altLang="zh-CN" sz="3200" b="1" dirty="0">
              <a:latin typeface="Times New Roman" pitchFamily="18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5921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28"/>
          <p:cNvGrpSpPr>
            <a:grpSpLocks/>
          </p:cNvGrpSpPr>
          <p:nvPr/>
        </p:nvGrpSpPr>
        <p:grpSpPr bwMode="auto">
          <a:xfrm>
            <a:off x="490538" y="1993900"/>
            <a:ext cx="8212137" cy="3095625"/>
            <a:chOff x="248300" y="1340710"/>
            <a:chExt cx="8212240" cy="3096430"/>
          </a:xfrm>
        </p:grpSpPr>
        <p:sp>
          <p:nvSpPr>
            <p:cNvPr id="2" name="직사각형 1"/>
            <p:cNvSpPr/>
            <p:nvPr/>
          </p:nvSpPr>
          <p:spPr>
            <a:xfrm>
              <a:off x="248300" y="2660266"/>
              <a:ext cx="1008075" cy="1727649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91355" y="2731722"/>
              <a:ext cx="2447956" cy="1584737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사다리꼴 3"/>
            <p:cNvSpPr/>
            <p:nvPr/>
          </p:nvSpPr>
          <p:spPr>
            <a:xfrm>
              <a:off x="8244637" y="1340710"/>
              <a:ext cx="215903" cy="3096430"/>
            </a:xfrm>
            <a:prstGeom prst="trapezoid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922096" y="3141403"/>
              <a:ext cx="1727222" cy="751083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이등변 삼각형 5"/>
            <p:cNvSpPr/>
            <p:nvPr/>
          </p:nvSpPr>
          <p:spPr>
            <a:xfrm rot="10800000">
              <a:off x="5922096" y="3906777"/>
              <a:ext cx="576269" cy="409682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6517416" y="3906777"/>
              <a:ext cx="574682" cy="409682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0800000">
              <a:off x="7073048" y="3906777"/>
              <a:ext cx="576270" cy="409682"/>
            </a:xfrm>
            <a:prstGeom prst="triangle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>
              <a:off x="4572704" y="2984200"/>
              <a:ext cx="1079514" cy="1079781"/>
            </a:xfrm>
            <a:prstGeom prst="trapezoid">
              <a:avLst/>
            </a:prstGeom>
            <a:solidFill>
              <a:schemeClr val="accent1">
                <a:alpha val="10000"/>
              </a:schemeClr>
            </a:solidFill>
            <a:ln w="254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2" idx="3"/>
              <a:endCxn id="3" idx="1"/>
            </p:cNvCxnSpPr>
            <p:nvPr/>
          </p:nvCxnSpPr>
          <p:spPr>
            <a:xfrm>
              <a:off x="1256375" y="3524091"/>
              <a:ext cx="4349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3" idx="3"/>
              <a:endCxn id="11" idx="1"/>
            </p:cNvCxnSpPr>
            <p:nvPr/>
          </p:nvCxnSpPr>
          <p:spPr>
            <a:xfrm>
              <a:off x="4139311" y="3524091"/>
              <a:ext cx="56833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11" idx="3"/>
              <a:endCxn id="5" idx="1"/>
            </p:cNvCxnSpPr>
            <p:nvPr/>
          </p:nvCxnSpPr>
          <p:spPr>
            <a:xfrm flipV="1">
              <a:off x="5517278" y="3516151"/>
              <a:ext cx="404818" cy="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5" idx="3"/>
              <a:endCxn id="4" idx="2"/>
            </p:cNvCxnSpPr>
            <p:nvPr/>
          </p:nvCxnSpPr>
          <p:spPr>
            <a:xfrm>
              <a:off x="7649318" y="3516151"/>
              <a:ext cx="703271" cy="920989"/>
            </a:xfrm>
            <a:prstGeom prst="bentConnector4">
              <a:avLst>
                <a:gd name="adj1" fmla="val 42314"/>
                <a:gd name="adj2" fmla="val 124826"/>
              </a:avLst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95" name="TextBox 29"/>
          <p:cNvSpPr txBox="1">
            <a:spLocks noChangeArrowheads="1"/>
          </p:cNvSpPr>
          <p:nvPr/>
        </p:nvSpPr>
        <p:spPr bwMode="auto">
          <a:xfrm>
            <a:off x="409575" y="5303838"/>
            <a:ext cx="1131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Feeding</a:t>
            </a:r>
            <a:r>
              <a:rPr lang="ko-KR" altLang="en-US"/>
              <a:t> </a:t>
            </a:r>
          </a:p>
        </p:txBody>
      </p:sp>
      <p:sp>
        <p:nvSpPr>
          <p:cNvPr id="8196" name="TextBox 30"/>
          <p:cNvSpPr txBox="1">
            <a:spLocks noChangeArrowheads="1"/>
          </p:cNvSpPr>
          <p:nvPr/>
        </p:nvSpPr>
        <p:spPr bwMode="auto">
          <a:xfrm>
            <a:off x="2246313" y="5303838"/>
            <a:ext cx="1509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Boiler island</a:t>
            </a:r>
            <a:endParaRPr lang="ko-KR" altLang="en-US"/>
          </a:p>
        </p:txBody>
      </p:sp>
      <p:sp>
        <p:nvSpPr>
          <p:cNvPr id="8197" name="TextBox 31"/>
          <p:cNvSpPr txBox="1">
            <a:spLocks noChangeArrowheads="1"/>
          </p:cNvSpPr>
          <p:nvPr/>
        </p:nvSpPr>
        <p:spPr bwMode="auto">
          <a:xfrm>
            <a:off x="5029200" y="5303838"/>
            <a:ext cx="650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b="1"/>
              <a:t>SDR</a:t>
            </a:r>
            <a:endParaRPr lang="ko-KR" altLang="en-US" b="1"/>
          </a:p>
        </p:txBody>
      </p:sp>
      <p:sp>
        <p:nvSpPr>
          <p:cNvPr id="8198" name="TextBox 32"/>
          <p:cNvSpPr txBox="1">
            <a:spLocks noChangeArrowheads="1"/>
          </p:cNvSpPr>
          <p:nvPr/>
        </p:nvSpPr>
        <p:spPr bwMode="auto">
          <a:xfrm>
            <a:off x="6451600" y="5321300"/>
            <a:ext cx="1155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Bag filter</a:t>
            </a:r>
            <a:endParaRPr lang="ko-KR" altLang="en-US"/>
          </a:p>
        </p:txBody>
      </p:sp>
      <p:sp>
        <p:nvSpPr>
          <p:cNvPr id="8199" name="TextBox 33"/>
          <p:cNvSpPr txBox="1">
            <a:spLocks noChangeArrowheads="1"/>
          </p:cNvSpPr>
          <p:nvPr/>
        </p:nvSpPr>
        <p:spPr bwMode="auto">
          <a:xfrm>
            <a:off x="8097838" y="5321300"/>
            <a:ext cx="779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Stack</a:t>
            </a:r>
            <a:endParaRPr lang="ko-KR" altLang="en-US"/>
          </a:p>
        </p:txBody>
      </p:sp>
      <p:sp>
        <p:nvSpPr>
          <p:cNvPr id="8200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4000"/>
              <a:t>Fluff </a:t>
            </a:r>
            <a:r>
              <a:rPr lang="ko-KR" altLang="en-US" sz="4000"/>
              <a:t>전용 </a:t>
            </a:r>
            <a:r>
              <a:rPr lang="en-US" altLang="ko-KR" sz="4000"/>
              <a:t>RDF </a:t>
            </a:r>
            <a:r>
              <a:rPr lang="ko-KR" altLang="en-US" sz="4000"/>
              <a:t>연소 보일러 공정도</a:t>
            </a:r>
          </a:p>
        </p:txBody>
      </p:sp>
      <p:pic>
        <p:nvPicPr>
          <p:cNvPr id="8201" name="Picture 205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3433763"/>
            <a:ext cx="15906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02" name="그림 7"/>
          <p:cNvPicPr>
            <a:picLocks noChangeAspect="1"/>
          </p:cNvPicPr>
          <p:nvPr/>
        </p:nvPicPr>
        <p:blipFill>
          <a:blip r:embed="rId3" cstate="print"/>
          <a:srcRect l="11697" r="16911"/>
          <a:stretch>
            <a:fillRect/>
          </a:stretch>
        </p:blipFill>
        <p:spPr bwMode="auto">
          <a:xfrm>
            <a:off x="561975" y="3433763"/>
            <a:ext cx="865188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0788" y="3813175"/>
            <a:ext cx="649287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4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4263" y="3778250"/>
            <a:ext cx="6572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5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21488" y="3771900"/>
            <a:ext cx="6572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6" name="Picture 25"/>
          <p:cNvPicPr>
            <a:picLocks noChangeAspect="1" noChangeArrowheads="1"/>
          </p:cNvPicPr>
          <p:nvPr/>
        </p:nvPicPr>
        <p:blipFill>
          <a:blip r:embed="rId5" cstate="print"/>
          <a:srcRect r="37198"/>
          <a:stretch>
            <a:fillRect/>
          </a:stretch>
        </p:blipFill>
        <p:spPr bwMode="auto">
          <a:xfrm>
            <a:off x="7478713" y="3770313"/>
            <a:ext cx="4127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7" name="TextBox 7"/>
          <p:cNvSpPr txBox="1">
            <a:spLocks noChangeArrowheads="1"/>
          </p:cNvSpPr>
          <p:nvPr/>
        </p:nvSpPr>
        <p:spPr bwMode="auto">
          <a:xfrm>
            <a:off x="439738" y="5876925"/>
            <a:ext cx="8216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1">
                <a:latin typeface="맑은 고딕" pitchFamily="50" charset="-127"/>
              </a:rPr>
              <a:t>건식 </a:t>
            </a:r>
            <a:r>
              <a:rPr lang="en-US" altLang="ko-KR" b="1">
                <a:latin typeface="맑은 고딕" pitchFamily="50" charset="-127"/>
              </a:rPr>
              <a:t>SDR</a:t>
            </a:r>
            <a:r>
              <a:rPr lang="ko-KR" altLang="en-US" b="1">
                <a:latin typeface="맑은 고딕" pitchFamily="50" charset="-127"/>
              </a:rPr>
              <a:t>로 소석회와 활성탄을 반응기에 뿌린후 </a:t>
            </a:r>
            <a:r>
              <a:rPr lang="en-US" altLang="ko-KR" b="1">
                <a:latin typeface="맑은 고딕" pitchFamily="50" charset="-127"/>
              </a:rPr>
              <a:t>bag</a:t>
            </a:r>
            <a:r>
              <a:rPr lang="ko-KR" altLang="en-US" b="1">
                <a:latin typeface="맑은 고딕" pitchFamily="50" charset="-127"/>
              </a:rPr>
              <a:t> </a:t>
            </a:r>
            <a:r>
              <a:rPr lang="en-US" altLang="ko-KR" b="1">
                <a:latin typeface="맑은 고딕" pitchFamily="50" charset="-127"/>
              </a:rPr>
              <a:t>filter</a:t>
            </a:r>
            <a:r>
              <a:rPr lang="ko-KR" altLang="en-US" b="1">
                <a:latin typeface="맑은 고딕" pitchFamily="50" charset="-127"/>
              </a:rPr>
              <a:t>에서 집진하는 방식</a:t>
            </a:r>
          </a:p>
        </p:txBody>
      </p:sp>
    </p:spTree>
    <p:extLst>
      <p:ext uri="{BB962C8B-B14F-4D97-AF65-F5344CB8AC3E}">
        <p14:creationId xmlns:p14="http://schemas.microsoft.com/office/powerpoint/2010/main" val="1789407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45340-717B-42AE-B73B-B748D8CD37D4}" type="slidenum">
              <a:rPr lang="zh-CN" altLang="en-US"/>
              <a:pPr/>
              <a:t>70</a:t>
            </a:fld>
            <a:endParaRPr lang="en-US" altLang="zh-CN"/>
          </a:p>
        </p:txBody>
      </p:sp>
      <p:sp>
        <p:nvSpPr>
          <p:cNvPr id="6" name="날짜 개체 틀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5DD3C6A-BA78-413B-8FA1-03C230BF5681}" type="datetime1">
              <a:rPr lang="zh-CN" altLang="en-US"/>
              <a:pPr/>
              <a:t>2024/7/30</a:t>
            </a:fld>
            <a:endParaRPr lang="en-US" altLang="zh-CN"/>
          </a:p>
        </p:txBody>
      </p:sp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304800" y="76200"/>
            <a:ext cx="63357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endParaRPr lang="zh-CN" altLang="en-US" sz="4000">
              <a:solidFill>
                <a:srgbClr val="FFFF66"/>
              </a:solidFill>
              <a:latin typeface="Arial" charset="0"/>
              <a:ea typeface="华文新魏" pitchFamily="2" charset="-122"/>
            </a:endParaRPr>
          </a:p>
        </p:txBody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346200"/>
            <a:ext cx="8056562" cy="3703638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15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800" b="1" i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</a:rPr>
              <a:t>Water cooled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barrel , air cooled,</a:t>
            </a: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</a:rPr>
              <a:t> steel belt type </a:t>
            </a:r>
          </a:p>
          <a:p>
            <a:pPr algn="just">
              <a:lnSpc>
                <a:spcPct val="115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8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</a:rPr>
              <a:t>Water tube cooled ash cooler must have enough horizontal space between tubes </a:t>
            </a:r>
            <a:endParaRPr lang="en-US" altLang="zh-CN" sz="2800" b="1" dirty="0">
              <a:solidFill>
                <a:srgbClr val="FF0000"/>
              </a:solidFill>
              <a:latin typeface="Times New Roman" pitchFamily="18" charset="0"/>
              <a:ea typeface="华文楷体" pitchFamily="2" charset="-122"/>
            </a:endParaRPr>
          </a:p>
          <a:p>
            <a:pPr algn="just">
              <a:lnSpc>
                <a:spcPct val="115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ko-KR" sz="28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</a:rPr>
              <a:t>Careful Particle size control to prevent large bottom ash particle formation</a:t>
            </a:r>
          </a:p>
          <a:p>
            <a:pPr algn="just">
              <a:lnSpc>
                <a:spcPct val="115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华文楷体" pitchFamily="2" charset="-122"/>
              </a:rPr>
              <a:t>Avoid clinker chunks fed into the water tube cooled ash cooler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550916" name="Rectangle 4"/>
          <p:cNvSpPr>
            <a:spLocks noChangeArrowheads="1"/>
          </p:cNvSpPr>
          <p:nvPr/>
        </p:nvSpPr>
        <p:spPr bwMode="auto">
          <a:xfrm>
            <a:off x="1308100" y="130682"/>
            <a:ext cx="15969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3200" b="1" dirty="0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Caution</a:t>
            </a:r>
            <a:endParaRPr lang="en-US" altLang="zh-CN" sz="3200" b="1" dirty="0">
              <a:solidFill>
                <a:srgbClr val="FF0000"/>
              </a:solidFill>
              <a:latin typeface="Times New Roman" pitchFamily="18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91783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200" b="1">
                <a:solidFill>
                  <a:schemeClr val="tx1"/>
                </a:solidFill>
              </a:rPr>
              <a:t>Air-water Combined Bottom Ash Cooler</a:t>
            </a:r>
            <a:endParaRPr kumimoji="0" lang="en-US" altLang="ko-KR" sz="3200" b="1">
              <a:solidFill>
                <a:schemeClr val="tx1"/>
              </a:solidFill>
            </a:endParaRP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2663031" y="5745163"/>
            <a:ext cx="5843588" cy="850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600" dirty="0"/>
              <a:t>Tube rupture</a:t>
            </a:r>
            <a:endParaRPr lang="ko-KR" altLang="en-US" sz="2600" dirty="0"/>
          </a:p>
          <a:p>
            <a:pPr>
              <a:lnSpc>
                <a:spcPct val="90000"/>
              </a:lnSpc>
            </a:pPr>
            <a:r>
              <a:rPr lang="en-US" altLang="ko-KR" sz="2600" dirty="0"/>
              <a:t>Block on Ash drain </a:t>
            </a:r>
            <a:endParaRPr lang="ko-KR" altLang="en-US" sz="2600" dirty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 b="107"/>
          <a:stretch>
            <a:fillRect/>
          </a:stretch>
        </p:blipFill>
        <p:spPr bwMode="auto">
          <a:xfrm>
            <a:off x="677862" y="1592262"/>
            <a:ext cx="5051425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227763" y="2347913"/>
            <a:ext cx="2187575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7" name="Line 9"/>
          <p:cNvSpPr>
            <a:spLocks noChangeShapeType="1"/>
          </p:cNvSpPr>
          <p:nvPr/>
        </p:nvSpPr>
        <p:spPr bwMode="auto">
          <a:xfrm flipH="1">
            <a:off x="2914650" y="3571875"/>
            <a:ext cx="865188" cy="1008063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3203575" y="4292600"/>
            <a:ext cx="10919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/>
              <a:t>Ash flow</a:t>
            </a:r>
            <a:endParaRPr lang="ko-KR" altLang="en-US" b="1" dirty="0"/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1330325" y="4508500"/>
            <a:ext cx="1412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/>
              <a:t>Ash Cooler </a:t>
            </a: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1835150" y="1987550"/>
            <a:ext cx="1655763" cy="431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2246313" y="2281238"/>
            <a:ext cx="1143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/>
              <a:t>Hot air in</a:t>
            </a:r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2555875" y="5445125"/>
            <a:ext cx="0" cy="3587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1403350" y="5803900"/>
            <a:ext cx="1402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/>
              <a:t>Bottom ash</a:t>
            </a:r>
            <a:endParaRPr lang="ko-KR" altLang="en-US" b="1" dirty="0"/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6300192" y="4149080"/>
            <a:ext cx="24416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/>
              <a:t>Figure; Harbin Boiler</a:t>
            </a:r>
          </a:p>
        </p:txBody>
      </p:sp>
    </p:spTree>
    <p:extLst>
      <p:ext uri="{BB962C8B-B14F-4D97-AF65-F5344CB8AC3E}">
        <p14:creationId xmlns:p14="http://schemas.microsoft.com/office/powerpoint/2010/main" val="2228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1" dirty="0">
                <a:latin typeface="Times New Roman" pitchFamily="18" charset="0"/>
              </a:rPr>
              <a:t>air-water combined bottom ash cooler</a:t>
            </a:r>
            <a:br>
              <a:rPr lang="zh-CN" altLang="en-US" sz="2800" b="1" dirty="0">
                <a:latin typeface="Times New Roman" pitchFamily="18" charset="0"/>
              </a:rPr>
            </a:br>
            <a:endParaRPr lang="ko-KR" altLang="en-US" sz="2800" dirty="0"/>
          </a:p>
        </p:txBody>
      </p:sp>
      <p:sp>
        <p:nvSpPr>
          <p:cNvPr id="6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A879-4BE5-4B76-931D-CA0F225E6EFD}" type="datetime1">
              <a:rPr lang="zh-CN" altLang="en-US"/>
              <a:pPr/>
              <a:t>2024/7/30</a:t>
            </a:fld>
            <a:endParaRPr lang="en-US" altLang="zh-CN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CA3C5-C8A6-4886-9236-2038F9AEE0F0}" type="slidenum">
              <a:rPr lang="zh-CN" altLang="en-US"/>
              <a:pPr/>
              <a:t>72</a:t>
            </a:fld>
            <a:endParaRPr lang="en-US" altLang="zh-CN"/>
          </a:p>
        </p:txBody>
      </p:sp>
      <p:pic>
        <p:nvPicPr>
          <p:cNvPr id="440323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79712" y="1412776"/>
            <a:ext cx="5256584" cy="4567196"/>
          </a:xfrm>
          <a:noFill/>
          <a:ln>
            <a:miter lim="800000"/>
            <a:headEnd/>
            <a:tailEnd/>
          </a:ln>
        </p:spPr>
      </p:pic>
      <p:sp>
        <p:nvSpPr>
          <p:cNvPr id="440324" name="Text Box 4"/>
          <p:cNvSpPr txBox="1">
            <a:spLocks noChangeArrowheads="1"/>
          </p:cNvSpPr>
          <p:nvPr/>
        </p:nvSpPr>
        <p:spPr bwMode="auto">
          <a:xfrm>
            <a:off x="1619672" y="6021288"/>
            <a:ext cx="63007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3200" b="1" dirty="0">
                <a:latin typeface="Times New Roman" pitchFamily="18" charset="0"/>
                <a:ea typeface="华文新魏" pitchFamily="2" charset="-122"/>
              </a:rPr>
              <a:t>440t/h CFB Boiler, DFB</a:t>
            </a:r>
            <a:endParaRPr lang="zh-CN" altLang="en-US" sz="3200" b="1" dirty="0">
              <a:latin typeface="Times New Roman" pitchFamily="18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24051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2" cstate="print"/>
          <a:srcRect r="100" b="97"/>
          <a:stretch>
            <a:fillRect/>
          </a:stretch>
        </p:blipFill>
        <p:spPr bwMode="auto">
          <a:xfrm>
            <a:off x="4427538" y="1844675"/>
            <a:ext cx="3817937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Rotary drum ash cooler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755650" y="3141663"/>
            <a:ext cx="3168650" cy="2087562"/>
            <a:chOff x="1701" y="1888"/>
            <a:chExt cx="1996" cy="1315"/>
          </a:xfrm>
        </p:grpSpPr>
        <p:sp>
          <p:nvSpPr>
            <p:cNvPr id="27656" name="AutoShape 8"/>
            <p:cNvSpPr>
              <a:spLocks noChangeArrowheads="1"/>
            </p:cNvSpPr>
            <p:nvPr/>
          </p:nvSpPr>
          <p:spPr bwMode="auto">
            <a:xfrm rot="-3047953">
              <a:off x="3198" y="2704"/>
              <a:ext cx="272" cy="726"/>
            </a:xfrm>
            <a:prstGeom prst="can">
              <a:avLst>
                <a:gd name="adj" fmla="val 667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54" name="AutoShape 6"/>
            <p:cNvSpPr>
              <a:spLocks noChangeArrowheads="1"/>
            </p:cNvSpPr>
            <p:nvPr/>
          </p:nvSpPr>
          <p:spPr bwMode="auto">
            <a:xfrm rot="-3058487">
              <a:off x="2345" y="1922"/>
              <a:ext cx="777" cy="1237"/>
            </a:xfrm>
            <a:prstGeom prst="can">
              <a:avLst>
                <a:gd name="adj" fmla="val 272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53" name="AutoShape 5"/>
            <p:cNvSpPr>
              <a:spLocks noChangeArrowheads="1"/>
            </p:cNvSpPr>
            <p:nvPr/>
          </p:nvSpPr>
          <p:spPr bwMode="auto">
            <a:xfrm rot="-3117892">
              <a:off x="2223" y="1865"/>
              <a:ext cx="998" cy="1316"/>
            </a:xfrm>
            <a:prstGeom prst="can">
              <a:avLst>
                <a:gd name="adj" fmla="val 32966"/>
              </a:avLst>
            </a:prstGeom>
            <a:solidFill>
              <a:schemeClr val="accent1">
                <a:alpha val="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55" name="AutoShape 7"/>
            <p:cNvSpPr>
              <a:spLocks noChangeArrowheads="1"/>
            </p:cNvSpPr>
            <p:nvPr/>
          </p:nvSpPr>
          <p:spPr bwMode="auto">
            <a:xfrm rot="-3047953">
              <a:off x="1928" y="1661"/>
              <a:ext cx="272" cy="726"/>
            </a:xfrm>
            <a:prstGeom prst="can">
              <a:avLst>
                <a:gd name="adj" fmla="val 6672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95288" y="2492375"/>
            <a:ext cx="16748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Bottom ash in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3348038" y="5662613"/>
            <a:ext cx="1825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Bottom ash out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684213" y="2854325"/>
            <a:ext cx="287337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3781425" y="5373688"/>
            <a:ext cx="287338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flipV="1">
            <a:off x="1765300" y="4797425"/>
            <a:ext cx="28733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1455738" y="5451475"/>
            <a:ext cx="7953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Water</a:t>
            </a: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 flipH="1" flipV="1">
            <a:off x="3924300" y="5230813"/>
            <a:ext cx="4318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3997325" y="4870450"/>
            <a:ext cx="728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/>
              <a:t>Air in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4860032" y="4941168"/>
            <a:ext cx="28761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800" dirty="0"/>
              <a:t> </a:t>
            </a:r>
            <a:r>
              <a:rPr lang="en-US" altLang="ko-KR" sz="1800" dirty="0"/>
              <a:t>Shanghai Boiler 440TPH</a:t>
            </a:r>
          </a:p>
        </p:txBody>
      </p:sp>
    </p:spTree>
    <p:extLst>
      <p:ext uri="{BB962C8B-B14F-4D97-AF65-F5344CB8AC3E}">
        <p14:creationId xmlns:p14="http://schemas.microsoft.com/office/powerpoint/2010/main" val="3469101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Rotary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barrel type ash cooler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r="75"/>
          <a:stretch>
            <a:fillRect/>
          </a:stretch>
        </p:blipFill>
        <p:spPr bwMode="auto">
          <a:xfrm>
            <a:off x="1259632" y="1484784"/>
            <a:ext cx="6480720" cy="4909793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987824" y="5877272"/>
            <a:ext cx="3968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itchFamily="18" charset="0"/>
                <a:ea typeface="华文新魏" pitchFamily="2" charset="-122"/>
              </a:rPr>
              <a:t>440t/h CFB Boiler, HBB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4340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Rotary barrel ash cooler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IMG_329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484784"/>
            <a:ext cx="6408712" cy="48065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7704" y="5805264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</a:rPr>
              <a:t>Qinghuangdao</a:t>
            </a:r>
            <a:r>
              <a:rPr lang="en-US" altLang="ko-KR" sz="2000" dirty="0">
                <a:solidFill>
                  <a:srgbClr val="FF0000"/>
                </a:solidFill>
              </a:rPr>
              <a:t> power plant 300MWe CFBC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2547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 preheater</a:t>
            </a:r>
            <a:endParaRPr lang="ko-KR" altLang="en-US" dirty="0"/>
          </a:p>
        </p:txBody>
      </p:sp>
      <p:pic>
        <p:nvPicPr>
          <p:cNvPr id="33795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3" t="13504" r="19228" b="60046"/>
          <a:stretch>
            <a:fillRect/>
          </a:stretch>
        </p:blipFill>
        <p:spPr>
          <a:xfrm>
            <a:off x="395288" y="2349500"/>
            <a:ext cx="3789362" cy="2605088"/>
          </a:xfrm>
        </p:spPr>
      </p:pic>
      <p:pic>
        <p:nvPicPr>
          <p:cNvPr id="3379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6" t="43005" r="17593" b="34106"/>
          <a:stretch>
            <a:fillRect/>
          </a:stretch>
        </p:blipFill>
        <p:spPr bwMode="auto">
          <a:xfrm>
            <a:off x="4284663" y="2349500"/>
            <a:ext cx="44735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5"/>
          <p:cNvSpPr txBox="1">
            <a:spLocks noChangeArrowheads="1"/>
          </p:cNvSpPr>
          <p:nvPr/>
        </p:nvSpPr>
        <p:spPr bwMode="auto">
          <a:xfrm>
            <a:off x="1258888" y="5480050"/>
            <a:ext cx="22463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800"/>
              <a:t>Vertical type</a:t>
            </a:r>
            <a:endParaRPr lang="ko-KR" altLang="en-US" sz="2800"/>
          </a:p>
        </p:txBody>
      </p:sp>
      <p:sp>
        <p:nvSpPr>
          <p:cNvPr id="33798" name="TextBox 6"/>
          <p:cNvSpPr txBox="1">
            <a:spLocks noChangeArrowheads="1"/>
          </p:cNvSpPr>
          <p:nvPr/>
        </p:nvSpPr>
        <p:spPr bwMode="auto">
          <a:xfrm>
            <a:off x="5435600" y="5486400"/>
            <a:ext cx="2709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800"/>
              <a:t>Horizontal type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275020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35"/>
          <p:cNvGrpSpPr>
            <a:grpSpLocks/>
          </p:cNvGrpSpPr>
          <p:nvPr/>
        </p:nvGrpSpPr>
        <p:grpSpPr bwMode="auto">
          <a:xfrm>
            <a:off x="900113" y="1341438"/>
            <a:ext cx="3960812" cy="3386137"/>
            <a:chOff x="1746" y="617"/>
            <a:chExt cx="2495" cy="2133"/>
          </a:xfrm>
        </p:grpSpPr>
        <p:sp>
          <p:nvSpPr>
            <p:cNvPr id="34853" name="Line 36"/>
            <p:cNvSpPr>
              <a:spLocks noChangeShapeType="1"/>
            </p:cNvSpPr>
            <p:nvPr/>
          </p:nvSpPr>
          <p:spPr bwMode="auto">
            <a:xfrm>
              <a:off x="1746" y="617"/>
              <a:ext cx="0" cy="204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54" name="Line 37"/>
            <p:cNvSpPr>
              <a:spLocks noChangeShapeType="1"/>
            </p:cNvSpPr>
            <p:nvPr/>
          </p:nvSpPr>
          <p:spPr bwMode="auto">
            <a:xfrm>
              <a:off x="4241" y="617"/>
              <a:ext cx="0" cy="213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55" name="Oval 38"/>
            <p:cNvSpPr>
              <a:spLocks noChangeArrowheads="1"/>
            </p:cNvSpPr>
            <p:nvPr/>
          </p:nvSpPr>
          <p:spPr bwMode="auto">
            <a:xfrm>
              <a:off x="1973" y="935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56" name="Oval 39"/>
            <p:cNvSpPr>
              <a:spLocks noChangeArrowheads="1"/>
            </p:cNvSpPr>
            <p:nvPr/>
          </p:nvSpPr>
          <p:spPr bwMode="auto">
            <a:xfrm>
              <a:off x="2154" y="1207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57" name="Oval 40"/>
            <p:cNvSpPr>
              <a:spLocks noChangeArrowheads="1"/>
            </p:cNvSpPr>
            <p:nvPr/>
          </p:nvSpPr>
          <p:spPr bwMode="auto">
            <a:xfrm>
              <a:off x="2381" y="935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58" name="Oval 41"/>
            <p:cNvSpPr>
              <a:spLocks noChangeArrowheads="1"/>
            </p:cNvSpPr>
            <p:nvPr/>
          </p:nvSpPr>
          <p:spPr bwMode="auto">
            <a:xfrm>
              <a:off x="2608" y="1207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59" name="Oval 42"/>
            <p:cNvSpPr>
              <a:spLocks noChangeArrowheads="1"/>
            </p:cNvSpPr>
            <p:nvPr/>
          </p:nvSpPr>
          <p:spPr bwMode="auto">
            <a:xfrm>
              <a:off x="2789" y="935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60" name="Oval 43"/>
            <p:cNvSpPr>
              <a:spLocks noChangeArrowheads="1"/>
            </p:cNvSpPr>
            <p:nvPr/>
          </p:nvSpPr>
          <p:spPr bwMode="auto">
            <a:xfrm>
              <a:off x="3651" y="1161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61" name="Oval 44"/>
            <p:cNvSpPr>
              <a:spLocks noChangeArrowheads="1"/>
            </p:cNvSpPr>
            <p:nvPr/>
          </p:nvSpPr>
          <p:spPr bwMode="auto">
            <a:xfrm>
              <a:off x="3470" y="935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62" name="Oval 45"/>
            <p:cNvSpPr>
              <a:spLocks noChangeArrowheads="1"/>
            </p:cNvSpPr>
            <p:nvPr/>
          </p:nvSpPr>
          <p:spPr bwMode="auto">
            <a:xfrm>
              <a:off x="3833" y="935"/>
              <a:ext cx="181" cy="181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863" name="Line 46"/>
            <p:cNvSpPr>
              <a:spLocks noChangeShapeType="1"/>
            </p:cNvSpPr>
            <p:nvPr/>
          </p:nvSpPr>
          <p:spPr bwMode="auto">
            <a:xfrm>
              <a:off x="1973" y="844"/>
              <a:ext cx="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4" name="Line 47"/>
            <p:cNvSpPr>
              <a:spLocks noChangeShapeType="1"/>
            </p:cNvSpPr>
            <p:nvPr/>
          </p:nvSpPr>
          <p:spPr bwMode="auto">
            <a:xfrm>
              <a:off x="4014" y="844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5" name="Line 48"/>
            <p:cNvSpPr>
              <a:spLocks noChangeShapeType="1"/>
            </p:cNvSpPr>
            <p:nvPr/>
          </p:nvSpPr>
          <p:spPr bwMode="auto">
            <a:xfrm>
              <a:off x="1746" y="143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6" name="Line 49"/>
            <p:cNvSpPr>
              <a:spLocks noChangeShapeType="1"/>
            </p:cNvSpPr>
            <p:nvPr/>
          </p:nvSpPr>
          <p:spPr bwMode="auto">
            <a:xfrm>
              <a:off x="4014" y="143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7" name="Line 50"/>
            <p:cNvSpPr>
              <a:spLocks noChangeShapeType="1"/>
            </p:cNvSpPr>
            <p:nvPr/>
          </p:nvSpPr>
          <p:spPr bwMode="auto">
            <a:xfrm>
              <a:off x="3016" y="1298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68" name="Text Box 51"/>
            <p:cNvSpPr txBox="1">
              <a:spLocks noChangeArrowheads="1"/>
            </p:cNvSpPr>
            <p:nvPr/>
          </p:nvSpPr>
          <p:spPr bwMode="auto">
            <a:xfrm>
              <a:off x="1791" y="1570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0.1</a:t>
              </a:r>
            </a:p>
          </p:txBody>
        </p:sp>
        <p:sp>
          <p:nvSpPr>
            <p:cNvPr id="34869" name="Text Box 52"/>
            <p:cNvSpPr txBox="1">
              <a:spLocks noChangeArrowheads="1"/>
            </p:cNvSpPr>
            <p:nvPr/>
          </p:nvSpPr>
          <p:spPr bwMode="auto">
            <a:xfrm>
              <a:off x="3878" y="1524"/>
              <a:ext cx="3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0.1</a:t>
              </a:r>
            </a:p>
          </p:txBody>
        </p:sp>
        <p:sp>
          <p:nvSpPr>
            <p:cNvPr id="34870" name="Line 53"/>
            <p:cNvSpPr>
              <a:spLocks noChangeShapeType="1"/>
            </p:cNvSpPr>
            <p:nvPr/>
          </p:nvSpPr>
          <p:spPr bwMode="auto">
            <a:xfrm>
              <a:off x="1973" y="1434"/>
              <a:ext cx="20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1" name="Line 55"/>
            <p:cNvSpPr>
              <a:spLocks noChangeShapeType="1"/>
            </p:cNvSpPr>
            <p:nvPr/>
          </p:nvSpPr>
          <p:spPr bwMode="auto">
            <a:xfrm>
              <a:off x="1746" y="1887"/>
              <a:ext cx="24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2" name="Line 56"/>
            <p:cNvSpPr>
              <a:spLocks noChangeShapeType="1"/>
            </p:cNvSpPr>
            <p:nvPr/>
          </p:nvSpPr>
          <p:spPr bwMode="auto">
            <a:xfrm>
              <a:off x="2381" y="844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3" name="Line 57"/>
            <p:cNvSpPr>
              <a:spLocks noChangeShapeType="1"/>
            </p:cNvSpPr>
            <p:nvPr/>
          </p:nvSpPr>
          <p:spPr bwMode="auto">
            <a:xfrm>
              <a:off x="1973" y="889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4" name="Text Box 58"/>
            <p:cNvSpPr txBox="1">
              <a:spLocks noChangeArrowheads="1"/>
            </p:cNvSpPr>
            <p:nvPr/>
          </p:nvSpPr>
          <p:spPr bwMode="auto">
            <a:xfrm>
              <a:off x="2018" y="663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0.09</a:t>
              </a:r>
            </a:p>
          </p:txBody>
        </p:sp>
        <p:sp>
          <p:nvSpPr>
            <p:cNvPr id="34875" name="Line 59"/>
            <p:cNvSpPr>
              <a:spLocks noChangeShapeType="1"/>
            </p:cNvSpPr>
            <p:nvPr/>
          </p:nvSpPr>
          <p:spPr bwMode="auto">
            <a:xfrm>
              <a:off x="2789" y="935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6" name="Line 60"/>
            <p:cNvSpPr>
              <a:spLocks noChangeShapeType="1"/>
            </p:cNvSpPr>
            <p:nvPr/>
          </p:nvSpPr>
          <p:spPr bwMode="auto">
            <a:xfrm>
              <a:off x="2699" y="1207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7" name="Line 61"/>
            <p:cNvSpPr>
              <a:spLocks noChangeShapeType="1"/>
            </p:cNvSpPr>
            <p:nvPr/>
          </p:nvSpPr>
          <p:spPr bwMode="auto">
            <a:xfrm>
              <a:off x="3016" y="935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78" name="Text Box 62"/>
            <p:cNvSpPr txBox="1">
              <a:spLocks noChangeArrowheads="1"/>
            </p:cNvSpPr>
            <p:nvPr/>
          </p:nvSpPr>
          <p:spPr bwMode="auto">
            <a:xfrm>
              <a:off x="3016" y="935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/>
                <a:t>0.08</a:t>
              </a:r>
            </a:p>
          </p:txBody>
        </p:sp>
        <p:sp>
          <p:nvSpPr>
            <p:cNvPr id="34879" name="Line 63"/>
            <p:cNvSpPr>
              <a:spLocks noChangeShapeType="1"/>
            </p:cNvSpPr>
            <p:nvPr/>
          </p:nvSpPr>
          <p:spPr bwMode="auto">
            <a:xfrm>
              <a:off x="1746" y="799"/>
              <a:ext cx="22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880" name="Line 64"/>
            <p:cNvSpPr>
              <a:spLocks noChangeShapeType="1"/>
            </p:cNvSpPr>
            <p:nvPr/>
          </p:nvSpPr>
          <p:spPr bwMode="auto">
            <a:xfrm>
              <a:off x="4014" y="799"/>
              <a:ext cx="227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819" name="그룹 57"/>
          <p:cNvGrpSpPr>
            <a:grpSpLocks/>
          </p:cNvGrpSpPr>
          <p:nvPr/>
        </p:nvGrpSpPr>
        <p:grpSpPr bwMode="auto">
          <a:xfrm>
            <a:off x="5718175" y="1244600"/>
            <a:ext cx="2376488" cy="4225925"/>
            <a:chOff x="5795963" y="1412875"/>
            <a:chExt cx="1944687" cy="3024188"/>
          </a:xfrm>
        </p:grpSpPr>
        <p:sp>
          <p:nvSpPr>
            <p:cNvPr id="59" name="사다리꼴 58"/>
            <p:cNvSpPr/>
            <p:nvPr/>
          </p:nvSpPr>
          <p:spPr>
            <a:xfrm rot="16200000">
              <a:off x="5327132" y="3176690"/>
              <a:ext cx="1368950" cy="288390"/>
            </a:xfrm>
            <a:prstGeom prst="trapezoi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6155802" y="1412875"/>
              <a:ext cx="1225009" cy="302418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155802" y="2636410"/>
              <a:ext cx="1225009" cy="57711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155802" y="1845714"/>
              <a:ext cx="1225009" cy="57484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155802" y="3429379"/>
              <a:ext cx="1225009" cy="57598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사다리꼴 63"/>
            <p:cNvSpPr/>
            <p:nvPr/>
          </p:nvSpPr>
          <p:spPr>
            <a:xfrm rot="5400000">
              <a:off x="6840450" y="2386075"/>
              <a:ext cx="1367815" cy="287092"/>
            </a:xfrm>
            <a:prstGeom prst="trapezoi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5" name="사다리꼴 64"/>
            <p:cNvSpPr/>
            <p:nvPr/>
          </p:nvSpPr>
          <p:spPr bwMode="auto">
            <a:xfrm rot="16200000">
              <a:off x="5687891" y="1952649"/>
              <a:ext cx="575982" cy="359839"/>
            </a:xfrm>
            <a:prstGeom prst="trapezoid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6" name="사다리꼴 65"/>
            <p:cNvSpPr/>
            <p:nvPr/>
          </p:nvSpPr>
          <p:spPr bwMode="auto">
            <a:xfrm rot="5400000">
              <a:off x="7272740" y="3537451"/>
              <a:ext cx="575981" cy="359839"/>
            </a:xfrm>
            <a:prstGeom prst="trapezoid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34835" name="직선 연결선 40"/>
            <p:cNvCxnSpPr>
              <a:cxnSpLocks noChangeShapeType="1"/>
              <a:stCxn id="65" idx="2"/>
              <a:endCxn id="62" idx="3"/>
            </p:cNvCxnSpPr>
            <p:nvPr/>
          </p:nvCxnSpPr>
          <p:spPr bwMode="auto">
            <a:xfrm>
              <a:off x="6156325" y="21336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6" name="직선 연결선 42"/>
            <p:cNvCxnSpPr>
              <a:cxnSpLocks noChangeShapeType="1"/>
            </p:cNvCxnSpPr>
            <p:nvPr/>
          </p:nvCxnSpPr>
          <p:spPr bwMode="auto">
            <a:xfrm>
              <a:off x="6156325" y="19891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7" name="직선 연결선 44"/>
            <p:cNvCxnSpPr>
              <a:cxnSpLocks noChangeShapeType="1"/>
            </p:cNvCxnSpPr>
            <p:nvPr/>
          </p:nvCxnSpPr>
          <p:spPr bwMode="auto">
            <a:xfrm>
              <a:off x="6156325" y="2276475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8" name="직선 연결선 54"/>
            <p:cNvCxnSpPr>
              <a:cxnSpLocks noChangeShapeType="1"/>
            </p:cNvCxnSpPr>
            <p:nvPr/>
          </p:nvCxnSpPr>
          <p:spPr bwMode="auto">
            <a:xfrm>
              <a:off x="6156325" y="2060575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39" name="직선 연결선 56"/>
            <p:cNvCxnSpPr>
              <a:cxnSpLocks noChangeShapeType="1"/>
            </p:cNvCxnSpPr>
            <p:nvPr/>
          </p:nvCxnSpPr>
          <p:spPr bwMode="auto">
            <a:xfrm>
              <a:off x="6156325" y="22050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0" name="직선 연결선 57"/>
            <p:cNvCxnSpPr>
              <a:cxnSpLocks noChangeShapeType="1"/>
            </p:cNvCxnSpPr>
            <p:nvPr/>
          </p:nvCxnSpPr>
          <p:spPr bwMode="auto">
            <a:xfrm>
              <a:off x="6156325" y="23495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1" name="직선 연결선 64"/>
            <p:cNvCxnSpPr>
              <a:cxnSpLocks noChangeShapeType="1"/>
            </p:cNvCxnSpPr>
            <p:nvPr/>
          </p:nvCxnSpPr>
          <p:spPr bwMode="auto">
            <a:xfrm>
              <a:off x="6156325" y="2924175"/>
              <a:ext cx="122396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2" name="직선 연결선 65"/>
            <p:cNvCxnSpPr>
              <a:cxnSpLocks noChangeShapeType="1"/>
            </p:cNvCxnSpPr>
            <p:nvPr/>
          </p:nvCxnSpPr>
          <p:spPr bwMode="auto">
            <a:xfrm>
              <a:off x="6156325" y="27813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3" name="직선 연결선 69"/>
            <p:cNvCxnSpPr>
              <a:cxnSpLocks noChangeShapeType="1"/>
            </p:cNvCxnSpPr>
            <p:nvPr/>
          </p:nvCxnSpPr>
          <p:spPr bwMode="auto">
            <a:xfrm>
              <a:off x="6156325" y="30686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4" name="직선 연결선 70"/>
            <p:cNvCxnSpPr>
              <a:cxnSpLocks noChangeShapeType="1"/>
            </p:cNvCxnSpPr>
            <p:nvPr/>
          </p:nvCxnSpPr>
          <p:spPr bwMode="auto">
            <a:xfrm>
              <a:off x="6156325" y="28527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5" name="직선 연결선 71"/>
            <p:cNvCxnSpPr>
              <a:cxnSpLocks noChangeShapeType="1"/>
            </p:cNvCxnSpPr>
            <p:nvPr/>
          </p:nvCxnSpPr>
          <p:spPr bwMode="auto">
            <a:xfrm>
              <a:off x="6156325" y="29972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6" name="직선 연결선 72"/>
            <p:cNvCxnSpPr>
              <a:cxnSpLocks noChangeShapeType="1"/>
            </p:cNvCxnSpPr>
            <p:nvPr/>
          </p:nvCxnSpPr>
          <p:spPr bwMode="auto">
            <a:xfrm>
              <a:off x="6156325" y="31416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7" name="직선 연결선 73"/>
            <p:cNvCxnSpPr>
              <a:cxnSpLocks noChangeShapeType="1"/>
            </p:cNvCxnSpPr>
            <p:nvPr/>
          </p:nvCxnSpPr>
          <p:spPr bwMode="auto">
            <a:xfrm>
              <a:off x="6156325" y="3644900"/>
              <a:ext cx="122396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8" name="직선 연결선 76"/>
            <p:cNvCxnSpPr>
              <a:cxnSpLocks noChangeShapeType="1"/>
            </p:cNvCxnSpPr>
            <p:nvPr/>
          </p:nvCxnSpPr>
          <p:spPr bwMode="auto">
            <a:xfrm>
              <a:off x="6156325" y="35004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9" name="직선 연결선 78"/>
            <p:cNvCxnSpPr>
              <a:cxnSpLocks noChangeShapeType="1"/>
            </p:cNvCxnSpPr>
            <p:nvPr/>
          </p:nvCxnSpPr>
          <p:spPr bwMode="auto">
            <a:xfrm>
              <a:off x="6156325" y="37893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50" name="직선 연결선 81"/>
            <p:cNvCxnSpPr>
              <a:cxnSpLocks noChangeShapeType="1"/>
            </p:cNvCxnSpPr>
            <p:nvPr/>
          </p:nvCxnSpPr>
          <p:spPr bwMode="auto">
            <a:xfrm>
              <a:off x="6156325" y="35734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51" name="직선 연결선 82"/>
            <p:cNvCxnSpPr>
              <a:cxnSpLocks noChangeShapeType="1"/>
            </p:cNvCxnSpPr>
            <p:nvPr/>
          </p:nvCxnSpPr>
          <p:spPr bwMode="auto">
            <a:xfrm>
              <a:off x="6156325" y="37163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52" name="직선 연결선 83"/>
            <p:cNvCxnSpPr>
              <a:cxnSpLocks noChangeShapeType="1"/>
            </p:cNvCxnSpPr>
            <p:nvPr/>
          </p:nvCxnSpPr>
          <p:spPr bwMode="auto">
            <a:xfrm>
              <a:off x="6156325" y="38608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3" name="오른쪽 화살표 92"/>
          <p:cNvSpPr/>
          <p:nvPr/>
        </p:nvSpPr>
        <p:spPr>
          <a:xfrm rot="10800000">
            <a:off x="7874794" y="4298302"/>
            <a:ext cx="604837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오른쪽 화살표 93"/>
          <p:cNvSpPr/>
          <p:nvPr/>
        </p:nvSpPr>
        <p:spPr>
          <a:xfrm rot="10800000">
            <a:off x="5070475" y="2084388"/>
            <a:ext cx="647699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아래쪽 화살표 94"/>
          <p:cNvSpPr/>
          <p:nvPr/>
        </p:nvSpPr>
        <p:spPr>
          <a:xfrm>
            <a:off x="6690518" y="5253038"/>
            <a:ext cx="484187" cy="576262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아래쪽 화살표 95"/>
          <p:cNvSpPr/>
          <p:nvPr/>
        </p:nvSpPr>
        <p:spPr>
          <a:xfrm>
            <a:off x="6664325" y="1073150"/>
            <a:ext cx="484188" cy="57626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824" name="TextBox 96"/>
          <p:cNvSpPr txBox="1">
            <a:spLocks noChangeArrowheads="1"/>
          </p:cNvSpPr>
          <p:nvPr/>
        </p:nvSpPr>
        <p:spPr bwMode="auto">
          <a:xfrm>
            <a:off x="6603998" y="5877272"/>
            <a:ext cx="657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dirty="0">
                <a:latin typeface="Times New Roman" pitchFamily="18" charset="0"/>
              </a:rPr>
              <a:t>GAS</a:t>
            </a:r>
            <a:endParaRPr lang="ko-KR" altLang="en-US" sz="2000" dirty="0">
              <a:latin typeface="Times New Roman" pitchFamily="18" charset="0"/>
            </a:endParaRPr>
          </a:p>
        </p:txBody>
      </p:sp>
      <p:sp>
        <p:nvSpPr>
          <p:cNvPr id="34825" name="TextBox 97"/>
          <p:cNvSpPr txBox="1">
            <a:spLocks noChangeArrowheads="1"/>
          </p:cNvSpPr>
          <p:nvPr/>
        </p:nvSpPr>
        <p:spPr bwMode="auto">
          <a:xfrm>
            <a:off x="8166100" y="4630738"/>
            <a:ext cx="62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>
                <a:latin typeface="Times New Roman" pitchFamily="18" charset="0"/>
              </a:rPr>
              <a:t>AIR</a:t>
            </a:r>
            <a:endParaRPr lang="ko-KR" altLang="en-US" sz="2000">
              <a:latin typeface="Times New Roman" pitchFamily="18" charset="0"/>
            </a:endParaRPr>
          </a:p>
        </p:txBody>
      </p:sp>
      <p:sp>
        <p:nvSpPr>
          <p:cNvPr id="34826" name="제목 1"/>
          <p:cNvSpPr>
            <a:spLocks noGrp="1"/>
          </p:cNvSpPr>
          <p:nvPr>
            <p:ph type="title"/>
          </p:nvPr>
        </p:nvSpPr>
        <p:spPr>
          <a:xfrm>
            <a:off x="385763" y="198438"/>
            <a:ext cx="8229600" cy="1143000"/>
          </a:xfrm>
        </p:spPr>
        <p:txBody>
          <a:bodyPr/>
          <a:lstStyle/>
          <a:p>
            <a:r>
              <a:rPr lang="en-US" altLang="ko-KR" dirty="0"/>
              <a:t>Air preheater design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958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A/H Design specification</a:t>
            </a:r>
            <a:endParaRPr lang="ko-KR" altLang="en-US" dirty="0"/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Shell and tube type</a:t>
            </a:r>
          </a:p>
          <a:p>
            <a:pPr lvl="1"/>
            <a:r>
              <a:rPr lang="en-US" altLang="ko-KR" dirty="0"/>
              <a:t>Vertical;  tube - gas</a:t>
            </a:r>
          </a:p>
          <a:p>
            <a:pPr lvl="1"/>
            <a:r>
              <a:rPr lang="en-US" altLang="ko-KR" dirty="0"/>
              <a:t>Horizontal; tube - air</a:t>
            </a:r>
          </a:p>
          <a:p>
            <a:r>
              <a:rPr lang="en-US" altLang="ko-KR" dirty="0"/>
              <a:t>Flue gas velocity &lt; 10m/s</a:t>
            </a:r>
          </a:p>
          <a:p>
            <a:r>
              <a:rPr lang="en-US" altLang="ko-KR" dirty="0"/>
              <a:t>Air velocity &lt; 15m/s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86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5" descr="Fly ash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65625"/>
            <a:ext cx="2916238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/>
              <a:t>Utilization of ash</a:t>
            </a:r>
          </a:p>
        </p:txBody>
      </p:sp>
      <p:graphicFrame>
        <p:nvGraphicFramePr>
          <p:cNvPr id="39940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755650" y="3068638"/>
          <a:ext cx="2230438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hoto Editor 사진" r:id="rId4" imgW="12193702" imgH="9142857" progId="MSPhotoEd.3">
                  <p:embed/>
                </p:oleObj>
              </mc:Choice>
              <mc:Fallback>
                <p:oleObj name="Photo Editor 사진" r:id="rId4" imgW="12193702" imgH="9142857" progId="MSPhotoEd.3">
                  <p:embed/>
                  <p:pic>
                    <p:nvPicPr>
                      <p:cNvPr id="399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628" t="21289" r="22906" b="16719"/>
                      <a:stretch>
                        <a:fillRect/>
                      </a:stretch>
                    </p:blipFill>
                    <p:spPr bwMode="auto">
                      <a:xfrm>
                        <a:off x="755650" y="3068638"/>
                        <a:ext cx="2230438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230346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2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755650" y="4797425"/>
          <a:ext cx="2232025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Photo Editor 사진" r:id="rId7" imgW="10259857" imgH="5590476" progId="MSPhotoEd.3">
                  <p:embed/>
                </p:oleObj>
              </mc:Choice>
              <mc:Fallback>
                <p:oleObj name="Photo Editor 사진" r:id="rId7" imgW="10259857" imgH="5590476" progId="MSPhotoEd.3">
                  <p:embed/>
                  <p:pic>
                    <p:nvPicPr>
                      <p:cNvPr id="3994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249" b="9300"/>
                      <a:stretch>
                        <a:fillRect/>
                      </a:stretch>
                    </p:blipFill>
                    <p:spPr bwMode="auto">
                      <a:xfrm>
                        <a:off x="755650" y="4797425"/>
                        <a:ext cx="2232025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Text Box 9"/>
          <p:cNvSpPr txBox="1">
            <a:spLocks noChangeArrowheads="1"/>
          </p:cNvSpPr>
          <p:nvPr/>
        </p:nvSpPr>
        <p:spPr bwMode="auto">
          <a:xfrm>
            <a:off x="879475" y="2346325"/>
            <a:ext cx="1417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Times New Roman" pitchFamily="18" charset="0"/>
              </a:rPr>
              <a:t>Bottom ash</a:t>
            </a:r>
          </a:p>
        </p:txBody>
      </p:sp>
      <p:sp>
        <p:nvSpPr>
          <p:cNvPr id="39944" name="Text Box 10"/>
          <p:cNvSpPr txBox="1">
            <a:spLocks noChangeArrowheads="1"/>
          </p:cNvSpPr>
          <p:nvPr/>
        </p:nvSpPr>
        <p:spPr bwMode="auto">
          <a:xfrm>
            <a:off x="1095375" y="4075113"/>
            <a:ext cx="96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Times New Roman" pitchFamily="18" charset="0"/>
              </a:rPr>
              <a:t>Fly ash</a:t>
            </a:r>
          </a:p>
        </p:txBody>
      </p:sp>
      <p:sp>
        <p:nvSpPr>
          <p:cNvPr id="39945" name="Text Box 11"/>
          <p:cNvSpPr txBox="1">
            <a:spLocks noChangeArrowheads="1"/>
          </p:cNvSpPr>
          <p:nvPr/>
        </p:nvSpPr>
        <p:spPr bwMode="auto">
          <a:xfrm>
            <a:off x="1095375" y="5875338"/>
            <a:ext cx="101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000" b="1">
                <a:latin typeface="Times New Roman" pitchFamily="18" charset="0"/>
              </a:rPr>
              <a:t>Clinker</a:t>
            </a:r>
          </a:p>
        </p:txBody>
      </p:sp>
      <p:pic>
        <p:nvPicPr>
          <p:cNvPr id="39946" name="Picture 12" descr="Fly ash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005263"/>
            <a:ext cx="2916237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7" name="Picture 13" descr="Fly ash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412875"/>
            <a:ext cx="2205037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4" descr="Fly ash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773238"/>
            <a:ext cx="165735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9" name="AutoShape 16"/>
          <p:cNvSpPr>
            <a:spLocks noChangeArrowheads="1"/>
          </p:cNvSpPr>
          <p:nvPr/>
        </p:nvSpPr>
        <p:spPr bwMode="auto">
          <a:xfrm>
            <a:off x="3132138" y="2205038"/>
            <a:ext cx="792162" cy="360045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6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200" b="1">
                <a:latin typeface="Times New Roman" panose="02020603050405020304" pitchFamily="18" charset="0"/>
              </a:rPr>
              <a:t>1MWe RDF combustion CFB </a:t>
            </a:r>
            <a:br>
              <a:rPr lang="en-US" altLang="ko-KR" sz="3200" b="1">
                <a:latin typeface="Times New Roman" panose="02020603050405020304" pitchFamily="18" charset="0"/>
              </a:rPr>
            </a:br>
            <a:r>
              <a:rPr lang="en-US" altLang="ko-KR" sz="3200" b="1">
                <a:latin typeface="Times New Roman" panose="02020603050405020304" pitchFamily="18" charset="0"/>
              </a:rPr>
              <a:t>Co-generation boiler system</a:t>
            </a:r>
          </a:p>
        </p:txBody>
      </p:sp>
      <p:pic>
        <p:nvPicPr>
          <p:cNvPr id="2662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7724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3204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Air heater for Large scale CFB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Rotary type air heater</a:t>
            </a:r>
          </a:p>
          <a:p>
            <a:r>
              <a:rPr lang="en-US" altLang="ko-KR" dirty="0"/>
              <a:t>Flue gas</a:t>
            </a:r>
            <a:r>
              <a:rPr lang="ko-KR" altLang="en-US" dirty="0"/>
              <a:t> </a:t>
            </a:r>
            <a:r>
              <a:rPr lang="en-US" altLang="ko-KR" dirty="0"/>
              <a:t>and air</a:t>
            </a:r>
            <a:r>
              <a:rPr lang="ko-KR" altLang="en-US" dirty="0"/>
              <a:t> </a:t>
            </a:r>
            <a:r>
              <a:rPr lang="en-US" altLang="ko-KR" dirty="0"/>
              <a:t>alternately pass</a:t>
            </a:r>
            <a:r>
              <a:rPr lang="ko-KR" altLang="en-US" dirty="0"/>
              <a:t> </a:t>
            </a:r>
            <a:r>
              <a:rPr lang="en-US" altLang="ko-KR" dirty="0"/>
              <a:t>honey comb.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Leak</a:t>
            </a:r>
            <a:r>
              <a:rPr lang="ko-KR" altLang="en-US" dirty="0"/>
              <a:t> </a:t>
            </a:r>
            <a:r>
              <a:rPr lang="en-US" altLang="ko-KR" dirty="0"/>
              <a:t>is the major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92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1628800"/>
            <a:ext cx="4824536" cy="4226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Rotary heat exchanger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041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2"/>
          <p:cNvSpPr>
            <a:spLocks/>
          </p:cNvSpPr>
          <p:nvPr/>
        </p:nvSpPr>
        <p:spPr bwMode="auto">
          <a:xfrm>
            <a:off x="5698332" y="3696163"/>
            <a:ext cx="914400" cy="2955925"/>
          </a:xfrm>
          <a:custGeom>
            <a:avLst/>
            <a:gdLst>
              <a:gd name="T0" fmla="*/ 2147483647 w 624"/>
              <a:gd name="T1" fmla="*/ 0 h 1862"/>
              <a:gd name="T2" fmla="*/ 2147483647 w 624"/>
              <a:gd name="T3" fmla="*/ 2147483647 h 1862"/>
              <a:gd name="T4" fmla="*/ 2147483647 w 624"/>
              <a:gd name="T5" fmla="*/ 2147483647 h 1862"/>
              <a:gd name="T6" fmla="*/ 2147483647 w 624"/>
              <a:gd name="T7" fmla="*/ 2147483647 h 1862"/>
              <a:gd name="T8" fmla="*/ 0 w 624"/>
              <a:gd name="T9" fmla="*/ 2147483647 h 1862"/>
              <a:gd name="T10" fmla="*/ 0 w 624"/>
              <a:gd name="T11" fmla="*/ 0 h 18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862"/>
              <a:gd name="T20" fmla="*/ 624 w 624"/>
              <a:gd name="T21" fmla="*/ 1862 h 18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862">
                <a:moveTo>
                  <a:pt x="624" y="0"/>
                </a:moveTo>
                <a:lnTo>
                  <a:pt x="624" y="1740"/>
                </a:lnTo>
                <a:lnTo>
                  <a:pt x="408" y="1860"/>
                </a:lnTo>
                <a:lnTo>
                  <a:pt x="207" y="1862"/>
                </a:lnTo>
                <a:lnTo>
                  <a:pt x="0" y="1746"/>
                </a:lnTo>
                <a:lnTo>
                  <a:pt x="0" y="0"/>
                </a:lnTo>
              </a:path>
            </a:pathLst>
          </a:custGeom>
          <a:solidFill>
            <a:srgbClr val="CC99FF">
              <a:alpha val="59999"/>
            </a:srgbClr>
          </a:solidFill>
          <a:ln w="31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5" name="Freeform 3"/>
          <p:cNvSpPr>
            <a:spLocks/>
          </p:cNvSpPr>
          <p:nvPr/>
        </p:nvSpPr>
        <p:spPr bwMode="auto">
          <a:xfrm>
            <a:off x="5703888" y="1120775"/>
            <a:ext cx="925512" cy="2597150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CC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6" name="Oval 5"/>
          <p:cNvSpPr>
            <a:spLocks noChangeArrowheads="1"/>
          </p:cNvSpPr>
          <p:nvPr/>
        </p:nvSpPr>
        <p:spPr bwMode="auto">
          <a:xfrm>
            <a:off x="6729413" y="1878013"/>
            <a:ext cx="65087" cy="714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7" name="Freeform 6"/>
          <p:cNvSpPr>
            <a:spLocks/>
          </p:cNvSpPr>
          <p:nvPr/>
        </p:nvSpPr>
        <p:spPr bwMode="auto">
          <a:xfrm>
            <a:off x="5730875" y="1949450"/>
            <a:ext cx="1031875" cy="277813"/>
          </a:xfrm>
          <a:custGeom>
            <a:avLst/>
            <a:gdLst>
              <a:gd name="T0" fmla="*/ 2147483647 w 704"/>
              <a:gd name="T1" fmla="*/ 0 h 175"/>
              <a:gd name="T2" fmla="*/ 2147483647 w 704"/>
              <a:gd name="T3" fmla="*/ 2147483647 h 175"/>
              <a:gd name="T4" fmla="*/ 2147483647 w 704"/>
              <a:gd name="T5" fmla="*/ 2147483647 h 175"/>
              <a:gd name="T6" fmla="*/ 2147483647 w 704"/>
              <a:gd name="T7" fmla="*/ 2147483647 h 175"/>
              <a:gd name="T8" fmla="*/ 2147483647 w 704"/>
              <a:gd name="T9" fmla="*/ 2147483647 h 175"/>
              <a:gd name="T10" fmla="*/ 2147483647 w 704"/>
              <a:gd name="T11" fmla="*/ 2147483647 h 175"/>
              <a:gd name="T12" fmla="*/ 0 w 704"/>
              <a:gd name="T13" fmla="*/ 2147483647 h 175"/>
              <a:gd name="T14" fmla="*/ 0 w 704"/>
              <a:gd name="T15" fmla="*/ 2147483647 h 175"/>
              <a:gd name="T16" fmla="*/ 2147483647 w 704"/>
              <a:gd name="T17" fmla="*/ 2147483647 h 175"/>
              <a:gd name="T18" fmla="*/ 2147483647 w 704"/>
              <a:gd name="T19" fmla="*/ 2147483647 h 17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04"/>
              <a:gd name="T31" fmla="*/ 0 h 175"/>
              <a:gd name="T32" fmla="*/ 704 w 704"/>
              <a:gd name="T33" fmla="*/ 175 h 17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04" h="175">
                <a:moveTo>
                  <a:pt x="704" y="0"/>
                </a:moveTo>
                <a:lnTo>
                  <a:pt x="704" y="43"/>
                </a:lnTo>
                <a:lnTo>
                  <a:pt x="2" y="44"/>
                </a:lnTo>
                <a:lnTo>
                  <a:pt x="2" y="75"/>
                </a:lnTo>
                <a:lnTo>
                  <a:pt x="587" y="75"/>
                </a:lnTo>
                <a:lnTo>
                  <a:pt x="587" y="106"/>
                </a:lnTo>
                <a:lnTo>
                  <a:pt x="0" y="105"/>
                </a:lnTo>
                <a:lnTo>
                  <a:pt x="0" y="134"/>
                </a:lnTo>
                <a:lnTo>
                  <a:pt x="587" y="134"/>
                </a:lnTo>
                <a:lnTo>
                  <a:pt x="587" y="175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8" name="Freeform 7"/>
          <p:cNvSpPr>
            <a:spLocks/>
          </p:cNvSpPr>
          <p:nvPr/>
        </p:nvSpPr>
        <p:spPr bwMode="auto">
          <a:xfrm>
            <a:off x="5637213" y="2571750"/>
            <a:ext cx="955675" cy="463550"/>
          </a:xfrm>
          <a:custGeom>
            <a:avLst/>
            <a:gdLst>
              <a:gd name="T0" fmla="*/ 0 w 652"/>
              <a:gd name="T1" fmla="*/ 0 h 292"/>
              <a:gd name="T2" fmla="*/ 0 w 652"/>
              <a:gd name="T3" fmla="*/ 2147483647 h 292"/>
              <a:gd name="T4" fmla="*/ 2147483647 w 652"/>
              <a:gd name="T5" fmla="*/ 2147483647 h 292"/>
              <a:gd name="T6" fmla="*/ 2147483647 w 652"/>
              <a:gd name="T7" fmla="*/ 2147483647 h 292"/>
              <a:gd name="T8" fmla="*/ 2147483647 w 652"/>
              <a:gd name="T9" fmla="*/ 2147483647 h 292"/>
              <a:gd name="T10" fmla="*/ 2147483647 w 652"/>
              <a:gd name="T11" fmla="*/ 2147483647 h 292"/>
              <a:gd name="T12" fmla="*/ 2147483647 w 652"/>
              <a:gd name="T13" fmla="*/ 2147483647 h 292"/>
              <a:gd name="T14" fmla="*/ 2147483647 w 652"/>
              <a:gd name="T15" fmla="*/ 2147483647 h 292"/>
              <a:gd name="T16" fmla="*/ 2147483647 w 652"/>
              <a:gd name="T17" fmla="*/ 2147483647 h 292"/>
              <a:gd name="T18" fmla="*/ 2147483647 w 652"/>
              <a:gd name="T19" fmla="*/ 2147483647 h 292"/>
              <a:gd name="T20" fmla="*/ 2147483647 w 652"/>
              <a:gd name="T21" fmla="*/ 2147483647 h 292"/>
              <a:gd name="T22" fmla="*/ 2147483647 w 652"/>
              <a:gd name="T23" fmla="*/ 2147483647 h 292"/>
              <a:gd name="T24" fmla="*/ 2147483647 w 652"/>
              <a:gd name="T25" fmla="*/ 2147483647 h 292"/>
              <a:gd name="T26" fmla="*/ 2147483647 w 652"/>
              <a:gd name="T27" fmla="*/ 2147483647 h 292"/>
              <a:gd name="T28" fmla="*/ 2147483647 w 652"/>
              <a:gd name="T29" fmla="*/ 2147483647 h 292"/>
              <a:gd name="T30" fmla="*/ 2147483647 w 652"/>
              <a:gd name="T31" fmla="*/ 2147483647 h 2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52"/>
              <a:gd name="T49" fmla="*/ 0 h 292"/>
              <a:gd name="T50" fmla="*/ 652 w 652"/>
              <a:gd name="T51" fmla="*/ 292 h 2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52" h="292">
                <a:moveTo>
                  <a:pt x="0" y="0"/>
                </a:moveTo>
                <a:lnTo>
                  <a:pt x="0" y="23"/>
                </a:lnTo>
                <a:lnTo>
                  <a:pt x="649" y="24"/>
                </a:lnTo>
                <a:lnTo>
                  <a:pt x="649" y="55"/>
                </a:lnTo>
                <a:lnTo>
                  <a:pt x="65" y="55"/>
                </a:lnTo>
                <a:lnTo>
                  <a:pt x="65" y="86"/>
                </a:lnTo>
                <a:lnTo>
                  <a:pt x="651" y="85"/>
                </a:lnTo>
                <a:lnTo>
                  <a:pt x="651" y="114"/>
                </a:lnTo>
                <a:lnTo>
                  <a:pt x="65" y="114"/>
                </a:lnTo>
                <a:lnTo>
                  <a:pt x="65" y="144"/>
                </a:lnTo>
                <a:lnTo>
                  <a:pt x="651" y="144"/>
                </a:lnTo>
                <a:lnTo>
                  <a:pt x="651" y="176"/>
                </a:lnTo>
                <a:lnTo>
                  <a:pt x="67" y="176"/>
                </a:lnTo>
                <a:lnTo>
                  <a:pt x="67" y="207"/>
                </a:lnTo>
                <a:lnTo>
                  <a:pt x="652" y="207"/>
                </a:lnTo>
                <a:lnTo>
                  <a:pt x="651" y="292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9" name="Freeform 8"/>
          <p:cNvSpPr>
            <a:spLocks/>
          </p:cNvSpPr>
          <p:nvPr/>
        </p:nvSpPr>
        <p:spPr bwMode="auto">
          <a:xfrm>
            <a:off x="5730875" y="3038475"/>
            <a:ext cx="863600" cy="434975"/>
          </a:xfrm>
          <a:custGeom>
            <a:avLst/>
            <a:gdLst>
              <a:gd name="T0" fmla="*/ 2147483647 w 589"/>
              <a:gd name="T1" fmla="*/ 0 h 274"/>
              <a:gd name="T2" fmla="*/ 2147483647 w 589"/>
              <a:gd name="T3" fmla="*/ 0 h 274"/>
              <a:gd name="T4" fmla="*/ 2147483647 w 589"/>
              <a:gd name="T5" fmla="*/ 2147483647 h 274"/>
              <a:gd name="T6" fmla="*/ 2147483647 w 589"/>
              <a:gd name="T7" fmla="*/ 2147483647 h 274"/>
              <a:gd name="T8" fmla="*/ 2147483647 w 589"/>
              <a:gd name="T9" fmla="*/ 2147483647 h 274"/>
              <a:gd name="T10" fmla="*/ 2147483647 w 589"/>
              <a:gd name="T11" fmla="*/ 2147483647 h 274"/>
              <a:gd name="T12" fmla="*/ 2147483647 w 589"/>
              <a:gd name="T13" fmla="*/ 2147483647 h 274"/>
              <a:gd name="T14" fmla="*/ 2147483647 w 589"/>
              <a:gd name="T15" fmla="*/ 2147483647 h 274"/>
              <a:gd name="T16" fmla="*/ 2147483647 w 589"/>
              <a:gd name="T17" fmla="*/ 2147483647 h 274"/>
              <a:gd name="T18" fmla="*/ 2147483647 w 589"/>
              <a:gd name="T19" fmla="*/ 2147483647 h 274"/>
              <a:gd name="T20" fmla="*/ 2147483647 w 589"/>
              <a:gd name="T21" fmla="*/ 2147483647 h 274"/>
              <a:gd name="T22" fmla="*/ 2147483647 w 589"/>
              <a:gd name="T23" fmla="*/ 2147483647 h 274"/>
              <a:gd name="T24" fmla="*/ 2147483647 w 589"/>
              <a:gd name="T25" fmla="*/ 2147483647 h 274"/>
              <a:gd name="T26" fmla="*/ 2147483647 w 589"/>
              <a:gd name="T27" fmla="*/ 2147483647 h 274"/>
              <a:gd name="T28" fmla="*/ 0 w 589"/>
              <a:gd name="T29" fmla="*/ 2147483647 h 27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89"/>
              <a:gd name="T46" fmla="*/ 0 h 274"/>
              <a:gd name="T47" fmla="*/ 589 w 589"/>
              <a:gd name="T48" fmla="*/ 274 h 27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89" h="274">
                <a:moveTo>
                  <a:pt x="588" y="0"/>
                </a:moveTo>
                <a:lnTo>
                  <a:pt x="2" y="0"/>
                </a:lnTo>
                <a:lnTo>
                  <a:pt x="2" y="37"/>
                </a:lnTo>
                <a:lnTo>
                  <a:pt x="587" y="37"/>
                </a:lnTo>
                <a:lnTo>
                  <a:pt x="587" y="68"/>
                </a:lnTo>
                <a:lnTo>
                  <a:pt x="3" y="68"/>
                </a:lnTo>
                <a:lnTo>
                  <a:pt x="3" y="99"/>
                </a:lnTo>
                <a:lnTo>
                  <a:pt x="589" y="98"/>
                </a:lnTo>
                <a:lnTo>
                  <a:pt x="589" y="127"/>
                </a:lnTo>
                <a:lnTo>
                  <a:pt x="3" y="127"/>
                </a:lnTo>
                <a:lnTo>
                  <a:pt x="3" y="157"/>
                </a:lnTo>
                <a:lnTo>
                  <a:pt x="589" y="157"/>
                </a:lnTo>
                <a:lnTo>
                  <a:pt x="589" y="189"/>
                </a:lnTo>
                <a:lnTo>
                  <a:pt x="2" y="190"/>
                </a:lnTo>
                <a:lnTo>
                  <a:pt x="0" y="274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0" name="Freeform 9"/>
          <p:cNvSpPr>
            <a:spLocks/>
          </p:cNvSpPr>
          <p:nvPr/>
        </p:nvSpPr>
        <p:spPr bwMode="auto">
          <a:xfrm>
            <a:off x="5729288" y="3473450"/>
            <a:ext cx="863600" cy="301625"/>
          </a:xfrm>
          <a:custGeom>
            <a:avLst/>
            <a:gdLst>
              <a:gd name="T0" fmla="*/ 0 w 589"/>
              <a:gd name="T1" fmla="*/ 0 h 190"/>
              <a:gd name="T2" fmla="*/ 2147483647 w 589"/>
              <a:gd name="T3" fmla="*/ 2147483647 h 190"/>
              <a:gd name="T4" fmla="*/ 2147483647 w 589"/>
              <a:gd name="T5" fmla="*/ 2147483647 h 190"/>
              <a:gd name="T6" fmla="*/ 2147483647 w 589"/>
              <a:gd name="T7" fmla="*/ 2147483647 h 190"/>
              <a:gd name="T8" fmla="*/ 2147483647 w 589"/>
              <a:gd name="T9" fmla="*/ 2147483647 h 190"/>
              <a:gd name="T10" fmla="*/ 2147483647 w 589"/>
              <a:gd name="T11" fmla="*/ 2147483647 h 190"/>
              <a:gd name="T12" fmla="*/ 2147483647 w 589"/>
              <a:gd name="T13" fmla="*/ 2147483647 h 190"/>
              <a:gd name="T14" fmla="*/ 2147483647 w 589"/>
              <a:gd name="T15" fmla="*/ 2147483647 h 190"/>
              <a:gd name="T16" fmla="*/ 2147483647 w 589"/>
              <a:gd name="T17" fmla="*/ 2147483647 h 190"/>
              <a:gd name="T18" fmla="*/ 2147483647 w 589"/>
              <a:gd name="T19" fmla="*/ 2147483647 h 190"/>
              <a:gd name="T20" fmla="*/ 2147483647 w 589"/>
              <a:gd name="T21" fmla="*/ 2147483647 h 190"/>
              <a:gd name="T22" fmla="*/ 2147483647 w 589"/>
              <a:gd name="T23" fmla="*/ 2147483647 h 190"/>
              <a:gd name="T24" fmla="*/ 2147483647 w 589"/>
              <a:gd name="T25" fmla="*/ 2147483647 h 190"/>
              <a:gd name="T26" fmla="*/ 2147483647 w 589"/>
              <a:gd name="T27" fmla="*/ 2147483647 h 1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89"/>
              <a:gd name="T43" fmla="*/ 0 h 190"/>
              <a:gd name="T44" fmla="*/ 589 w 589"/>
              <a:gd name="T45" fmla="*/ 190 h 1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89" h="190">
                <a:moveTo>
                  <a:pt x="0" y="0"/>
                </a:moveTo>
                <a:lnTo>
                  <a:pt x="587" y="2"/>
                </a:lnTo>
                <a:lnTo>
                  <a:pt x="587" y="33"/>
                </a:lnTo>
                <a:lnTo>
                  <a:pt x="3" y="33"/>
                </a:lnTo>
                <a:lnTo>
                  <a:pt x="3" y="64"/>
                </a:lnTo>
                <a:lnTo>
                  <a:pt x="589" y="63"/>
                </a:lnTo>
                <a:lnTo>
                  <a:pt x="589" y="92"/>
                </a:lnTo>
                <a:lnTo>
                  <a:pt x="3" y="92"/>
                </a:lnTo>
                <a:lnTo>
                  <a:pt x="3" y="122"/>
                </a:lnTo>
                <a:lnTo>
                  <a:pt x="589" y="122"/>
                </a:lnTo>
                <a:lnTo>
                  <a:pt x="589" y="154"/>
                </a:lnTo>
                <a:lnTo>
                  <a:pt x="90" y="153"/>
                </a:lnTo>
                <a:lnTo>
                  <a:pt x="90" y="186"/>
                </a:lnTo>
                <a:lnTo>
                  <a:pt x="1" y="190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5670550" y="3732213"/>
            <a:ext cx="66675" cy="714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2" name="Oval 11"/>
          <p:cNvSpPr>
            <a:spLocks noChangeArrowheads="1"/>
          </p:cNvSpPr>
          <p:nvPr/>
        </p:nvSpPr>
        <p:spPr bwMode="auto">
          <a:xfrm>
            <a:off x="5603875" y="2490788"/>
            <a:ext cx="65088" cy="714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6729413" y="2516188"/>
            <a:ext cx="65087" cy="7143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4" name="Freeform 13"/>
          <p:cNvSpPr>
            <a:spLocks/>
          </p:cNvSpPr>
          <p:nvPr/>
        </p:nvSpPr>
        <p:spPr bwMode="auto">
          <a:xfrm>
            <a:off x="5729288" y="2222500"/>
            <a:ext cx="1033462" cy="298450"/>
          </a:xfrm>
          <a:custGeom>
            <a:avLst/>
            <a:gdLst>
              <a:gd name="T0" fmla="*/ 2147483647 w 705"/>
              <a:gd name="T1" fmla="*/ 0 h 188"/>
              <a:gd name="T2" fmla="*/ 2147483647 w 705"/>
              <a:gd name="T3" fmla="*/ 2147483647 h 188"/>
              <a:gd name="T4" fmla="*/ 2147483647 w 705"/>
              <a:gd name="T5" fmla="*/ 2147483647 h 188"/>
              <a:gd name="T6" fmla="*/ 2147483647 w 705"/>
              <a:gd name="T7" fmla="*/ 2147483647 h 188"/>
              <a:gd name="T8" fmla="*/ 2147483647 w 705"/>
              <a:gd name="T9" fmla="*/ 2147483647 h 188"/>
              <a:gd name="T10" fmla="*/ 2147483647 w 705"/>
              <a:gd name="T11" fmla="*/ 2147483647 h 188"/>
              <a:gd name="T12" fmla="*/ 2147483647 w 705"/>
              <a:gd name="T13" fmla="*/ 2147483647 h 188"/>
              <a:gd name="T14" fmla="*/ 0 w 705"/>
              <a:gd name="T15" fmla="*/ 2147483647 h 188"/>
              <a:gd name="T16" fmla="*/ 0 w 705"/>
              <a:gd name="T17" fmla="*/ 2147483647 h 188"/>
              <a:gd name="T18" fmla="*/ 2147483647 w 705"/>
              <a:gd name="T19" fmla="*/ 2147483647 h 188"/>
              <a:gd name="T20" fmla="*/ 2147483647 w 705"/>
              <a:gd name="T21" fmla="*/ 2147483647 h 1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705"/>
              <a:gd name="T34" fmla="*/ 0 h 188"/>
              <a:gd name="T35" fmla="*/ 705 w 705"/>
              <a:gd name="T36" fmla="*/ 188 h 18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705" h="188">
                <a:moveTo>
                  <a:pt x="583" y="0"/>
                </a:moveTo>
                <a:lnTo>
                  <a:pt x="588" y="56"/>
                </a:lnTo>
                <a:lnTo>
                  <a:pt x="585" y="56"/>
                </a:lnTo>
                <a:lnTo>
                  <a:pt x="1" y="58"/>
                </a:lnTo>
                <a:lnTo>
                  <a:pt x="1" y="86"/>
                </a:lnTo>
                <a:lnTo>
                  <a:pt x="586" y="86"/>
                </a:lnTo>
                <a:lnTo>
                  <a:pt x="585" y="115"/>
                </a:lnTo>
                <a:lnTo>
                  <a:pt x="0" y="115"/>
                </a:lnTo>
                <a:lnTo>
                  <a:pt x="0" y="145"/>
                </a:lnTo>
                <a:lnTo>
                  <a:pt x="705" y="145"/>
                </a:lnTo>
                <a:lnTo>
                  <a:pt x="705" y="188"/>
                </a:ln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5" name="Freeform 14"/>
          <p:cNvSpPr>
            <a:spLocks/>
          </p:cNvSpPr>
          <p:nvPr/>
        </p:nvSpPr>
        <p:spPr bwMode="auto">
          <a:xfrm>
            <a:off x="5730875" y="4433888"/>
            <a:ext cx="863600" cy="508000"/>
          </a:xfrm>
          <a:custGeom>
            <a:avLst/>
            <a:gdLst>
              <a:gd name="T0" fmla="*/ 2147483647 w 589"/>
              <a:gd name="T1" fmla="*/ 0 h 320"/>
              <a:gd name="T2" fmla="*/ 2147483647 w 589"/>
              <a:gd name="T3" fmla="*/ 2147483647 h 320"/>
              <a:gd name="T4" fmla="*/ 2147483647 w 589"/>
              <a:gd name="T5" fmla="*/ 2147483647 h 320"/>
              <a:gd name="T6" fmla="*/ 2147483647 w 589"/>
              <a:gd name="T7" fmla="*/ 2147483647 h 320"/>
              <a:gd name="T8" fmla="*/ 2147483647 w 589"/>
              <a:gd name="T9" fmla="*/ 2147483647 h 320"/>
              <a:gd name="T10" fmla="*/ 2147483647 w 589"/>
              <a:gd name="T11" fmla="*/ 2147483647 h 320"/>
              <a:gd name="T12" fmla="*/ 2147483647 w 589"/>
              <a:gd name="T13" fmla="*/ 2147483647 h 320"/>
              <a:gd name="T14" fmla="*/ 2147483647 w 589"/>
              <a:gd name="T15" fmla="*/ 2147483647 h 320"/>
              <a:gd name="T16" fmla="*/ 2147483647 w 589"/>
              <a:gd name="T17" fmla="*/ 2147483647 h 320"/>
              <a:gd name="T18" fmla="*/ 2147483647 w 589"/>
              <a:gd name="T19" fmla="*/ 2147483647 h 320"/>
              <a:gd name="T20" fmla="*/ 2147483647 w 589"/>
              <a:gd name="T21" fmla="*/ 2147483647 h 320"/>
              <a:gd name="T22" fmla="*/ 2147483647 w 589"/>
              <a:gd name="T23" fmla="*/ 2147483647 h 320"/>
              <a:gd name="T24" fmla="*/ 2147483647 w 589"/>
              <a:gd name="T25" fmla="*/ 2147483647 h 320"/>
              <a:gd name="T26" fmla="*/ 2147483647 w 589"/>
              <a:gd name="T27" fmla="*/ 2147483647 h 320"/>
              <a:gd name="T28" fmla="*/ 2147483647 w 589"/>
              <a:gd name="T29" fmla="*/ 2147483647 h 320"/>
              <a:gd name="T30" fmla="*/ 2147483647 w 589"/>
              <a:gd name="T31" fmla="*/ 2147483647 h 320"/>
              <a:gd name="T32" fmla="*/ 2147483647 w 589"/>
              <a:gd name="T33" fmla="*/ 2147483647 h 320"/>
              <a:gd name="T34" fmla="*/ 0 w 589"/>
              <a:gd name="T35" fmla="*/ 2147483647 h 3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89"/>
              <a:gd name="T55" fmla="*/ 0 h 320"/>
              <a:gd name="T56" fmla="*/ 589 w 589"/>
              <a:gd name="T57" fmla="*/ 320 h 320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89" h="320">
                <a:moveTo>
                  <a:pt x="2" y="0"/>
                </a:moveTo>
                <a:lnTo>
                  <a:pt x="2" y="33"/>
                </a:lnTo>
                <a:lnTo>
                  <a:pt x="587" y="33"/>
                </a:lnTo>
                <a:lnTo>
                  <a:pt x="587" y="60"/>
                </a:lnTo>
                <a:lnTo>
                  <a:pt x="3" y="60"/>
                </a:lnTo>
                <a:lnTo>
                  <a:pt x="3" y="88"/>
                </a:lnTo>
                <a:lnTo>
                  <a:pt x="589" y="87"/>
                </a:lnTo>
                <a:lnTo>
                  <a:pt x="589" y="113"/>
                </a:lnTo>
                <a:lnTo>
                  <a:pt x="3" y="113"/>
                </a:lnTo>
                <a:lnTo>
                  <a:pt x="3" y="139"/>
                </a:lnTo>
                <a:lnTo>
                  <a:pt x="589" y="139"/>
                </a:lnTo>
                <a:lnTo>
                  <a:pt x="589" y="168"/>
                </a:lnTo>
                <a:lnTo>
                  <a:pt x="2" y="168"/>
                </a:lnTo>
                <a:lnTo>
                  <a:pt x="3" y="198"/>
                </a:lnTo>
                <a:lnTo>
                  <a:pt x="588" y="196"/>
                </a:lnTo>
                <a:lnTo>
                  <a:pt x="588" y="227"/>
                </a:lnTo>
                <a:lnTo>
                  <a:pt x="1" y="228"/>
                </a:lnTo>
                <a:lnTo>
                  <a:pt x="0" y="320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6" name="Freeform 15"/>
          <p:cNvSpPr>
            <a:spLocks/>
          </p:cNvSpPr>
          <p:nvPr/>
        </p:nvSpPr>
        <p:spPr bwMode="auto">
          <a:xfrm>
            <a:off x="5729288" y="3948113"/>
            <a:ext cx="863600" cy="508000"/>
          </a:xfrm>
          <a:custGeom>
            <a:avLst/>
            <a:gdLst>
              <a:gd name="T0" fmla="*/ 2147483647 w 589"/>
              <a:gd name="T1" fmla="*/ 0 h 361"/>
              <a:gd name="T2" fmla="*/ 2147483647 w 589"/>
              <a:gd name="T3" fmla="*/ 0 h 361"/>
              <a:gd name="T4" fmla="*/ 2147483647 w 589"/>
              <a:gd name="T5" fmla="*/ 2147483647 h 361"/>
              <a:gd name="T6" fmla="*/ 2147483647 w 589"/>
              <a:gd name="T7" fmla="*/ 2147483647 h 361"/>
              <a:gd name="T8" fmla="*/ 2147483647 w 589"/>
              <a:gd name="T9" fmla="*/ 2147483647 h 361"/>
              <a:gd name="T10" fmla="*/ 2147483647 w 589"/>
              <a:gd name="T11" fmla="*/ 2147483647 h 361"/>
              <a:gd name="T12" fmla="*/ 2147483647 w 589"/>
              <a:gd name="T13" fmla="*/ 2147483647 h 361"/>
              <a:gd name="T14" fmla="*/ 2147483647 w 589"/>
              <a:gd name="T15" fmla="*/ 2147483647 h 361"/>
              <a:gd name="T16" fmla="*/ 2147483647 w 589"/>
              <a:gd name="T17" fmla="*/ 2147483647 h 361"/>
              <a:gd name="T18" fmla="*/ 2147483647 w 589"/>
              <a:gd name="T19" fmla="*/ 2147483647 h 361"/>
              <a:gd name="T20" fmla="*/ 2147483647 w 589"/>
              <a:gd name="T21" fmla="*/ 2147483647 h 361"/>
              <a:gd name="T22" fmla="*/ 2147483647 w 589"/>
              <a:gd name="T23" fmla="*/ 2147483647 h 361"/>
              <a:gd name="T24" fmla="*/ 2147483647 w 589"/>
              <a:gd name="T25" fmla="*/ 2147483647 h 361"/>
              <a:gd name="T26" fmla="*/ 2147483647 w 589"/>
              <a:gd name="T27" fmla="*/ 2147483647 h 361"/>
              <a:gd name="T28" fmla="*/ 2147483647 w 589"/>
              <a:gd name="T29" fmla="*/ 2147483647 h 361"/>
              <a:gd name="T30" fmla="*/ 2147483647 w 589"/>
              <a:gd name="T31" fmla="*/ 2147483647 h 361"/>
              <a:gd name="T32" fmla="*/ 2147483647 w 589"/>
              <a:gd name="T33" fmla="*/ 2147483647 h 361"/>
              <a:gd name="T34" fmla="*/ 2147483647 w 589"/>
              <a:gd name="T35" fmla="*/ 2147483647 h 361"/>
              <a:gd name="T36" fmla="*/ 0 w 589"/>
              <a:gd name="T37" fmla="*/ 2147483647 h 36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89"/>
              <a:gd name="T58" fmla="*/ 0 h 361"/>
              <a:gd name="T59" fmla="*/ 589 w 589"/>
              <a:gd name="T60" fmla="*/ 361 h 36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89" h="361">
                <a:moveTo>
                  <a:pt x="588" y="0"/>
                </a:moveTo>
                <a:lnTo>
                  <a:pt x="2" y="0"/>
                </a:lnTo>
                <a:lnTo>
                  <a:pt x="2" y="37"/>
                </a:lnTo>
                <a:lnTo>
                  <a:pt x="587" y="37"/>
                </a:lnTo>
                <a:lnTo>
                  <a:pt x="587" y="68"/>
                </a:lnTo>
                <a:lnTo>
                  <a:pt x="3" y="68"/>
                </a:lnTo>
                <a:lnTo>
                  <a:pt x="3" y="99"/>
                </a:lnTo>
                <a:lnTo>
                  <a:pt x="589" y="98"/>
                </a:lnTo>
                <a:lnTo>
                  <a:pt x="589" y="127"/>
                </a:lnTo>
                <a:lnTo>
                  <a:pt x="3" y="127"/>
                </a:lnTo>
                <a:lnTo>
                  <a:pt x="3" y="157"/>
                </a:lnTo>
                <a:lnTo>
                  <a:pt x="589" y="157"/>
                </a:lnTo>
                <a:lnTo>
                  <a:pt x="589" y="189"/>
                </a:lnTo>
                <a:lnTo>
                  <a:pt x="2" y="190"/>
                </a:lnTo>
                <a:lnTo>
                  <a:pt x="3" y="223"/>
                </a:lnTo>
                <a:lnTo>
                  <a:pt x="588" y="221"/>
                </a:lnTo>
                <a:lnTo>
                  <a:pt x="588" y="256"/>
                </a:lnTo>
                <a:lnTo>
                  <a:pt x="1" y="257"/>
                </a:lnTo>
                <a:lnTo>
                  <a:pt x="0" y="361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7" name="Freeform 16"/>
          <p:cNvSpPr>
            <a:spLocks/>
          </p:cNvSpPr>
          <p:nvPr/>
        </p:nvSpPr>
        <p:spPr bwMode="auto">
          <a:xfrm>
            <a:off x="5730875" y="4916488"/>
            <a:ext cx="862013" cy="361950"/>
          </a:xfrm>
          <a:custGeom>
            <a:avLst/>
            <a:gdLst>
              <a:gd name="T0" fmla="*/ 2147483647 w 588"/>
              <a:gd name="T1" fmla="*/ 0 h 228"/>
              <a:gd name="T2" fmla="*/ 2147483647 w 588"/>
              <a:gd name="T3" fmla="*/ 2147483647 h 228"/>
              <a:gd name="T4" fmla="*/ 2147483647 w 588"/>
              <a:gd name="T5" fmla="*/ 2147483647 h 228"/>
              <a:gd name="T6" fmla="*/ 2147483647 w 588"/>
              <a:gd name="T7" fmla="*/ 2147483647 h 228"/>
              <a:gd name="T8" fmla="*/ 2147483647 w 588"/>
              <a:gd name="T9" fmla="*/ 2147483647 h 228"/>
              <a:gd name="T10" fmla="*/ 2147483647 w 588"/>
              <a:gd name="T11" fmla="*/ 2147483647 h 228"/>
              <a:gd name="T12" fmla="*/ 2147483647 w 588"/>
              <a:gd name="T13" fmla="*/ 2147483647 h 228"/>
              <a:gd name="T14" fmla="*/ 2147483647 w 588"/>
              <a:gd name="T15" fmla="*/ 2147483647 h 228"/>
              <a:gd name="T16" fmla="*/ 2147483647 w 588"/>
              <a:gd name="T17" fmla="*/ 2147483647 h 228"/>
              <a:gd name="T18" fmla="*/ 2147483647 w 588"/>
              <a:gd name="T19" fmla="*/ 2147483647 h 228"/>
              <a:gd name="T20" fmla="*/ 2147483647 w 588"/>
              <a:gd name="T21" fmla="*/ 2147483647 h 228"/>
              <a:gd name="T22" fmla="*/ 2147483647 w 588"/>
              <a:gd name="T23" fmla="*/ 2147483647 h 228"/>
              <a:gd name="T24" fmla="*/ 2147483647 w 588"/>
              <a:gd name="T25" fmla="*/ 2147483647 h 228"/>
              <a:gd name="T26" fmla="*/ 2147483647 w 588"/>
              <a:gd name="T27" fmla="*/ 2147483647 h 228"/>
              <a:gd name="T28" fmla="*/ 2147483647 w 588"/>
              <a:gd name="T29" fmla="*/ 2147483647 h 228"/>
              <a:gd name="T30" fmla="*/ 2147483647 w 588"/>
              <a:gd name="T31" fmla="*/ 2147483647 h 228"/>
              <a:gd name="T32" fmla="*/ 0 w 588"/>
              <a:gd name="T33" fmla="*/ 2147483647 h 22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588"/>
              <a:gd name="T52" fmla="*/ 0 h 228"/>
              <a:gd name="T53" fmla="*/ 588 w 588"/>
              <a:gd name="T54" fmla="*/ 228 h 22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588" h="228">
                <a:moveTo>
                  <a:pt x="1" y="0"/>
                </a:moveTo>
                <a:lnTo>
                  <a:pt x="1" y="33"/>
                </a:lnTo>
                <a:lnTo>
                  <a:pt x="586" y="33"/>
                </a:lnTo>
                <a:lnTo>
                  <a:pt x="586" y="60"/>
                </a:lnTo>
                <a:lnTo>
                  <a:pt x="2" y="60"/>
                </a:lnTo>
                <a:lnTo>
                  <a:pt x="2" y="88"/>
                </a:lnTo>
                <a:lnTo>
                  <a:pt x="588" y="87"/>
                </a:lnTo>
                <a:lnTo>
                  <a:pt x="588" y="113"/>
                </a:lnTo>
                <a:lnTo>
                  <a:pt x="2" y="113"/>
                </a:lnTo>
                <a:lnTo>
                  <a:pt x="2" y="139"/>
                </a:lnTo>
                <a:lnTo>
                  <a:pt x="588" y="139"/>
                </a:lnTo>
                <a:lnTo>
                  <a:pt x="588" y="168"/>
                </a:lnTo>
                <a:lnTo>
                  <a:pt x="1" y="168"/>
                </a:lnTo>
                <a:lnTo>
                  <a:pt x="2" y="198"/>
                </a:lnTo>
                <a:lnTo>
                  <a:pt x="587" y="196"/>
                </a:lnTo>
                <a:lnTo>
                  <a:pt x="587" y="227"/>
                </a:lnTo>
                <a:lnTo>
                  <a:pt x="0" y="22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8" name="Freeform 17"/>
          <p:cNvSpPr>
            <a:spLocks/>
          </p:cNvSpPr>
          <p:nvPr/>
        </p:nvSpPr>
        <p:spPr bwMode="auto">
          <a:xfrm>
            <a:off x="5730875" y="5538788"/>
            <a:ext cx="863600" cy="508000"/>
          </a:xfrm>
          <a:custGeom>
            <a:avLst/>
            <a:gdLst>
              <a:gd name="T0" fmla="*/ 2147483647 w 589"/>
              <a:gd name="T1" fmla="*/ 0 h 361"/>
              <a:gd name="T2" fmla="*/ 2147483647 w 589"/>
              <a:gd name="T3" fmla="*/ 0 h 361"/>
              <a:gd name="T4" fmla="*/ 2147483647 w 589"/>
              <a:gd name="T5" fmla="*/ 2147483647 h 361"/>
              <a:gd name="T6" fmla="*/ 2147483647 w 589"/>
              <a:gd name="T7" fmla="*/ 2147483647 h 361"/>
              <a:gd name="T8" fmla="*/ 2147483647 w 589"/>
              <a:gd name="T9" fmla="*/ 2147483647 h 361"/>
              <a:gd name="T10" fmla="*/ 2147483647 w 589"/>
              <a:gd name="T11" fmla="*/ 2147483647 h 361"/>
              <a:gd name="T12" fmla="*/ 2147483647 w 589"/>
              <a:gd name="T13" fmla="*/ 2147483647 h 361"/>
              <a:gd name="T14" fmla="*/ 2147483647 w 589"/>
              <a:gd name="T15" fmla="*/ 2147483647 h 361"/>
              <a:gd name="T16" fmla="*/ 2147483647 w 589"/>
              <a:gd name="T17" fmla="*/ 2147483647 h 361"/>
              <a:gd name="T18" fmla="*/ 2147483647 w 589"/>
              <a:gd name="T19" fmla="*/ 2147483647 h 361"/>
              <a:gd name="T20" fmla="*/ 2147483647 w 589"/>
              <a:gd name="T21" fmla="*/ 2147483647 h 361"/>
              <a:gd name="T22" fmla="*/ 2147483647 w 589"/>
              <a:gd name="T23" fmla="*/ 2147483647 h 361"/>
              <a:gd name="T24" fmla="*/ 2147483647 w 589"/>
              <a:gd name="T25" fmla="*/ 2147483647 h 361"/>
              <a:gd name="T26" fmla="*/ 2147483647 w 589"/>
              <a:gd name="T27" fmla="*/ 2147483647 h 361"/>
              <a:gd name="T28" fmla="*/ 2147483647 w 589"/>
              <a:gd name="T29" fmla="*/ 2147483647 h 361"/>
              <a:gd name="T30" fmla="*/ 2147483647 w 589"/>
              <a:gd name="T31" fmla="*/ 2147483647 h 361"/>
              <a:gd name="T32" fmla="*/ 2147483647 w 589"/>
              <a:gd name="T33" fmla="*/ 2147483647 h 361"/>
              <a:gd name="T34" fmla="*/ 2147483647 w 589"/>
              <a:gd name="T35" fmla="*/ 2147483647 h 361"/>
              <a:gd name="T36" fmla="*/ 0 w 589"/>
              <a:gd name="T37" fmla="*/ 2147483647 h 36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589"/>
              <a:gd name="T58" fmla="*/ 0 h 361"/>
              <a:gd name="T59" fmla="*/ 589 w 589"/>
              <a:gd name="T60" fmla="*/ 361 h 36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589" h="361">
                <a:moveTo>
                  <a:pt x="588" y="0"/>
                </a:moveTo>
                <a:lnTo>
                  <a:pt x="2" y="0"/>
                </a:lnTo>
                <a:lnTo>
                  <a:pt x="2" y="37"/>
                </a:lnTo>
                <a:lnTo>
                  <a:pt x="587" y="37"/>
                </a:lnTo>
                <a:lnTo>
                  <a:pt x="587" y="68"/>
                </a:lnTo>
                <a:lnTo>
                  <a:pt x="3" y="68"/>
                </a:lnTo>
                <a:lnTo>
                  <a:pt x="3" y="99"/>
                </a:lnTo>
                <a:lnTo>
                  <a:pt x="589" y="98"/>
                </a:lnTo>
                <a:lnTo>
                  <a:pt x="589" y="127"/>
                </a:lnTo>
                <a:lnTo>
                  <a:pt x="3" y="127"/>
                </a:lnTo>
                <a:lnTo>
                  <a:pt x="3" y="157"/>
                </a:lnTo>
                <a:lnTo>
                  <a:pt x="589" y="157"/>
                </a:lnTo>
                <a:lnTo>
                  <a:pt x="589" y="189"/>
                </a:lnTo>
                <a:lnTo>
                  <a:pt x="2" y="190"/>
                </a:lnTo>
                <a:lnTo>
                  <a:pt x="3" y="223"/>
                </a:lnTo>
                <a:lnTo>
                  <a:pt x="588" y="221"/>
                </a:lnTo>
                <a:lnTo>
                  <a:pt x="588" y="256"/>
                </a:lnTo>
                <a:lnTo>
                  <a:pt x="1" y="257"/>
                </a:lnTo>
                <a:lnTo>
                  <a:pt x="0" y="361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49" name="Freeform 18"/>
          <p:cNvSpPr>
            <a:spLocks/>
          </p:cNvSpPr>
          <p:nvPr/>
        </p:nvSpPr>
        <p:spPr bwMode="auto">
          <a:xfrm>
            <a:off x="5730875" y="6046788"/>
            <a:ext cx="862013" cy="361950"/>
          </a:xfrm>
          <a:custGeom>
            <a:avLst/>
            <a:gdLst>
              <a:gd name="T0" fmla="*/ 2147483647 w 588"/>
              <a:gd name="T1" fmla="*/ 0 h 228"/>
              <a:gd name="T2" fmla="*/ 2147483647 w 588"/>
              <a:gd name="T3" fmla="*/ 0 h 228"/>
              <a:gd name="T4" fmla="*/ 2147483647 w 588"/>
              <a:gd name="T5" fmla="*/ 2147483647 h 228"/>
              <a:gd name="T6" fmla="*/ 2147483647 w 588"/>
              <a:gd name="T7" fmla="*/ 2147483647 h 228"/>
              <a:gd name="T8" fmla="*/ 2147483647 w 588"/>
              <a:gd name="T9" fmla="*/ 2147483647 h 228"/>
              <a:gd name="T10" fmla="*/ 2147483647 w 588"/>
              <a:gd name="T11" fmla="*/ 2147483647 h 228"/>
              <a:gd name="T12" fmla="*/ 2147483647 w 588"/>
              <a:gd name="T13" fmla="*/ 2147483647 h 228"/>
              <a:gd name="T14" fmla="*/ 2147483647 w 588"/>
              <a:gd name="T15" fmla="*/ 2147483647 h 228"/>
              <a:gd name="T16" fmla="*/ 2147483647 w 588"/>
              <a:gd name="T17" fmla="*/ 2147483647 h 228"/>
              <a:gd name="T18" fmla="*/ 2147483647 w 588"/>
              <a:gd name="T19" fmla="*/ 2147483647 h 228"/>
              <a:gd name="T20" fmla="*/ 2147483647 w 588"/>
              <a:gd name="T21" fmla="*/ 2147483647 h 228"/>
              <a:gd name="T22" fmla="*/ 2147483647 w 588"/>
              <a:gd name="T23" fmla="*/ 2147483647 h 228"/>
              <a:gd name="T24" fmla="*/ 2147483647 w 588"/>
              <a:gd name="T25" fmla="*/ 2147483647 h 228"/>
              <a:gd name="T26" fmla="*/ 2147483647 w 588"/>
              <a:gd name="T27" fmla="*/ 2147483647 h 228"/>
              <a:gd name="T28" fmla="*/ 2147483647 w 588"/>
              <a:gd name="T29" fmla="*/ 2147483647 h 228"/>
              <a:gd name="T30" fmla="*/ 2147483647 w 588"/>
              <a:gd name="T31" fmla="*/ 2147483647 h 228"/>
              <a:gd name="T32" fmla="*/ 2147483647 w 588"/>
              <a:gd name="T33" fmla="*/ 2147483647 h 228"/>
              <a:gd name="T34" fmla="*/ 0 w 588"/>
              <a:gd name="T35" fmla="*/ 2147483647 h 22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88"/>
              <a:gd name="T55" fmla="*/ 0 h 228"/>
              <a:gd name="T56" fmla="*/ 588 w 588"/>
              <a:gd name="T57" fmla="*/ 228 h 22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88" h="228">
                <a:moveTo>
                  <a:pt x="587" y="0"/>
                </a:moveTo>
                <a:lnTo>
                  <a:pt x="1" y="0"/>
                </a:lnTo>
                <a:lnTo>
                  <a:pt x="1" y="33"/>
                </a:lnTo>
                <a:lnTo>
                  <a:pt x="586" y="33"/>
                </a:lnTo>
                <a:lnTo>
                  <a:pt x="586" y="60"/>
                </a:lnTo>
                <a:lnTo>
                  <a:pt x="2" y="60"/>
                </a:lnTo>
                <a:lnTo>
                  <a:pt x="2" y="88"/>
                </a:lnTo>
                <a:lnTo>
                  <a:pt x="588" y="87"/>
                </a:lnTo>
                <a:lnTo>
                  <a:pt x="588" y="113"/>
                </a:lnTo>
                <a:lnTo>
                  <a:pt x="2" y="113"/>
                </a:lnTo>
                <a:lnTo>
                  <a:pt x="2" y="139"/>
                </a:lnTo>
                <a:lnTo>
                  <a:pt x="588" y="139"/>
                </a:lnTo>
                <a:lnTo>
                  <a:pt x="588" y="168"/>
                </a:lnTo>
                <a:lnTo>
                  <a:pt x="1" y="168"/>
                </a:lnTo>
                <a:lnTo>
                  <a:pt x="2" y="198"/>
                </a:lnTo>
                <a:lnTo>
                  <a:pt x="587" y="196"/>
                </a:lnTo>
                <a:lnTo>
                  <a:pt x="587" y="227"/>
                </a:lnTo>
                <a:lnTo>
                  <a:pt x="0" y="22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0" name="Freeform 19"/>
          <p:cNvSpPr>
            <a:spLocks/>
          </p:cNvSpPr>
          <p:nvPr/>
        </p:nvSpPr>
        <p:spPr bwMode="auto">
          <a:xfrm>
            <a:off x="3740150" y="1338263"/>
            <a:ext cx="1987550" cy="4679950"/>
          </a:xfrm>
          <a:custGeom>
            <a:avLst/>
            <a:gdLst>
              <a:gd name="T0" fmla="*/ 2147483647 w 1356"/>
              <a:gd name="T1" fmla="*/ 2147483647 h 2948"/>
              <a:gd name="T2" fmla="*/ 2147483647 w 1356"/>
              <a:gd name="T3" fmla="*/ 0 h 2948"/>
              <a:gd name="T4" fmla="*/ 2147483647 w 1356"/>
              <a:gd name="T5" fmla="*/ 2147483647 h 2948"/>
              <a:gd name="T6" fmla="*/ 0 w 1356"/>
              <a:gd name="T7" fmla="*/ 2147483647 h 2948"/>
              <a:gd name="T8" fmla="*/ 0 w 1356"/>
              <a:gd name="T9" fmla="*/ 2147483647 h 2948"/>
              <a:gd name="T10" fmla="*/ 2147483647 w 1356"/>
              <a:gd name="T11" fmla="*/ 2147483647 h 2948"/>
              <a:gd name="T12" fmla="*/ 2147483647 w 1356"/>
              <a:gd name="T13" fmla="*/ 2147483647 h 2948"/>
              <a:gd name="T14" fmla="*/ 2147483647 w 1356"/>
              <a:gd name="T15" fmla="*/ 2147483647 h 2948"/>
              <a:gd name="T16" fmla="*/ 2147483647 w 1356"/>
              <a:gd name="T17" fmla="*/ 2147483647 h 2948"/>
              <a:gd name="T18" fmla="*/ 2147483647 w 1356"/>
              <a:gd name="T19" fmla="*/ 2147483647 h 2948"/>
              <a:gd name="T20" fmla="*/ 2147483647 w 1356"/>
              <a:gd name="T21" fmla="*/ 2147483647 h 2948"/>
              <a:gd name="T22" fmla="*/ 2147483647 w 1356"/>
              <a:gd name="T23" fmla="*/ 2147483647 h 2948"/>
              <a:gd name="T24" fmla="*/ 2147483647 w 1356"/>
              <a:gd name="T25" fmla="*/ 2147483647 h 2948"/>
              <a:gd name="T26" fmla="*/ 2147483647 w 1356"/>
              <a:gd name="T27" fmla="*/ 2147483647 h 2948"/>
              <a:gd name="T28" fmla="*/ 2147483647 w 1356"/>
              <a:gd name="T29" fmla="*/ 2147483647 h 294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56"/>
              <a:gd name="T46" fmla="*/ 0 h 2948"/>
              <a:gd name="T47" fmla="*/ 1356 w 1356"/>
              <a:gd name="T48" fmla="*/ 2948 h 294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56" h="2948">
                <a:moveTo>
                  <a:pt x="1356" y="5"/>
                </a:moveTo>
                <a:lnTo>
                  <a:pt x="423" y="0"/>
                </a:lnTo>
                <a:lnTo>
                  <a:pt x="423" y="498"/>
                </a:lnTo>
                <a:lnTo>
                  <a:pt x="0" y="497"/>
                </a:lnTo>
                <a:lnTo>
                  <a:pt x="0" y="827"/>
                </a:lnTo>
                <a:lnTo>
                  <a:pt x="426" y="1127"/>
                </a:lnTo>
                <a:lnTo>
                  <a:pt x="423" y="2948"/>
                </a:lnTo>
                <a:lnTo>
                  <a:pt x="741" y="2948"/>
                </a:lnTo>
                <a:lnTo>
                  <a:pt x="744" y="1127"/>
                </a:lnTo>
                <a:lnTo>
                  <a:pt x="1146" y="809"/>
                </a:lnTo>
                <a:lnTo>
                  <a:pt x="1152" y="497"/>
                </a:lnTo>
                <a:lnTo>
                  <a:pt x="741" y="498"/>
                </a:lnTo>
                <a:lnTo>
                  <a:pt x="741" y="226"/>
                </a:lnTo>
                <a:lnTo>
                  <a:pt x="1350" y="227"/>
                </a:lnTo>
                <a:lnTo>
                  <a:pt x="1356" y="5"/>
                </a:lnTo>
                <a:close/>
              </a:path>
            </a:pathLst>
          </a:custGeom>
          <a:gradFill rotWithShape="1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1" name="Freeform 20"/>
          <p:cNvSpPr>
            <a:spLocks/>
          </p:cNvSpPr>
          <p:nvPr/>
        </p:nvSpPr>
        <p:spPr bwMode="auto">
          <a:xfrm>
            <a:off x="5729288" y="1265238"/>
            <a:ext cx="201612" cy="433387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2" name="Freeform 21"/>
          <p:cNvSpPr>
            <a:spLocks/>
          </p:cNvSpPr>
          <p:nvPr/>
        </p:nvSpPr>
        <p:spPr bwMode="auto">
          <a:xfrm>
            <a:off x="804863" y="1338263"/>
            <a:ext cx="3609975" cy="5262562"/>
          </a:xfrm>
          <a:custGeom>
            <a:avLst/>
            <a:gdLst>
              <a:gd name="T0" fmla="*/ 2147483647 w 2464"/>
              <a:gd name="T1" fmla="*/ 2147483647 h 3315"/>
              <a:gd name="T2" fmla="*/ 2147483647 w 2464"/>
              <a:gd name="T3" fmla="*/ 2147483647 h 3315"/>
              <a:gd name="T4" fmla="*/ 2147483647 w 2464"/>
              <a:gd name="T5" fmla="*/ 2147483647 h 3315"/>
              <a:gd name="T6" fmla="*/ 2147483647 w 2464"/>
              <a:gd name="T7" fmla="*/ 2147483647 h 3315"/>
              <a:gd name="T8" fmla="*/ 2147483647 w 2464"/>
              <a:gd name="T9" fmla="*/ 2147483647 h 3315"/>
              <a:gd name="T10" fmla="*/ 2147483647 w 2464"/>
              <a:gd name="T11" fmla="*/ 2147483647 h 3315"/>
              <a:gd name="T12" fmla="*/ 2147483647 w 2464"/>
              <a:gd name="T13" fmla="*/ 2147483647 h 3315"/>
              <a:gd name="T14" fmla="*/ 2147483647 w 2464"/>
              <a:gd name="T15" fmla="*/ 0 h 3315"/>
              <a:gd name="T16" fmla="*/ 2147483647 w 2464"/>
              <a:gd name="T17" fmla="*/ 0 h 3315"/>
              <a:gd name="T18" fmla="*/ 0 w 2464"/>
              <a:gd name="T19" fmla="*/ 2147483647 h 3315"/>
              <a:gd name="T20" fmla="*/ 2147483647 w 2464"/>
              <a:gd name="T21" fmla="*/ 2147483647 h 3315"/>
              <a:gd name="T22" fmla="*/ 2147483647 w 2464"/>
              <a:gd name="T23" fmla="*/ 2147483647 h 3315"/>
              <a:gd name="T24" fmla="*/ 2147483647 w 2464"/>
              <a:gd name="T25" fmla="*/ 2147483647 h 3315"/>
              <a:gd name="T26" fmla="*/ 2147483647 w 2464"/>
              <a:gd name="T27" fmla="*/ 2147483647 h 3315"/>
              <a:gd name="T28" fmla="*/ 2147483647 w 2464"/>
              <a:gd name="T29" fmla="*/ 2147483647 h 3315"/>
              <a:gd name="T30" fmla="*/ 2147483647 w 2464"/>
              <a:gd name="T31" fmla="*/ 2147483647 h 331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64"/>
              <a:gd name="T49" fmla="*/ 0 h 3315"/>
              <a:gd name="T50" fmla="*/ 2464 w 2464"/>
              <a:gd name="T51" fmla="*/ 3315 h 331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64" h="3315">
                <a:moveTo>
                  <a:pt x="2464" y="2403"/>
                </a:moveTo>
                <a:lnTo>
                  <a:pt x="2272" y="2403"/>
                </a:lnTo>
                <a:lnTo>
                  <a:pt x="1408" y="2651"/>
                </a:lnTo>
                <a:lnTo>
                  <a:pt x="1410" y="771"/>
                </a:lnTo>
                <a:lnTo>
                  <a:pt x="2032" y="771"/>
                </a:lnTo>
                <a:lnTo>
                  <a:pt x="2040" y="539"/>
                </a:lnTo>
                <a:lnTo>
                  <a:pt x="1410" y="544"/>
                </a:lnTo>
                <a:lnTo>
                  <a:pt x="1410" y="0"/>
                </a:lnTo>
                <a:lnTo>
                  <a:pt x="4" y="0"/>
                </a:lnTo>
                <a:lnTo>
                  <a:pt x="0" y="2907"/>
                </a:lnTo>
                <a:lnTo>
                  <a:pt x="520" y="3315"/>
                </a:lnTo>
                <a:lnTo>
                  <a:pt x="888" y="3315"/>
                </a:lnTo>
                <a:lnTo>
                  <a:pt x="1408" y="2875"/>
                </a:lnTo>
                <a:lnTo>
                  <a:pt x="2272" y="2619"/>
                </a:lnTo>
                <a:lnTo>
                  <a:pt x="2264" y="2947"/>
                </a:lnTo>
                <a:lnTo>
                  <a:pt x="2448" y="2947"/>
                </a:lnTo>
              </a:path>
            </a:pathLst>
          </a:custGeom>
          <a:gradFill rotWithShape="1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3" name="Freeform 22"/>
          <p:cNvSpPr>
            <a:spLocks/>
          </p:cNvSpPr>
          <p:nvPr/>
        </p:nvSpPr>
        <p:spPr bwMode="auto">
          <a:xfrm>
            <a:off x="3765550" y="2154238"/>
            <a:ext cx="201613" cy="433387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4" name="Text Box 23"/>
          <p:cNvSpPr txBox="1">
            <a:spLocks noChangeArrowheads="1"/>
          </p:cNvSpPr>
          <p:nvPr/>
        </p:nvSpPr>
        <p:spPr bwMode="auto">
          <a:xfrm>
            <a:off x="1116013" y="1773238"/>
            <a:ext cx="1263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2000" b="1">
                <a:latin typeface="Arial" charset="0"/>
                <a:ea typeface="견고딕" pitchFamily="18" charset="-127"/>
              </a:rPr>
              <a:t>FBC Boiler</a:t>
            </a:r>
          </a:p>
          <a:p>
            <a:pPr algn="ctr" fontAlgn="t" latinLnBrk="0">
              <a:lnSpc>
                <a:spcPct val="40000"/>
              </a:lnSpc>
              <a:spcBef>
                <a:spcPct val="50000"/>
              </a:spcBef>
            </a:pPr>
            <a:r>
              <a:rPr lang="en-US" altLang="ko-KR" sz="2000" b="1">
                <a:latin typeface="Arial" charset="0"/>
                <a:ea typeface="견고딕" pitchFamily="18" charset="-127"/>
              </a:rPr>
              <a:t>Furnace</a:t>
            </a:r>
          </a:p>
        </p:txBody>
      </p:sp>
      <p:sp>
        <p:nvSpPr>
          <p:cNvPr id="18455" name="AutoShape 24"/>
          <p:cNvSpPr>
            <a:spLocks/>
          </p:cNvSpPr>
          <p:nvPr/>
        </p:nvSpPr>
        <p:spPr bwMode="auto">
          <a:xfrm>
            <a:off x="2584450" y="1577975"/>
            <a:ext cx="1397000" cy="239713"/>
          </a:xfrm>
          <a:prstGeom prst="callout2">
            <a:avLst>
              <a:gd name="adj1" fmla="val 47681"/>
              <a:gd name="adj2" fmla="val 105037"/>
              <a:gd name="adj3" fmla="val 47681"/>
              <a:gd name="adj4" fmla="val 116894"/>
              <a:gd name="adj5" fmla="val 286755"/>
              <a:gd name="adj6" fmla="val 129171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850900" eaLnBrk="0" fontAlgn="t" latinLnBrk="0" hangingPunct="0">
              <a:spcBef>
                <a:spcPct val="40000"/>
              </a:spcBef>
            </a:pPr>
            <a:r>
              <a:rPr lang="en-US" altLang="ko-KR" sz="1600" b="1"/>
              <a:t>Hot Cyclone</a:t>
            </a:r>
          </a:p>
          <a:p>
            <a:pPr algn="ctr" defTabSz="850900" eaLnBrk="0" fontAlgn="t" latinLnBrk="0" hangingPunct="0">
              <a:lnSpc>
                <a:spcPct val="60000"/>
              </a:lnSpc>
              <a:spcBef>
                <a:spcPct val="40000"/>
              </a:spcBef>
            </a:pPr>
            <a:r>
              <a:rPr lang="en-US" altLang="ko-KR" sz="1600" b="1"/>
              <a:t>Center Pipe</a:t>
            </a:r>
          </a:p>
        </p:txBody>
      </p:sp>
      <p:sp>
        <p:nvSpPr>
          <p:cNvPr id="18456" name="Freeform 25"/>
          <p:cNvSpPr>
            <a:spLocks/>
          </p:cNvSpPr>
          <p:nvPr/>
        </p:nvSpPr>
        <p:spPr bwMode="auto">
          <a:xfrm>
            <a:off x="2273300" y="2279650"/>
            <a:ext cx="735013" cy="282575"/>
          </a:xfrm>
          <a:custGeom>
            <a:avLst/>
            <a:gdLst>
              <a:gd name="T0" fmla="*/ 0 w 502"/>
              <a:gd name="T1" fmla="*/ 2147483647 h 178"/>
              <a:gd name="T2" fmla="*/ 2147483647 w 502"/>
              <a:gd name="T3" fmla="*/ 2147483647 h 178"/>
              <a:gd name="T4" fmla="*/ 2147483647 w 502"/>
              <a:gd name="T5" fmla="*/ 2147483647 h 178"/>
              <a:gd name="T6" fmla="*/ 2147483647 w 502"/>
              <a:gd name="T7" fmla="*/ 2147483647 h 178"/>
              <a:gd name="T8" fmla="*/ 0 60000 65536"/>
              <a:gd name="T9" fmla="*/ 0 60000 65536"/>
              <a:gd name="T10" fmla="*/ 0 60000 65536"/>
              <a:gd name="T11" fmla="*/ 0 60000 65536"/>
              <a:gd name="T12" fmla="*/ 0 w 502"/>
              <a:gd name="T13" fmla="*/ 0 h 178"/>
              <a:gd name="T14" fmla="*/ 502 w 502"/>
              <a:gd name="T15" fmla="*/ 178 h 1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2" h="178">
                <a:moveTo>
                  <a:pt x="0" y="178"/>
                </a:moveTo>
                <a:cubicBezTo>
                  <a:pt x="19" y="159"/>
                  <a:pt x="41" y="91"/>
                  <a:pt x="113" y="65"/>
                </a:cubicBezTo>
                <a:cubicBezTo>
                  <a:pt x="159" y="41"/>
                  <a:pt x="234" y="18"/>
                  <a:pt x="287" y="10"/>
                </a:cubicBezTo>
                <a:cubicBezTo>
                  <a:pt x="340" y="2"/>
                  <a:pt x="472" y="0"/>
                  <a:pt x="502" y="2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7" name="Freeform 26"/>
          <p:cNvSpPr>
            <a:spLocks/>
          </p:cNvSpPr>
          <p:nvPr/>
        </p:nvSpPr>
        <p:spPr bwMode="auto">
          <a:xfrm>
            <a:off x="2293938" y="2457450"/>
            <a:ext cx="596900" cy="460375"/>
          </a:xfrm>
          <a:custGeom>
            <a:avLst/>
            <a:gdLst>
              <a:gd name="T0" fmla="*/ 0 w 408"/>
              <a:gd name="T1" fmla="*/ 2147483647 h 290"/>
              <a:gd name="T2" fmla="*/ 2147483647 w 408"/>
              <a:gd name="T3" fmla="*/ 2147483647 h 290"/>
              <a:gd name="T4" fmla="*/ 2147483647 w 408"/>
              <a:gd name="T5" fmla="*/ 2147483647 h 290"/>
              <a:gd name="T6" fmla="*/ 2147483647 w 408"/>
              <a:gd name="T7" fmla="*/ 2147483647 h 290"/>
              <a:gd name="T8" fmla="*/ 0 60000 65536"/>
              <a:gd name="T9" fmla="*/ 0 60000 65536"/>
              <a:gd name="T10" fmla="*/ 0 60000 65536"/>
              <a:gd name="T11" fmla="*/ 0 60000 65536"/>
              <a:gd name="T12" fmla="*/ 0 w 408"/>
              <a:gd name="T13" fmla="*/ 0 h 290"/>
              <a:gd name="T14" fmla="*/ 408 w 408"/>
              <a:gd name="T15" fmla="*/ 290 h 2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8" h="290">
                <a:moveTo>
                  <a:pt x="0" y="290"/>
                </a:moveTo>
                <a:cubicBezTo>
                  <a:pt x="20" y="261"/>
                  <a:pt x="44" y="179"/>
                  <a:pt x="120" y="138"/>
                </a:cubicBezTo>
                <a:cubicBezTo>
                  <a:pt x="169" y="102"/>
                  <a:pt x="224" y="38"/>
                  <a:pt x="280" y="26"/>
                </a:cubicBezTo>
                <a:cubicBezTo>
                  <a:pt x="336" y="14"/>
                  <a:pt x="376" y="0"/>
                  <a:pt x="408" y="2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8" name="Freeform 27"/>
          <p:cNvSpPr>
            <a:spLocks/>
          </p:cNvSpPr>
          <p:nvPr/>
        </p:nvSpPr>
        <p:spPr bwMode="auto">
          <a:xfrm>
            <a:off x="3981450" y="2346325"/>
            <a:ext cx="1031875" cy="1655763"/>
          </a:xfrm>
          <a:custGeom>
            <a:avLst/>
            <a:gdLst>
              <a:gd name="T0" fmla="*/ 0 w 704"/>
              <a:gd name="T1" fmla="*/ 2147483647 h 1043"/>
              <a:gd name="T2" fmla="*/ 2147483647 w 704"/>
              <a:gd name="T3" fmla="*/ 0 h 1043"/>
              <a:gd name="T4" fmla="*/ 2147483647 w 704"/>
              <a:gd name="T5" fmla="*/ 2147483647 h 1043"/>
              <a:gd name="T6" fmla="*/ 2147483647 w 704"/>
              <a:gd name="T7" fmla="*/ 2147483647 h 1043"/>
              <a:gd name="T8" fmla="*/ 2147483647 w 704"/>
              <a:gd name="T9" fmla="*/ 2147483647 h 1043"/>
              <a:gd name="T10" fmla="*/ 2147483647 w 704"/>
              <a:gd name="T11" fmla="*/ 2147483647 h 1043"/>
              <a:gd name="T12" fmla="*/ 2147483647 w 704"/>
              <a:gd name="T13" fmla="*/ 2147483647 h 1043"/>
              <a:gd name="T14" fmla="*/ 2147483647 w 704"/>
              <a:gd name="T15" fmla="*/ 2147483647 h 1043"/>
              <a:gd name="T16" fmla="*/ 2147483647 w 704"/>
              <a:gd name="T17" fmla="*/ 2147483647 h 1043"/>
              <a:gd name="T18" fmla="*/ 2147483647 w 704"/>
              <a:gd name="T19" fmla="*/ 2147483647 h 1043"/>
              <a:gd name="T20" fmla="*/ 2147483647 w 704"/>
              <a:gd name="T21" fmla="*/ 2147483647 h 1043"/>
              <a:gd name="T22" fmla="*/ 2147483647 w 704"/>
              <a:gd name="T23" fmla="*/ 2147483647 h 1043"/>
              <a:gd name="T24" fmla="*/ 2147483647 w 704"/>
              <a:gd name="T25" fmla="*/ 2147483647 h 1043"/>
              <a:gd name="T26" fmla="*/ 2147483647 w 704"/>
              <a:gd name="T27" fmla="*/ 2147483647 h 1043"/>
              <a:gd name="T28" fmla="*/ 2147483647 w 704"/>
              <a:gd name="T29" fmla="*/ 2147483647 h 1043"/>
              <a:gd name="T30" fmla="*/ 2147483647 w 704"/>
              <a:gd name="T31" fmla="*/ 2147483647 h 1043"/>
              <a:gd name="T32" fmla="*/ 2147483647 w 704"/>
              <a:gd name="T33" fmla="*/ 2147483647 h 1043"/>
              <a:gd name="T34" fmla="*/ 2147483647 w 704"/>
              <a:gd name="T35" fmla="*/ 2147483647 h 104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04"/>
              <a:gd name="T55" fmla="*/ 0 h 1043"/>
              <a:gd name="T56" fmla="*/ 704 w 704"/>
              <a:gd name="T57" fmla="*/ 1043 h 104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04" h="1043">
                <a:moveTo>
                  <a:pt x="0" y="32"/>
                </a:moveTo>
                <a:cubicBezTo>
                  <a:pt x="24" y="27"/>
                  <a:pt x="321" y="13"/>
                  <a:pt x="344" y="0"/>
                </a:cubicBezTo>
                <a:cubicBezTo>
                  <a:pt x="457" y="5"/>
                  <a:pt x="662" y="38"/>
                  <a:pt x="680" y="80"/>
                </a:cubicBezTo>
                <a:cubicBezTo>
                  <a:pt x="698" y="122"/>
                  <a:pt x="704" y="173"/>
                  <a:pt x="704" y="213"/>
                </a:cubicBezTo>
                <a:cubicBezTo>
                  <a:pt x="704" y="253"/>
                  <a:pt x="672" y="341"/>
                  <a:pt x="656" y="351"/>
                </a:cubicBezTo>
                <a:cubicBezTo>
                  <a:pt x="640" y="361"/>
                  <a:pt x="556" y="426"/>
                  <a:pt x="496" y="432"/>
                </a:cubicBezTo>
                <a:cubicBezTo>
                  <a:pt x="440" y="434"/>
                  <a:pt x="360" y="425"/>
                  <a:pt x="328" y="416"/>
                </a:cubicBezTo>
                <a:cubicBezTo>
                  <a:pt x="296" y="407"/>
                  <a:pt x="260" y="377"/>
                  <a:pt x="256" y="352"/>
                </a:cubicBezTo>
                <a:cubicBezTo>
                  <a:pt x="252" y="327"/>
                  <a:pt x="268" y="287"/>
                  <a:pt x="320" y="280"/>
                </a:cubicBezTo>
                <a:cubicBezTo>
                  <a:pt x="353" y="266"/>
                  <a:pt x="417" y="272"/>
                  <a:pt x="456" y="280"/>
                </a:cubicBezTo>
                <a:cubicBezTo>
                  <a:pt x="495" y="288"/>
                  <a:pt x="539" y="285"/>
                  <a:pt x="552" y="328"/>
                </a:cubicBezTo>
                <a:cubicBezTo>
                  <a:pt x="591" y="373"/>
                  <a:pt x="593" y="498"/>
                  <a:pt x="536" y="536"/>
                </a:cubicBezTo>
                <a:cubicBezTo>
                  <a:pt x="479" y="574"/>
                  <a:pt x="403" y="645"/>
                  <a:pt x="368" y="648"/>
                </a:cubicBezTo>
                <a:cubicBezTo>
                  <a:pt x="333" y="651"/>
                  <a:pt x="295" y="598"/>
                  <a:pt x="304" y="584"/>
                </a:cubicBezTo>
                <a:cubicBezTo>
                  <a:pt x="313" y="570"/>
                  <a:pt x="383" y="539"/>
                  <a:pt x="400" y="544"/>
                </a:cubicBezTo>
                <a:cubicBezTo>
                  <a:pt x="417" y="549"/>
                  <a:pt x="472" y="590"/>
                  <a:pt x="472" y="590"/>
                </a:cubicBezTo>
                <a:cubicBezTo>
                  <a:pt x="515" y="691"/>
                  <a:pt x="459" y="570"/>
                  <a:pt x="512" y="653"/>
                </a:cubicBezTo>
                <a:cubicBezTo>
                  <a:pt x="567" y="740"/>
                  <a:pt x="536" y="1007"/>
                  <a:pt x="536" y="1043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18459" name="Freeform 28"/>
          <p:cNvGrpSpPr>
            <a:grpSpLocks/>
          </p:cNvGrpSpPr>
          <p:nvPr/>
        </p:nvGrpSpPr>
        <p:grpSpPr bwMode="auto">
          <a:xfrm>
            <a:off x="4372883" y="2141537"/>
            <a:ext cx="457200" cy="603250"/>
            <a:chOff x="2765" y="1248"/>
            <a:chExt cx="288" cy="380"/>
          </a:xfrm>
        </p:grpSpPr>
        <p:pic>
          <p:nvPicPr>
            <p:cNvPr id="18498" name="Freeform 2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" y="1248"/>
              <a:ext cx="288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99" name="Text Box 29"/>
            <p:cNvSpPr txBox="1">
              <a:spLocks noChangeArrowheads="1"/>
            </p:cNvSpPr>
            <p:nvPr/>
          </p:nvSpPr>
          <p:spPr bwMode="auto">
            <a:xfrm>
              <a:off x="2771" y="1256"/>
              <a:ext cx="27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 sz="2000">
                <a:latin typeface="Times New Roman" pitchFamily="18" charset="0"/>
              </a:endParaRPr>
            </a:p>
          </p:txBody>
        </p:sp>
      </p:grpSp>
      <p:sp>
        <p:nvSpPr>
          <p:cNvPr id="18460" name="Freeform 29"/>
          <p:cNvSpPr>
            <a:spLocks/>
          </p:cNvSpPr>
          <p:nvPr/>
        </p:nvSpPr>
        <p:spPr bwMode="auto">
          <a:xfrm>
            <a:off x="4344988" y="2435225"/>
            <a:ext cx="222250" cy="342900"/>
          </a:xfrm>
          <a:custGeom>
            <a:avLst/>
            <a:gdLst>
              <a:gd name="T0" fmla="*/ 0 w 152"/>
              <a:gd name="T1" fmla="*/ 2147483647 h 216"/>
              <a:gd name="T2" fmla="*/ 2147483647 w 152"/>
              <a:gd name="T3" fmla="*/ 2147483647 h 216"/>
              <a:gd name="T4" fmla="*/ 2147483647 w 152"/>
              <a:gd name="T5" fmla="*/ 0 h 216"/>
              <a:gd name="T6" fmla="*/ 0 60000 65536"/>
              <a:gd name="T7" fmla="*/ 0 60000 65536"/>
              <a:gd name="T8" fmla="*/ 0 60000 65536"/>
              <a:gd name="T9" fmla="*/ 0 w 152"/>
              <a:gd name="T10" fmla="*/ 0 h 216"/>
              <a:gd name="T11" fmla="*/ 152 w 152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2" h="216">
                <a:moveTo>
                  <a:pt x="0" y="216"/>
                </a:moveTo>
                <a:cubicBezTo>
                  <a:pt x="16" y="216"/>
                  <a:pt x="71" y="204"/>
                  <a:pt x="96" y="168"/>
                </a:cubicBezTo>
                <a:cubicBezTo>
                  <a:pt x="133" y="94"/>
                  <a:pt x="152" y="83"/>
                  <a:pt x="152" y="0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1" name="Freeform 30"/>
          <p:cNvSpPr>
            <a:spLocks/>
          </p:cNvSpPr>
          <p:nvPr/>
        </p:nvSpPr>
        <p:spPr bwMode="auto">
          <a:xfrm>
            <a:off x="4637088" y="2435225"/>
            <a:ext cx="176212" cy="342900"/>
          </a:xfrm>
          <a:custGeom>
            <a:avLst/>
            <a:gdLst>
              <a:gd name="T0" fmla="*/ 2147483647 w 120"/>
              <a:gd name="T1" fmla="*/ 2147483647 h 216"/>
              <a:gd name="T2" fmla="*/ 2147483647 w 120"/>
              <a:gd name="T3" fmla="*/ 2147483647 h 216"/>
              <a:gd name="T4" fmla="*/ 0 w 120"/>
              <a:gd name="T5" fmla="*/ 0 h 216"/>
              <a:gd name="T6" fmla="*/ 0 60000 65536"/>
              <a:gd name="T7" fmla="*/ 0 60000 65536"/>
              <a:gd name="T8" fmla="*/ 0 60000 65536"/>
              <a:gd name="T9" fmla="*/ 0 w 120"/>
              <a:gd name="T10" fmla="*/ 0 h 216"/>
              <a:gd name="T11" fmla="*/ 120 w 12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" h="216">
                <a:moveTo>
                  <a:pt x="120" y="216"/>
                </a:moveTo>
                <a:cubicBezTo>
                  <a:pt x="94" y="199"/>
                  <a:pt x="66" y="177"/>
                  <a:pt x="40" y="160"/>
                </a:cubicBezTo>
                <a:cubicBezTo>
                  <a:pt x="20" y="127"/>
                  <a:pt x="9" y="24"/>
                  <a:pt x="0" y="0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2" name="Freeform 31"/>
          <p:cNvSpPr>
            <a:spLocks/>
          </p:cNvSpPr>
          <p:nvPr/>
        </p:nvSpPr>
        <p:spPr bwMode="auto">
          <a:xfrm>
            <a:off x="4660900" y="1546225"/>
            <a:ext cx="363538" cy="241300"/>
          </a:xfrm>
          <a:custGeom>
            <a:avLst/>
            <a:gdLst>
              <a:gd name="T0" fmla="*/ 0 w 248"/>
              <a:gd name="T1" fmla="*/ 2147483647 h 152"/>
              <a:gd name="T2" fmla="*/ 2147483647 w 248"/>
              <a:gd name="T3" fmla="*/ 2147483647 h 152"/>
              <a:gd name="T4" fmla="*/ 2147483647 w 248"/>
              <a:gd name="T5" fmla="*/ 0 h 152"/>
              <a:gd name="T6" fmla="*/ 0 60000 65536"/>
              <a:gd name="T7" fmla="*/ 0 60000 65536"/>
              <a:gd name="T8" fmla="*/ 0 60000 65536"/>
              <a:gd name="T9" fmla="*/ 0 w 248"/>
              <a:gd name="T10" fmla="*/ 0 h 152"/>
              <a:gd name="T11" fmla="*/ 248 w 248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8" h="152">
                <a:moveTo>
                  <a:pt x="0" y="152"/>
                </a:moveTo>
                <a:cubicBezTo>
                  <a:pt x="0" y="149"/>
                  <a:pt x="10" y="82"/>
                  <a:pt x="16" y="72"/>
                </a:cubicBezTo>
                <a:cubicBezTo>
                  <a:pt x="56" y="2"/>
                  <a:pt x="182" y="0"/>
                  <a:pt x="248" y="0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3" name="Freeform 32"/>
          <p:cNvSpPr>
            <a:spLocks/>
          </p:cNvSpPr>
          <p:nvPr/>
        </p:nvSpPr>
        <p:spPr bwMode="auto">
          <a:xfrm>
            <a:off x="5529263" y="1533525"/>
            <a:ext cx="527050" cy="317500"/>
          </a:xfrm>
          <a:custGeom>
            <a:avLst/>
            <a:gdLst>
              <a:gd name="T0" fmla="*/ 0 w 360"/>
              <a:gd name="T1" fmla="*/ 0 h 200"/>
              <a:gd name="T2" fmla="*/ 2147483647 w 360"/>
              <a:gd name="T3" fmla="*/ 2147483647 h 200"/>
              <a:gd name="T4" fmla="*/ 2147483647 w 360"/>
              <a:gd name="T5" fmla="*/ 2147483647 h 200"/>
              <a:gd name="T6" fmla="*/ 2147483647 w 360"/>
              <a:gd name="T7" fmla="*/ 2147483647 h 200"/>
              <a:gd name="T8" fmla="*/ 2147483647 w 36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0"/>
              <a:gd name="T16" fmla="*/ 0 h 200"/>
              <a:gd name="T17" fmla="*/ 360 w 36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0" h="200">
                <a:moveTo>
                  <a:pt x="0" y="0"/>
                </a:moveTo>
                <a:cubicBezTo>
                  <a:pt x="63" y="6"/>
                  <a:pt x="131" y="6"/>
                  <a:pt x="192" y="24"/>
                </a:cubicBezTo>
                <a:cubicBezTo>
                  <a:pt x="216" y="31"/>
                  <a:pt x="240" y="40"/>
                  <a:pt x="264" y="48"/>
                </a:cubicBezTo>
                <a:cubicBezTo>
                  <a:pt x="272" y="51"/>
                  <a:pt x="288" y="56"/>
                  <a:pt x="288" y="56"/>
                </a:cubicBezTo>
                <a:cubicBezTo>
                  <a:pt x="329" y="97"/>
                  <a:pt x="360" y="141"/>
                  <a:pt x="360" y="200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4" name="Freeform 33"/>
          <p:cNvSpPr>
            <a:spLocks/>
          </p:cNvSpPr>
          <p:nvPr/>
        </p:nvSpPr>
        <p:spPr bwMode="auto">
          <a:xfrm>
            <a:off x="3922713" y="5343525"/>
            <a:ext cx="692150" cy="317500"/>
          </a:xfrm>
          <a:custGeom>
            <a:avLst/>
            <a:gdLst>
              <a:gd name="T0" fmla="*/ 2147483647 w 472"/>
              <a:gd name="T1" fmla="*/ 2147483647 h 200"/>
              <a:gd name="T2" fmla="*/ 2147483647 w 472"/>
              <a:gd name="T3" fmla="*/ 2147483647 h 200"/>
              <a:gd name="T4" fmla="*/ 2147483647 w 472"/>
              <a:gd name="T5" fmla="*/ 2147483647 h 200"/>
              <a:gd name="T6" fmla="*/ 2147483647 w 472"/>
              <a:gd name="T7" fmla="*/ 2147483647 h 200"/>
              <a:gd name="T8" fmla="*/ 2147483647 w 472"/>
              <a:gd name="T9" fmla="*/ 2147483647 h 200"/>
              <a:gd name="T10" fmla="*/ 2147483647 w 472"/>
              <a:gd name="T11" fmla="*/ 2147483647 h 200"/>
              <a:gd name="T12" fmla="*/ 2147483647 w 472"/>
              <a:gd name="T13" fmla="*/ 0 h 200"/>
              <a:gd name="T14" fmla="*/ 2147483647 w 472"/>
              <a:gd name="T15" fmla="*/ 2147483647 h 200"/>
              <a:gd name="T16" fmla="*/ 0 w 472"/>
              <a:gd name="T17" fmla="*/ 2147483647 h 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72"/>
              <a:gd name="T28" fmla="*/ 0 h 200"/>
              <a:gd name="T29" fmla="*/ 472 w 472"/>
              <a:gd name="T30" fmla="*/ 200 h 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72" h="200">
                <a:moveTo>
                  <a:pt x="472" y="152"/>
                </a:moveTo>
                <a:cubicBezTo>
                  <a:pt x="456" y="200"/>
                  <a:pt x="425" y="182"/>
                  <a:pt x="376" y="176"/>
                </a:cubicBezTo>
                <a:cubicBezTo>
                  <a:pt x="346" y="166"/>
                  <a:pt x="339" y="146"/>
                  <a:pt x="312" y="128"/>
                </a:cubicBezTo>
                <a:cubicBezTo>
                  <a:pt x="301" y="112"/>
                  <a:pt x="291" y="96"/>
                  <a:pt x="280" y="80"/>
                </a:cubicBezTo>
                <a:cubicBezTo>
                  <a:pt x="269" y="64"/>
                  <a:pt x="232" y="48"/>
                  <a:pt x="232" y="48"/>
                </a:cubicBezTo>
                <a:cubicBezTo>
                  <a:pt x="207" y="10"/>
                  <a:pt x="225" y="27"/>
                  <a:pt x="168" y="8"/>
                </a:cubicBezTo>
                <a:cubicBezTo>
                  <a:pt x="160" y="5"/>
                  <a:pt x="144" y="0"/>
                  <a:pt x="144" y="0"/>
                </a:cubicBezTo>
                <a:cubicBezTo>
                  <a:pt x="117" y="3"/>
                  <a:pt x="90" y="4"/>
                  <a:pt x="64" y="8"/>
                </a:cubicBezTo>
                <a:cubicBezTo>
                  <a:pt x="42" y="12"/>
                  <a:pt x="0" y="24"/>
                  <a:pt x="0" y="24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5" name="Oval 34" descr="어두운 상향 대각선"/>
          <p:cNvSpPr>
            <a:spLocks noChangeArrowheads="1"/>
          </p:cNvSpPr>
          <p:nvPr/>
        </p:nvSpPr>
        <p:spPr bwMode="auto">
          <a:xfrm>
            <a:off x="6270625" y="1817688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6" name="Oval 35"/>
          <p:cNvSpPr>
            <a:spLocks noChangeArrowheads="1"/>
          </p:cNvSpPr>
          <p:nvPr/>
        </p:nvSpPr>
        <p:spPr bwMode="auto">
          <a:xfrm>
            <a:off x="6269038" y="2154238"/>
            <a:ext cx="133350" cy="144462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7" name="Oval 36" descr="어두운 상향 대각선"/>
          <p:cNvSpPr>
            <a:spLocks noChangeArrowheads="1"/>
          </p:cNvSpPr>
          <p:nvPr/>
        </p:nvSpPr>
        <p:spPr bwMode="auto">
          <a:xfrm>
            <a:off x="6272213" y="2443163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8" name="Oval 37" descr="어두운 상향 대각선"/>
          <p:cNvSpPr>
            <a:spLocks noChangeArrowheads="1"/>
          </p:cNvSpPr>
          <p:nvPr/>
        </p:nvSpPr>
        <p:spPr bwMode="auto">
          <a:xfrm>
            <a:off x="6272213" y="2900363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69" name="Oval 38"/>
          <p:cNvSpPr>
            <a:spLocks noChangeArrowheads="1"/>
          </p:cNvSpPr>
          <p:nvPr/>
        </p:nvSpPr>
        <p:spPr bwMode="auto">
          <a:xfrm>
            <a:off x="6272213" y="3335338"/>
            <a:ext cx="133350" cy="144462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0" name="Oval 39"/>
          <p:cNvSpPr>
            <a:spLocks noChangeArrowheads="1"/>
          </p:cNvSpPr>
          <p:nvPr/>
        </p:nvSpPr>
        <p:spPr bwMode="auto">
          <a:xfrm>
            <a:off x="6261245" y="3788142"/>
            <a:ext cx="133350" cy="144463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2" name="Oval 41" descr="어두운 상향 대각선"/>
          <p:cNvSpPr>
            <a:spLocks noChangeArrowheads="1"/>
          </p:cNvSpPr>
          <p:nvPr/>
        </p:nvSpPr>
        <p:spPr bwMode="auto">
          <a:xfrm>
            <a:off x="6272213" y="4325938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3" name="Oval 42"/>
          <p:cNvSpPr>
            <a:spLocks noChangeArrowheads="1"/>
          </p:cNvSpPr>
          <p:nvPr/>
        </p:nvSpPr>
        <p:spPr bwMode="auto">
          <a:xfrm>
            <a:off x="6266677" y="5293788"/>
            <a:ext cx="133350" cy="144462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4" name="Oval 43" descr="어두운 상향 대각선"/>
          <p:cNvSpPr>
            <a:spLocks noChangeArrowheads="1"/>
          </p:cNvSpPr>
          <p:nvPr/>
        </p:nvSpPr>
        <p:spPr bwMode="auto">
          <a:xfrm>
            <a:off x="6272213" y="4802188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5" name="Oval 44" descr="어두운 상향 대각선"/>
          <p:cNvSpPr>
            <a:spLocks noChangeArrowheads="1"/>
          </p:cNvSpPr>
          <p:nvPr/>
        </p:nvSpPr>
        <p:spPr bwMode="auto">
          <a:xfrm>
            <a:off x="6272213" y="5910263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6" name="Oval 45"/>
          <p:cNvSpPr>
            <a:spLocks noChangeArrowheads="1"/>
          </p:cNvSpPr>
          <p:nvPr/>
        </p:nvSpPr>
        <p:spPr bwMode="auto">
          <a:xfrm>
            <a:off x="6127750" y="1855788"/>
            <a:ext cx="66675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7" name="Text Box 46"/>
          <p:cNvSpPr txBox="1">
            <a:spLocks noChangeAspect="1" noChangeArrowheads="1"/>
          </p:cNvSpPr>
          <p:nvPr/>
        </p:nvSpPr>
        <p:spPr bwMode="auto">
          <a:xfrm>
            <a:off x="5624513" y="1792288"/>
            <a:ext cx="644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#1 S/B</a:t>
            </a:r>
          </a:p>
        </p:txBody>
      </p:sp>
      <p:sp>
        <p:nvSpPr>
          <p:cNvPr id="18478" name="Oval 47"/>
          <p:cNvSpPr>
            <a:spLocks noChangeArrowheads="1"/>
          </p:cNvSpPr>
          <p:nvPr/>
        </p:nvSpPr>
        <p:spPr bwMode="auto">
          <a:xfrm>
            <a:off x="6130925" y="2495550"/>
            <a:ext cx="66675" cy="71438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79" name="Text Box 48"/>
          <p:cNvSpPr txBox="1">
            <a:spLocks noChangeAspect="1" noChangeArrowheads="1"/>
          </p:cNvSpPr>
          <p:nvPr/>
        </p:nvSpPr>
        <p:spPr bwMode="auto">
          <a:xfrm>
            <a:off x="5627688" y="2432050"/>
            <a:ext cx="6445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#2 S/B</a:t>
            </a:r>
          </a:p>
        </p:txBody>
      </p:sp>
      <p:sp>
        <p:nvSpPr>
          <p:cNvPr id="18480" name="Oval 49"/>
          <p:cNvSpPr>
            <a:spLocks noChangeArrowheads="1"/>
          </p:cNvSpPr>
          <p:nvPr/>
        </p:nvSpPr>
        <p:spPr bwMode="auto">
          <a:xfrm>
            <a:off x="6130925" y="3367088"/>
            <a:ext cx="66675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81" name="Text Box 50"/>
          <p:cNvSpPr txBox="1">
            <a:spLocks noChangeAspect="1" noChangeArrowheads="1"/>
          </p:cNvSpPr>
          <p:nvPr/>
        </p:nvSpPr>
        <p:spPr bwMode="auto">
          <a:xfrm>
            <a:off x="5627688" y="3303588"/>
            <a:ext cx="644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#3 S/B</a:t>
            </a:r>
          </a:p>
        </p:txBody>
      </p:sp>
      <p:sp>
        <p:nvSpPr>
          <p:cNvPr id="18482" name="Oval 51"/>
          <p:cNvSpPr>
            <a:spLocks noChangeArrowheads="1"/>
          </p:cNvSpPr>
          <p:nvPr/>
        </p:nvSpPr>
        <p:spPr bwMode="auto">
          <a:xfrm>
            <a:off x="6130925" y="4367213"/>
            <a:ext cx="66675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83" name="Text Box 52"/>
          <p:cNvSpPr txBox="1">
            <a:spLocks noChangeAspect="1" noChangeArrowheads="1"/>
          </p:cNvSpPr>
          <p:nvPr/>
        </p:nvSpPr>
        <p:spPr bwMode="auto">
          <a:xfrm>
            <a:off x="5628717" y="4321602"/>
            <a:ext cx="644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#4 S/B</a:t>
            </a:r>
          </a:p>
        </p:txBody>
      </p:sp>
      <p:sp>
        <p:nvSpPr>
          <p:cNvPr id="18484" name="Oval 53"/>
          <p:cNvSpPr>
            <a:spLocks noChangeArrowheads="1"/>
          </p:cNvSpPr>
          <p:nvPr/>
        </p:nvSpPr>
        <p:spPr bwMode="auto">
          <a:xfrm>
            <a:off x="6135688" y="4846638"/>
            <a:ext cx="65087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85" name="Text Box 54"/>
          <p:cNvSpPr txBox="1">
            <a:spLocks noChangeAspect="1" noChangeArrowheads="1"/>
          </p:cNvSpPr>
          <p:nvPr/>
        </p:nvSpPr>
        <p:spPr bwMode="auto">
          <a:xfrm>
            <a:off x="5138318" y="4760852"/>
            <a:ext cx="644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#5 S/B</a:t>
            </a:r>
          </a:p>
        </p:txBody>
      </p:sp>
      <p:sp>
        <p:nvSpPr>
          <p:cNvPr id="18486" name="Oval 55"/>
          <p:cNvSpPr>
            <a:spLocks noChangeArrowheads="1"/>
          </p:cNvSpPr>
          <p:nvPr/>
        </p:nvSpPr>
        <p:spPr bwMode="auto">
          <a:xfrm>
            <a:off x="6136473" y="5299344"/>
            <a:ext cx="65087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87" name="Text Box 56"/>
          <p:cNvSpPr txBox="1">
            <a:spLocks noChangeAspect="1" noChangeArrowheads="1"/>
          </p:cNvSpPr>
          <p:nvPr/>
        </p:nvSpPr>
        <p:spPr bwMode="auto">
          <a:xfrm>
            <a:off x="5588814" y="5258863"/>
            <a:ext cx="644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800" b="1" dirty="0">
                <a:solidFill>
                  <a:schemeClr val="accent1"/>
                </a:solidFill>
                <a:latin typeface="Arial" charset="0"/>
                <a:ea typeface="견고딕" pitchFamily="18" charset="-127"/>
              </a:rPr>
              <a:t>#6 S/B</a:t>
            </a:r>
          </a:p>
        </p:txBody>
      </p:sp>
      <p:sp>
        <p:nvSpPr>
          <p:cNvPr id="18488" name="Text Box 57"/>
          <p:cNvSpPr txBox="1">
            <a:spLocks noChangeArrowheads="1"/>
          </p:cNvSpPr>
          <p:nvPr/>
        </p:nvSpPr>
        <p:spPr bwMode="auto">
          <a:xfrm>
            <a:off x="6837363" y="2128838"/>
            <a:ext cx="711200" cy="246062"/>
          </a:xfrm>
          <a:prstGeom prst="rect">
            <a:avLst/>
          </a:prstGeom>
          <a:solidFill>
            <a:srgbClr val="FF0000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#2 S/H</a:t>
            </a:r>
          </a:p>
        </p:txBody>
      </p:sp>
      <p:sp>
        <p:nvSpPr>
          <p:cNvPr id="18489" name="Text Box 58"/>
          <p:cNvSpPr txBox="1">
            <a:spLocks noChangeArrowheads="1"/>
          </p:cNvSpPr>
          <p:nvPr/>
        </p:nvSpPr>
        <p:spPr bwMode="auto">
          <a:xfrm>
            <a:off x="6837363" y="2921000"/>
            <a:ext cx="711200" cy="257175"/>
          </a:xfrm>
          <a:prstGeom prst="rect">
            <a:avLst/>
          </a:prstGeom>
          <a:solidFill>
            <a:srgbClr val="FF0000">
              <a:alpha val="39999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#1 S/H</a:t>
            </a:r>
          </a:p>
        </p:txBody>
      </p:sp>
      <p:sp>
        <p:nvSpPr>
          <p:cNvPr id="18490" name="Text Box 59"/>
          <p:cNvSpPr txBox="1">
            <a:spLocks noChangeArrowheads="1"/>
          </p:cNvSpPr>
          <p:nvPr/>
        </p:nvSpPr>
        <p:spPr bwMode="auto">
          <a:xfrm>
            <a:off x="6764338" y="4578350"/>
            <a:ext cx="954087" cy="257175"/>
          </a:xfrm>
          <a:prstGeom prst="rect">
            <a:avLst/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Economizer.</a:t>
            </a:r>
          </a:p>
        </p:txBody>
      </p:sp>
      <p:sp>
        <p:nvSpPr>
          <p:cNvPr id="18491" name="Text Box 60"/>
          <p:cNvSpPr txBox="1">
            <a:spLocks noChangeArrowheads="1"/>
          </p:cNvSpPr>
          <p:nvPr/>
        </p:nvSpPr>
        <p:spPr bwMode="auto">
          <a:xfrm>
            <a:off x="6837363" y="5946775"/>
            <a:ext cx="1079500" cy="257175"/>
          </a:xfrm>
          <a:prstGeom prst="rect">
            <a:avLst/>
          </a:prstGeom>
          <a:solidFill>
            <a:srgbClr val="FF0000">
              <a:alpha val="10196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850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850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t" latinLnBrk="0">
              <a:spcBef>
                <a:spcPct val="5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Air Pre HTR</a:t>
            </a:r>
          </a:p>
        </p:txBody>
      </p:sp>
      <p:sp>
        <p:nvSpPr>
          <p:cNvPr id="18492" name="Oval 61"/>
          <p:cNvSpPr>
            <a:spLocks noChangeArrowheads="1"/>
          </p:cNvSpPr>
          <p:nvPr/>
        </p:nvSpPr>
        <p:spPr bwMode="auto">
          <a:xfrm>
            <a:off x="6115050" y="2198717"/>
            <a:ext cx="66675" cy="71437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93" name="AutoShape 62"/>
          <p:cNvSpPr>
            <a:spLocks/>
          </p:cNvSpPr>
          <p:nvPr/>
        </p:nvSpPr>
        <p:spPr bwMode="auto">
          <a:xfrm>
            <a:off x="7269163" y="1409700"/>
            <a:ext cx="1611312" cy="282575"/>
          </a:xfrm>
          <a:prstGeom prst="borderCallout2">
            <a:avLst>
              <a:gd name="adj1" fmla="val 40449"/>
              <a:gd name="adj2" fmla="val -4366"/>
              <a:gd name="adj3" fmla="val 40449"/>
              <a:gd name="adj4" fmla="val -33907"/>
              <a:gd name="adj5" fmla="val 302245"/>
              <a:gd name="adj6" fmla="val -64454"/>
            </a:avLst>
          </a:prstGeom>
          <a:solidFill>
            <a:srgbClr val="99CCFF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anchor="ctr"/>
          <a:lstStyle/>
          <a:p>
            <a:pPr algn="ctr" defTabSz="850900" eaLnBrk="0" fontAlgn="t" latinLnBrk="0" hangingPunct="0">
              <a:spcBef>
                <a:spcPct val="4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Soot Blower</a:t>
            </a:r>
          </a:p>
        </p:txBody>
      </p:sp>
      <p:sp>
        <p:nvSpPr>
          <p:cNvPr id="18494" name="Oval 63"/>
          <p:cNvSpPr>
            <a:spLocks noChangeArrowheads="1"/>
          </p:cNvSpPr>
          <p:nvPr/>
        </p:nvSpPr>
        <p:spPr bwMode="auto">
          <a:xfrm>
            <a:off x="6127750" y="2952750"/>
            <a:ext cx="66675" cy="71438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95" name="AutoShape 64"/>
          <p:cNvSpPr>
            <a:spLocks/>
          </p:cNvSpPr>
          <p:nvPr/>
        </p:nvSpPr>
        <p:spPr bwMode="auto">
          <a:xfrm>
            <a:off x="7269163" y="3497263"/>
            <a:ext cx="1552575" cy="282575"/>
          </a:xfrm>
          <a:prstGeom prst="borderCallout2">
            <a:avLst>
              <a:gd name="adj1" fmla="val 40449"/>
              <a:gd name="adj2" fmla="val -4907"/>
              <a:gd name="adj3" fmla="val 40449"/>
              <a:gd name="adj4" fmla="val -32106"/>
              <a:gd name="adj5" fmla="val 263481"/>
              <a:gd name="adj6" fmla="val -60227"/>
            </a:avLst>
          </a:prstGeom>
          <a:solidFill>
            <a:srgbClr val="99CCFF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 type="stealth" w="med" len="med"/>
          </a:ln>
        </p:spPr>
        <p:txBody>
          <a:bodyPr anchor="ctr"/>
          <a:lstStyle/>
          <a:p>
            <a:pPr algn="ctr" defTabSz="850900" eaLnBrk="0" fontAlgn="t" latinLnBrk="0" hangingPunct="0">
              <a:spcBef>
                <a:spcPct val="40000"/>
              </a:spcBef>
            </a:pPr>
            <a:r>
              <a:rPr lang="en-US" altLang="ko-KR" sz="1000" b="1">
                <a:latin typeface="Arial" charset="0"/>
                <a:ea typeface="견고딕" pitchFamily="18" charset="-127"/>
              </a:rPr>
              <a:t>Man hole</a:t>
            </a:r>
          </a:p>
        </p:txBody>
      </p:sp>
      <p:sp>
        <p:nvSpPr>
          <p:cNvPr id="18496" name="Oval 65"/>
          <p:cNvSpPr>
            <a:spLocks noChangeArrowheads="1"/>
          </p:cNvSpPr>
          <p:nvPr/>
        </p:nvSpPr>
        <p:spPr bwMode="auto">
          <a:xfrm>
            <a:off x="6115050" y="3857625"/>
            <a:ext cx="82111" cy="64380"/>
          </a:xfrm>
          <a:prstGeom prst="ellipse">
            <a:avLst/>
          </a:prstGeom>
          <a:solidFill>
            <a:srgbClr val="FF66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9" name="Oval 34" descr="어두운 상향 대각선"/>
          <p:cNvSpPr>
            <a:spLocks noChangeArrowheads="1"/>
          </p:cNvSpPr>
          <p:nvPr/>
        </p:nvSpPr>
        <p:spPr bwMode="auto">
          <a:xfrm>
            <a:off x="5076056" y="1505744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0" name="Oval 34" descr="어두운 상향 대각선"/>
          <p:cNvSpPr>
            <a:spLocks noChangeArrowheads="1"/>
          </p:cNvSpPr>
          <p:nvPr/>
        </p:nvSpPr>
        <p:spPr bwMode="auto">
          <a:xfrm>
            <a:off x="3347864" y="2359819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" name="Oval 34" descr="어두운 상향 대각선"/>
          <p:cNvSpPr>
            <a:spLocks noChangeArrowheads="1"/>
          </p:cNvSpPr>
          <p:nvPr/>
        </p:nvSpPr>
        <p:spPr bwMode="auto">
          <a:xfrm>
            <a:off x="1747838" y="6336507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Manhole and Soot blower </a:t>
            </a:r>
            <a:endParaRPr lang="ko-KR" altLang="en-US" dirty="0"/>
          </a:p>
        </p:txBody>
      </p:sp>
      <p:sp>
        <p:nvSpPr>
          <p:cNvPr id="72" name="Oval 34" descr="어두운 상향 대각선"/>
          <p:cNvSpPr>
            <a:spLocks noChangeArrowheads="1"/>
          </p:cNvSpPr>
          <p:nvPr/>
        </p:nvSpPr>
        <p:spPr bwMode="auto">
          <a:xfrm>
            <a:off x="4779963" y="5588794"/>
            <a:ext cx="133350" cy="144462"/>
          </a:xfrm>
          <a:prstGeom prst="ellipse">
            <a:avLst/>
          </a:prstGeom>
          <a:pattFill prst="dkUpDiag">
            <a:fgClr>
              <a:srgbClr val="0000FF"/>
            </a:fgClr>
            <a:bgClr>
              <a:schemeClr val="bg1"/>
            </a:bgClr>
          </a:pattFill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 heater corrosion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5088884" cy="4351338"/>
          </a:xfrm>
        </p:spPr>
        <p:txBody>
          <a:bodyPr/>
          <a:lstStyle/>
          <a:p>
            <a:r>
              <a:rPr lang="en-US" altLang="ko-KR" dirty="0"/>
              <a:t>Avoid wet corrosion</a:t>
            </a:r>
          </a:p>
          <a:p>
            <a:r>
              <a:rPr lang="en-US" altLang="ko-KR" dirty="0"/>
              <a:t>Apply tube coating to lowest unit</a:t>
            </a:r>
            <a:endParaRPr lang="ko-KR" altLang="en-US" dirty="0"/>
          </a:p>
        </p:txBody>
      </p:sp>
      <p:grpSp>
        <p:nvGrpSpPr>
          <p:cNvPr id="4" name="그룹 57"/>
          <p:cNvGrpSpPr>
            <a:grpSpLocks/>
          </p:cNvGrpSpPr>
          <p:nvPr/>
        </p:nvGrpSpPr>
        <p:grpSpPr bwMode="auto">
          <a:xfrm>
            <a:off x="5718175" y="1244600"/>
            <a:ext cx="2376488" cy="4225925"/>
            <a:chOff x="5795963" y="1412875"/>
            <a:chExt cx="1944687" cy="3024188"/>
          </a:xfrm>
        </p:grpSpPr>
        <p:sp>
          <p:nvSpPr>
            <p:cNvPr id="5" name="사다리꼴 4"/>
            <p:cNvSpPr/>
            <p:nvPr/>
          </p:nvSpPr>
          <p:spPr>
            <a:xfrm rot="16200000">
              <a:off x="5327132" y="3176690"/>
              <a:ext cx="1368950" cy="288390"/>
            </a:xfrm>
            <a:prstGeom prst="trapezoid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155802" y="1412875"/>
              <a:ext cx="1225009" cy="302418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155802" y="2636410"/>
              <a:ext cx="1225009" cy="57711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55802" y="1845714"/>
              <a:ext cx="1225009" cy="57484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155802" y="3429379"/>
              <a:ext cx="1225009" cy="57598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5400000">
              <a:off x="6840450" y="2386075"/>
              <a:ext cx="1367815" cy="287092"/>
            </a:xfrm>
            <a:prstGeom prst="trapezoid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 bwMode="auto">
            <a:xfrm rot="16200000">
              <a:off x="5687891" y="1952649"/>
              <a:ext cx="575982" cy="359839"/>
            </a:xfrm>
            <a:prstGeom prst="trapezoid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사다리꼴 11"/>
            <p:cNvSpPr/>
            <p:nvPr/>
          </p:nvSpPr>
          <p:spPr bwMode="auto">
            <a:xfrm rot="5400000">
              <a:off x="7272740" y="3537451"/>
              <a:ext cx="575981" cy="359839"/>
            </a:xfrm>
            <a:prstGeom prst="trapezoid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3" name="직선 연결선 40"/>
            <p:cNvCxnSpPr>
              <a:cxnSpLocks noChangeShapeType="1"/>
              <a:stCxn id="11" idx="2"/>
              <a:endCxn id="8" idx="3"/>
            </p:cNvCxnSpPr>
            <p:nvPr/>
          </p:nvCxnSpPr>
          <p:spPr bwMode="auto">
            <a:xfrm>
              <a:off x="6156325" y="21336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직선 연결선 42"/>
            <p:cNvCxnSpPr>
              <a:cxnSpLocks noChangeShapeType="1"/>
            </p:cNvCxnSpPr>
            <p:nvPr/>
          </p:nvCxnSpPr>
          <p:spPr bwMode="auto">
            <a:xfrm>
              <a:off x="6156325" y="19891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직선 연결선 44"/>
            <p:cNvCxnSpPr>
              <a:cxnSpLocks noChangeShapeType="1"/>
            </p:cNvCxnSpPr>
            <p:nvPr/>
          </p:nvCxnSpPr>
          <p:spPr bwMode="auto">
            <a:xfrm>
              <a:off x="6156325" y="2276475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직선 연결선 54"/>
            <p:cNvCxnSpPr>
              <a:cxnSpLocks noChangeShapeType="1"/>
            </p:cNvCxnSpPr>
            <p:nvPr/>
          </p:nvCxnSpPr>
          <p:spPr bwMode="auto">
            <a:xfrm>
              <a:off x="6156325" y="2060575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직선 연결선 56"/>
            <p:cNvCxnSpPr>
              <a:cxnSpLocks noChangeShapeType="1"/>
            </p:cNvCxnSpPr>
            <p:nvPr/>
          </p:nvCxnSpPr>
          <p:spPr bwMode="auto">
            <a:xfrm>
              <a:off x="6156325" y="22050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직선 연결선 57"/>
            <p:cNvCxnSpPr>
              <a:cxnSpLocks noChangeShapeType="1"/>
            </p:cNvCxnSpPr>
            <p:nvPr/>
          </p:nvCxnSpPr>
          <p:spPr bwMode="auto">
            <a:xfrm>
              <a:off x="6156325" y="23495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직선 연결선 64"/>
            <p:cNvCxnSpPr>
              <a:cxnSpLocks noChangeShapeType="1"/>
            </p:cNvCxnSpPr>
            <p:nvPr/>
          </p:nvCxnSpPr>
          <p:spPr bwMode="auto">
            <a:xfrm>
              <a:off x="6156325" y="2924175"/>
              <a:ext cx="122396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직선 연결선 65"/>
            <p:cNvCxnSpPr>
              <a:cxnSpLocks noChangeShapeType="1"/>
            </p:cNvCxnSpPr>
            <p:nvPr/>
          </p:nvCxnSpPr>
          <p:spPr bwMode="auto">
            <a:xfrm>
              <a:off x="6156325" y="27813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직선 연결선 69"/>
            <p:cNvCxnSpPr>
              <a:cxnSpLocks noChangeShapeType="1"/>
            </p:cNvCxnSpPr>
            <p:nvPr/>
          </p:nvCxnSpPr>
          <p:spPr bwMode="auto">
            <a:xfrm>
              <a:off x="6156325" y="30686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직선 연결선 70"/>
            <p:cNvCxnSpPr>
              <a:cxnSpLocks noChangeShapeType="1"/>
            </p:cNvCxnSpPr>
            <p:nvPr/>
          </p:nvCxnSpPr>
          <p:spPr bwMode="auto">
            <a:xfrm>
              <a:off x="6156325" y="28527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직선 연결선 71"/>
            <p:cNvCxnSpPr>
              <a:cxnSpLocks noChangeShapeType="1"/>
            </p:cNvCxnSpPr>
            <p:nvPr/>
          </p:nvCxnSpPr>
          <p:spPr bwMode="auto">
            <a:xfrm>
              <a:off x="6156325" y="29972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직선 연결선 72"/>
            <p:cNvCxnSpPr>
              <a:cxnSpLocks noChangeShapeType="1"/>
            </p:cNvCxnSpPr>
            <p:nvPr/>
          </p:nvCxnSpPr>
          <p:spPr bwMode="auto">
            <a:xfrm>
              <a:off x="6156325" y="31416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직선 연결선 73"/>
            <p:cNvCxnSpPr>
              <a:cxnSpLocks noChangeShapeType="1"/>
            </p:cNvCxnSpPr>
            <p:nvPr/>
          </p:nvCxnSpPr>
          <p:spPr bwMode="auto">
            <a:xfrm>
              <a:off x="6156325" y="3644900"/>
              <a:ext cx="122396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직선 연결선 76"/>
            <p:cNvCxnSpPr>
              <a:cxnSpLocks noChangeShapeType="1"/>
            </p:cNvCxnSpPr>
            <p:nvPr/>
          </p:nvCxnSpPr>
          <p:spPr bwMode="auto">
            <a:xfrm>
              <a:off x="6156325" y="35004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직선 연결선 78"/>
            <p:cNvCxnSpPr>
              <a:cxnSpLocks noChangeShapeType="1"/>
            </p:cNvCxnSpPr>
            <p:nvPr/>
          </p:nvCxnSpPr>
          <p:spPr bwMode="auto">
            <a:xfrm>
              <a:off x="6156325" y="37893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직선 연결선 81"/>
            <p:cNvCxnSpPr>
              <a:cxnSpLocks noChangeShapeType="1"/>
            </p:cNvCxnSpPr>
            <p:nvPr/>
          </p:nvCxnSpPr>
          <p:spPr bwMode="auto">
            <a:xfrm>
              <a:off x="6156325" y="3573463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직선 연결선 82"/>
            <p:cNvCxnSpPr>
              <a:cxnSpLocks noChangeShapeType="1"/>
            </p:cNvCxnSpPr>
            <p:nvPr/>
          </p:nvCxnSpPr>
          <p:spPr bwMode="auto">
            <a:xfrm>
              <a:off x="6156325" y="3716338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직선 연결선 83"/>
            <p:cNvCxnSpPr>
              <a:cxnSpLocks noChangeShapeType="1"/>
            </p:cNvCxnSpPr>
            <p:nvPr/>
          </p:nvCxnSpPr>
          <p:spPr bwMode="auto">
            <a:xfrm>
              <a:off x="6156325" y="3860800"/>
              <a:ext cx="122396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79545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UNI000008c4bdb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125538"/>
            <a:ext cx="48291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11" y="1771193"/>
            <a:ext cx="7391400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9348" name="Rectangle 4"/>
          <p:cNvSpPr>
            <a:spLocks noChangeArrowheads="1"/>
          </p:cNvSpPr>
          <p:nvPr/>
        </p:nvSpPr>
        <p:spPr bwMode="auto">
          <a:xfrm>
            <a:off x="684213" y="260648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Low Temperature Corrosion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838200" y="1752600"/>
            <a:ext cx="762000" cy="762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 rot="16200000">
            <a:off x="831851" y="2316162"/>
            <a:ext cx="935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2</a:t>
            </a:r>
            <a:r>
              <a:rPr lang="en-US" altLang="ko-KR" baseline="30000"/>
              <a:t>nd</a:t>
            </a:r>
            <a:r>
              <a:rPr lang="en-US" altLang="ko-KR"/>
              <a:t> S/H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590800" y="1676400"/>
            <a:ext cx="609600" cy="6096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514600" y="3733800"/>
            <a:ext cx="685800" cy="6096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3184525" y="1614488"/>
            <a:ext cx="981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3rd S/H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48000" y="3352800"/>
            <a:ext cx="693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ECO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260725" y="4052888"/>
            <a:ext cx="622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A/H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4191000" y="2362200"/>
            <a:ext cx="3733800" cy="32766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4788024" y="4869160"/>
            <a:ext cx="2303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rgbClr val="FF0000"/>
                </a:solidFill>
              </a:rPr>
              <a:t>Wet Corrosion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1828800" y="1828800"/>
            <a:ext cx="685800" cy="762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966626" y="1309171"/>
            <a:ext cx="18109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FF0000"/>
                </a:solidFill>
              </a:rPr>
              <a:t>Hot corrosion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19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Erosion Protection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Different measure for different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983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07052" y="392311"/>
            <a:ext cx="7494421" cy="4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1pPr>
            <a:lvl2pPr marL="742950" indent="-285750" eaLnBrk="0" hangingPunct="0"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2pPr>
            <a:lvl3pPr marL="1143000" indent="-228600" eaLnBrk="0" hangingPunct="0"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3pPr>
            <a:lvl4pPr marL="1600200" indent="-228600" eaLnBrk="0" hangingPunct="0"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4pPr>
            <a:lvl5pPr marL="2057400" indent="-228600" eaLnBrk="0" hangingPunct="0"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80000"/>
              <a:buFont typeface="Wingdings" pitchFamily="2" charset="2"/>
              <a:buChar char="§"/>
              <a:defRPr kumimoji="1" sz="1300" b="1">
                <a:solidFill>
                  <a:schemeClr val="tx1"/>
                </a:solidFill>
                <a:latin typeface="새굴림" pitchFamily="18" charset="-127"/>
                <a:ea typeface="새굴림" pitchFamily="18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ko-KR" sz="2215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Arial" pitchFamily="34" charset="0"/>
              </a:rPr>
              <a:t>CFBC Refraction Plan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37889" r="54018" b="32119"/>
          <a:stretch/>
        </p:blipFill>
        <p:spPr bwMode="auto">
          <a:xfrm>
            <a:off x="935589" y="2613455"/>
            <a:ext cx="1978231" cy="111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9" t="27683" r="29163" b="43374"/>
          <a:stretch/>
        </p:blipFill>
        <p:spPr bwMode="auto">
          <a:xfrm>
            <a:off x="6289305" y="2850449"/>
            <a:ext cx="1803296" cy="9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2" t="65065" r="883" b="13411"/>
          <a:stretch/>
        </p:blipFill>
        <p:spPr bwMode="auto">
          <a:xfrm>
            <a:off x="1172817" y="5127920"/>
            <a:ext cx="1607392" cy="57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0" r="34454"/>
          <a:stretch/>
        </p:blipFill>
        <p:spPr bwMode="auto">
          <a:xfrm>
            <a:off x="3161036" y="1116505"/>
            <a:ext cx="3057570" cy="471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788482" y="2066732"/>
            <a:ext cx="2259943" cy="21206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6" name="타원 15"/>
          <p:cNvSpPr/>
          <p:nvPr/>
        </p:nvSpPr>
        <p:spPr>
          <a:xfrm>
            <a:off x="3289733" y="3908199"/>
            <a:ext cx="531751" cy="54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17" name="직선 연결선 16"/>
          <p:cNvCxnSpPr>
            <a:endCxn id="16" idx="1"/>
          </p:cNvCxnSpPr>
          <p:nvPr/>
        </p:nvCxnSpPr>
        <p:spPr>
          <a:xfrm>
            <a:off x="2881848" y="3664644"/>
            <a:ext cx="485758" cy="32313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7561" y="2379414"/>
            <a:ext cx="1914287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dirty="0"/>
              <a:t>Erosion resistant refractory</a:t>
            </a:r>
          </a:p>
          <a:p>
            <a:pPr algn="ctr"/>
            <a:r>
              <a:rPr lang="en-US" altLang="ko-KR" sz="1108" dirty="0"/>
              <a:t>150mm</a:t>
            </a:r>
            <a:endParaRPr lang="ko-KR" altLang="en-US" sz="1108" dirty="0"/>
          </a:p>
        </p:txBody>
      </p:sp>
      <p:sp>
        <p:nvSpPr>
          <p:cNvPr id="19" name="타원 18"/>
          <p:cNvSpPr/>
          <p:nvPr/>
        </p:nvSpPr>
        <p:spPr>
          <a:xfrm>
            <a:off x="5354510" y="2054665"/>
            <a:ext cx="531751" cy="54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0" name="TextBox 19"/>
          <p:cNvSpPr txBox="1"/>
          <p:nvPr/>
        </p:nvSpPr>
        <p:spPr>
          <a:xfrm>
            <a:off x="6269384" y="2512352"/>
            <a:ext cx="1917728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dirty="0"/>
              <a:t>Erosion resistant refractory</a:t>
            </a:r>
          </a:p>
          <a:p>
            <a:pPr algn="ctr"/>
            <a:r>
              <a:rPr lang="en-US" altLang="ko-KR" sz="1108" dirty="0"/>
              <a:t>150mm</a:t>
            </a:r>
            <a:endParaRPr lang="ko-KR" altLang="en-US" sz="1108" dirty="0"/>
          </a:p>
        </p:txBody>
      </p:sp>
      <p:sp>
        <p:nvSpPr>
          <p:cNvPr id="21" name="타원 20"/>
          <p:cNvSpPr/>
          <p:nvPr/>
        </p:nvSpPr>
        <p:spPr>
          <a:xfrm>
            <a:off x="6045452" y="1954815"/>
            <a:ext cx="2233690" cy="24186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22" name="직선 연결선 21"/>
          <p:cNvCxnSpPr>
            <a:stCxn id="19" idx="6"/>
          </p:cNvCxnSpPr>
          <p:nvPr/>
        </p:nvCxnSpPr>
        <p:spPr>
          <a:xfrm>
            <a:off x="5886262" y="2326359"/>
            <a:ext cx="332344" cy="1586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229311" y="3908199"/>
            <a:ext cx="531751" cy="54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24" name="직선 연결선 23"/>
          <p:cNvCxnSpPr>
            <a:stCxn id="23" idx="7"/>
          </p:cNvCxnSpPr>
          <p:nvPr/>
        </p:nvCxnSpPr>
        <p:spPr>
          <a:xfrm flipV="1">
            <a:off x="5683189" y="3669337"/>
            <a:ext cx="468948" cy="31843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293973" y="5237577"/>
            <a:ext cx="531751" cy="5433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6" name="TextBox 25"/>
          <p:cNvSpPr txBox="1"/>
          <p:nvPr/>
        </p:nvSpPr>
        <p:spPr>
          <a:xfrm>
            <a:off x="1366376" y="4981887"/>
            <a:ext cx="1340876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dirty="0"/>
              <a:t>Castable100mm</a:t>
            </a:r>
          </a:p>
        </p:txBody>
      </p:sp>
      <p:sp>
        <p:nvSpPr>
          <p:cNvPr id="27" name="타원 26"/>
          <p:cNvSpPr/>
          <p:nvPr/>
        </p:nvSpPr>
        <p:spPr>
          <a:xfrm>
            <a:off x="1051144" y="4451587"/>
            <a:ext cx="1844747" cy="17454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cxnSp>
        <p:nvCxnSpPr>
          <p:cNvPr id="28" name="직선 연결선 27"/>
          <p:cNvCxnSpPr>
            <a:stCxn id="27" idx="6"/>
            <a:endCxn id="25" idx="2"/>
          </p:cNvCxnSpPr>
          <p:nvPr/>
        </p:nvCxnSpPr>
        <p:spPr>
          <a:xfrm>
            <a:off x="2895891" y="5324334"/>
            <a:ext cx="398082" cy="1849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42157" y="3287501"/>
            <a:ext cx="1565094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dirty="0"/>
              <a:t>Membrane water wall</a:t>
            </a:r>
            <a:endParaRPr lang="ko-KR" altLang="en-US" sz="1108" dirty="0"/>
          </a:p>
        </p:txBody>
      </p:sp>
      <p:sp>
        <p:nvSpPr>
          <p:cNvPr id="30" name="TextBox 29"/>
          <p:cNvSpPr txBox="1"/>
          <p:nvPr/>
        </p:nvSpPr>
        <p:spPr>
          <a:xfrm>
            <a:off x="6548818" y="3415347"/>
            <a:ext cx="1284269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8" dirty="0" err="1"/>
              <a:t>Castable</a:t>
            </a:r>
            <a:r>
              <a:rPr lang="en-US" altLang="ko-KR" sz="1108" dirty="0"/>
              <a:t> 150mm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7561" y="3587017"/>
            <a:ext cx="1914287" cy="433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8" dirty="0"/>
              <a:t>Insulation 150mm</a:t>
            </a:r>
          </a:p>
          <a:p>
            <a:pPr algn="ctr"/>
            <a:r>
              <a:rPr lang="en-US" altLang="ko-KR" sz="1108" dirty="0"/>
              <a:t>Mineral wool</a:t>
            </a:r>
            <a:endParaRPr lang="ko-KR" altLang="en-US" sz="1108" dirty="0"/>
          </a:p>
        </p:txBody>
      </p:sp>
    </p:spTree>
    <p:extLst>
      <p:ext uri="{BB962C8B-B14F-4D97-AF65-F5344CB8AC3E}">
        <p14:creationId xmlns:p14="http://schemas.microsoft.com/office/powerpoint/2010/main" val="2335261572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Erosion protection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65353" y="1196752"/>
            <a:ext cx="3650863" cy="5434330"/>
            <a:chOff x="45127" y="0"/>
            <a:chExt cx="5165161" cy="6509995"/>
          </a:xfrm>
        </p:grpSpPr>
        <p:cxnSp>
          <p:nvCxnSpPr>
            <p:cNvPr id="5" name="Line 4"/>
            <p:cNvCxnSpPr/>
            <p:nvPr/>
          </p:nvCxnSpPr>
          <p:spPr bwMode="auto">
            <a:xfrm flipV="1">
              <a:off x="1038225" y="144462"/>
              <a:ext cx="1430337" cy="854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Line 5"/>
            <p:cNvCxnSpPr/>
            <p:nvPr/>
          </p:nvCxnSpPr>
          <p:spPr bwMode="auto">
            <a:xfrm>
              <a:off x="2468562" y="144462"/>
              <a:ext cx="1655763" cy="358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Line 6"/>
            <p:cNvCxnSpPr/>
            <p:nvPr/>
          </p:nvCxnSpPr>
          <p:spPr bwMode="auto">
            <a:xfrm>
              <a:off x="1028700" y="1008062"/>
              <a:ext cx="1800225" cy="3603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Line 7"/>
            <p:cNvCxnSpPr/>
            <p:nvPr/>
          </p:nvCxnSpPr>
          <p:spPr bwMode="auto">
            <a:xfrm flipH="1">
              <a:off x="1028700" y="1008062"/>
              <a:ext cx="9525" cy="36718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Line 8"/>
            <p:cNvCxnSpPr/>
            <p:nvPr/>
          </p:nvCxnSpPr>
          <p:spPr bwMode="auto">
            <a:xfrm>
              <a:off x="2828925" y="1368425"/>
              <a:ext cx="0" cy="36718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Line 9"/>
            <p:cNvCxnSpPr/>
            <p:nvPr/>
          </p:nvCxnSpPr>
          <p:spPr bwMode="auto">
            <a:xfrm>
              <a:off x="4124325" y="503237"/>
              <a:ext cx="0" cy="3673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Line 10"/>
            <p:cNvCxnSpPr/>
            <p:nvPr/>
          </p:nvCxnSpPr>
          <p:spPr bwMode="auto">
            <a:xfrm flipV="1">
              <a:off x="2828925" y="4176712"/>
              <a:ext cx="1295400" cy="863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Line 12"/>
            <p:cNvCxnSpPr/>
            <p:nvPr/>
          </p:nvCxnSpPr>
          <p:spPr bwMode="auto">
            <a:xfrm>
              <a:off x="1028700" y="4679950"/>
              <a:ext cx="396875" cy="1304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Line 13"/>
            <p:cNvCxnSpPr/>
            <p:nvPr/>
          </p:nvCxnSpPr>
          <p:spPr bwMode="auto">
            <a:xfrm flipH="1">
              <a:off x="3722687" y="4176712"/>
              <a:ext cx="401638" cy="1658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Line 15"/>
            <p:cNvCxnSpPr/>
            <p:nvPr/>
          </p:nvCxnSpPr>
          <p:spPr bwMode="auto">
            <a:xfrm flipV="1">
              <a:off x="3073400" y="5835650"/>
              <a:ext cx="649287" cy="503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Line 16"/>
            <p:cNvCxnSpPr/>
            <p:nvPr/>
          </p:nvCxnSpPr>
          <p:spPr bwMode="auto">
            <a:xfrm flipH="1">
              <a:off x="2397125" y="144462"/>
              <a:ext cx="20637" cy="36861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Line 17"/>
            <p:cNvCxnSpPr/>
            <p:nvPr/>
          </p:nvCxnSpPr>
          <p:spPr bwMode="auto">
            <a:xfrm flipV="1">
              <a:off x="1028700" y="3816350"/>
              <a:ext cx="1368425" cy="86836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Line 18"/>
            <p:cNvCxnSpPr/>
            <p:nvPr/>
          </p:nvCxnSpPr>
          <p:spPr bwMode="auto">
            <a:xfrm>
              <a:off x="2397125" y="3816350"/>
              <a:ext cx="1727200" cy="36036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Line 19"/>
            <p:cNvCxnSpPr/>
            <p:nvPr/>
          </p:nvCxnSpPr>
          <p:spPr bwMode="auto">
            <a:xfrm flipV="1">
              <a:off x="1468437" y="5468937"/>
              <a:ext cx="646113" cy="50482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Line 20"/>
            <p:cNvCxnSpPr/>
            <p:nvPr/>
          </p:nvCxnSpPr>
          <p:spPr bwMode="auto">
            <a:xfrm flipH="1">
              <a:off x="2114550" y="3816350"/>
              <a:ext cx="282575" cy="165576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 rot="20422665">
              <a:off x="3260725" y="5256212"/>
              <a:ext cx="328612" cy="285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 rot="20422665">
              <a:off x="1604962" y="5113337"/>
              <a:ext cx="269875" cy="285750"/>
            </a:xfrm>
            <a:prstGeom prst="ellipse">
              <a:avLst/>
            </a:prstGeom>
            <a:solidFill>
              <a:srgbClr val="FFFFFF"/>
            </a:solidFill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cxnSp>
          <p:nvCxnSpPr>
            <p:cNvPr id="22" name="Line 82"/>
            <p:cNvCxnSpPr/>
            <p:nvPr/>
          </p:nvCxnSpPr>
          <p:spPr bwMode="auto">
            <a:xfrm>
              <a:off x="2978150" y="717550"/>
              <a:ext cx="714375" cy="17145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Line 85"/>
            <p:cNvCxnSpPr/>
            <p:nvPr/>
          </p:nvCxnSpPr>
          <p:spPr bwMode="auto">
            <a:xfrm>
              <a:off x="3692525" y="936625"/>
              <a:ext cx="4762" cy="8255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Line 86"/>
            <p:cNvCxnSpPr/>
            <p:nvPr/>
          </p:nvCxnSpPr>
          <p:spPr bwMode="auto">
            <a:xfrm>
              <a:off x="2976562" y="1617662"/>
              <a:ext cx="733425" cy="142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Line 92"/>
            <p:cNvCxnSpPr/>
            <p:nvPr/>
          </p:nvCxnSpPr>
          <p:spPr bwMode="auto">
            <a:xfrm flipV="1">
              <a:off x="2987675" y="503237"/>
              <a:ext cx="417512" cy="1857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Line 93"/>
            <p:cNvCxnSpPr/>
            <p:nvPr/>
          </p:nvCxnSpPr>
          <p:spPr bwMode="auto">
            <a:xfrm flipV="1">
              <a:off x="3692525" y="647700"/>
              <a:ext cx="504825" cy="26987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Line 94"/>
            <p:cNvCxnSpPr/>
            <p:nvPr/>
          </p:nvCxnSpPr>
          <p:spPr bwMode="auto">
            <a:xfrm flipV="1">
              <a:off x="3697287" y="1258887"/>
              <a:ext cx="1033463" cy="50323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Line 95"/>
            <p:cNvCxnSpPr/>
            <p:nvPr/>
          </p:nvCxnSpPr>
          <p:spPr bwMode="auto">
            <a:xfrm flipV="1">
              <a:off x="3405187" y="215900"/>
              <a:ext cx="601663" cy="290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Line 96"/>
            <p:cNvCxnSpPr/>
            <p:nvPr/>
          </p:nvCxnSpPr>
          <p:spPr bwMode="auto">
            <a:xfrm flipV="1">
              <a:off x="4197350" y="384175"/>
              <a:ext cx="504825" cy="263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Line 101"/>
            <p:cNvCxnSpPr/>
            <p:nvPr/>
          </p:nvCxnSpPr>
          <p:spPr bwMode="auto">
            <a:xfrm>
              <a:off x="3978275" y="203200"/>
              <a:ext cx="714375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Line 102"/>
            <p:cNvCxnSpPr/>
            <p:nvPr/>
          </p:nvCxnSpPr>
          <p:spPr bwMode="auto">
            <a:xfrm>
              <a:off x="4705350" y="393700"/>
              <a:ext cx="0" cy="86518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Line 110"/>
            <p:cNvCxnSpPr/>
            <p:nvPr/>
          </p:nvCxnSpPr>
          <p:spPr bwMode="auto">
            <a:xfrm flipH="1">
              <a:off x="2976562" y="727075"/>
              <a:ext cx="1588" cy="890587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Line 111"/>
            <p:cNvCxnSpPr/>
            <p:nvPr/>
          </p:nvCxnSpPr>
          <p:spPr bwMode="auto">
            <a:xfrm flipV="1">
              <a:off x="2978150" y="1117600"/>
              <a:ext cx="685800" cy="30480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Line 116"/>
            <p:cNvCxnSpPr/>
            <p:nvPr/>
          </p:nvCxnSpPr>
          <p:spPr bwMode="auto">
            <a:xfrm flipH="1">
              <a:off x="838200" y="531812"/>
              <a:ext cx="419100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Line 117"/>
            <p:cNvCxnSpPr/>
            <p:nvPr/>
          </p:nvCxnSpPr>
          <p:spPr bwMode="auto">
            <a:xfrm flipV="1">
              <a:off x="1304925" y="274637"/>
              <a:ext cx="47625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Line 130"/>
            <p:cNvCxnSpPr/>
            <p:nvPr/>
          </p:nvCxnSpPr>
          <p:spPr bwMode="auto">
            <a:xfrm>
              <a:off x="1028700" y="4679950"/>
              <a:ext cx="1800225" cy="3603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Line 131"/>
            <p:cNvCxnSpPr/>
            <p:nvPr/>
          </p:nvCxnSpPr>
          <p:spPr bwMode="auto">
            <a:xfrm>
              <a:off x="2828925" y="5040312"/>
              <a:ext cx="215900" cy="13112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Line 132"/>
            <p:cNvCxnSpPr/>
            <p:nvPr/>
          </p:nvCxnSpPr>
          <p:spPr bwMode="auto">
            <a:xfrm>
              <a:off x="1417637" y="5984875"/>
              <a:ext cx="1655763" cy="35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Line 133"/>
            <p:cNvCxnSpPr/>
            <p:nvPr/>
          </p:nvCxnSpPr>
          <p:spPr bwMode="auto">
            <a:xfrm>
              <a:off x="2114550" y="5468937"/>
              <a:ext cx="1606550" cy="368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Line 134"/>
            <p:cNvCxnSpPr/>
            <p:nvPr/>
          </p:nvCxnSpPr>
          <p:spPr bwMode="auto">
            <a:xfrm flipV="1">
              <a:off x="2828925" y="503237"/>
              <a:ext cx="1295400" cy="8683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Line 135"/>
            <p:cNvCxnSpPr/>
            <p:nvPr/>
          </p:nvCxnSpPr>
          <p:spPr bwMode="auto">
            <a:xfrm>
              <a:off x="381000" y="6192837"/>
              <a:ext cx="2873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Line 139"/>
            <p:cNvCxnSpPr/>
            <p:nvPr/>
          </p:nvCxnSpPr>
          <p:spPr bwMode="auto">
            <a:xfrm>
              <a:off x="381000" y="4752975"/>
              <a:ext cx="2873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Line 140"/>
            <p:cNvCxnSpPr/>
            <p:nvPr/>
          </p:nvCxnSpPr>
          <p:spPr bwMode="auto">
            <a:xfrm>
              <a:off x="381000" y="3887787"/>
              <a:ext cx="2873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Line 141"/>
            <p:cNvCxnSpPr/>
            <p:nvPr/>
          </p:nvCxnSpPr>
          <p:spPr bwMode="auto">
            <a:xfrm>
              <a:off x="452437" y="1008062"/>
              <a:ext cx="2873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Line 142"/>
            <p:cNvCxnSpPr/>
            <p:nvPr/>
          </p:nvCxnSpPr>
          <p:spPr bwMode="auto">
            <a:xfrm>
              <a:off x="1028700" y="1008062"/>
              <a:ext cx="576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Arc 144"/>
            <p:cNvSpPr>
              <a:spLocks/>
            </p:cNvSpPr>
            <p:nvPr/>
          </p:nvSpPr>
          <p:spPr bwMode="auto">
            <a:xfrm>
              <a:off x="1389062" y="792162"/>
              <a:ext cx="73025" cy="21590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Text Box 145"/>
            <p:cNvSpPr txBox="1">
              <a:spLocks noChangeArrowheads="1"/>
            </p:cNvSpPr>
            <p:nvPr/>
          </p:nvSpPr>
          <p:spPr bwMode="auto">
            <a:xfrm>
              <a:off x="1439766" y="654018"/>
              <a:ext cx="1228820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 dirty="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15deg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48" name="Line 146"/>
            <p:cNvCxnSpPr/>
            <p:nvPr/>
          </p:nvCxnSpPr>
          <p:spPr bwMode="auto">
            <a:xfrm>
              <a:off x="523875" y="1008062"/>
              <a:ext cx="0" cy="2879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147"/>
            <p:cNvSpPr txBox="1">
              <a:spLocks noChangeArrowheads="1"/>
            </p:cNvSpPr>
            <p:nvPr/>
          </p:nvSpPr>
          <p:spPr bwMode="auto">
            <a:xfrm rot="16200000">
              <a:off x="-155679" y="2331523"/>
              <a:ext cx="993199" cy="458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Zone 3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50" name="Line 148"/>
            <p:cNvCxnSpPr/>
            <p:nvPr/>
          </p:nvCxnSpPr>
          <p:spPr bwMode="auto">
            <a:xfrm>
              <a:off x="523875" y="3887787"/>
              <a:ext cx="0" cy="2305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149"/>
            <p:cNvSpPr txBox="1">
              <a:spLocks noChangeArrowheads="1"/>
            </p:cNvSpPr>
            <p:nvPr/>
          </p:nvSpPr>
          <p:spPr bwMode="auto">
            <a:xfrm rot="16200000">
              <a:off x="-233129" y="4426514"/>
              <a:ext cx="1015512" cy="458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14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rPr>
                <a:t>Zone 1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52" name="Line 150"/>
            <p:cNvCxnSpPr/>
            <p:nvPr/>
          </p:nvCxnSpPr>
          <p:spPr bwMode="auto">
            <a:xfrm>
              <a:off x="596900" y="4752975"/>
              <a:ext cx="0" cy="143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 Box 151"/>
            <p:cNvSpPr txBox="1">
              <a:spLocks noChangeArrowheads="1"/>
            </p:cNvSpPr>
            <p:nvPr/>
          </p:nvSpPr>
          <p:spPr bwMode="auto">
            <a:xfrm rot="16200000">
              <a:off x="-257315" y="5161345"/>
              <a:ext cx="2238392" cy="458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Expansion zone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54" name="Line 152"/>
            <p:cNvCxnSpPr/>
            <p:nvPr/>
          </p:nvCxnSpPr>
          <p:spPr bwMode="auto">
            <a:xfrm>
              <a:off x="4124325" y="4176712"/>
              <a:ext cx="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" name="Arc 153"/>
            <p:cNvSpPr>
              <a:spLocks/>
            </p:cNvSpPr>
            <p:nvPr/>
          </p:nvSpPr>
          <p:spPr bwMode="auto">
            <a:xfrm flipH="1" flipV="1">
              <a:off x="4010025" y="4633912"/>
              <a:ext cx="114300" cy="46038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Text Box 154"/>
            <p:cNvSpPr txBox="1">
              <a:spLocks noChangeArrowheads="1"/>
            </p:cNvSpPr>
            <p:nvPr/>
          </p:nvSpPr>
          <p:spPr bwMode="auto">
            <a:xfrm>
              <a:off x="3887528" y="4686068"/>
              <a:ext cx="1130558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marL="88900" indent="-88900" fontAlgn="base">
                <a:spcAft>
                  <a:spcPts val="0"/>
                </a:spcAft>
              </a:pPr>
              <a:r>
                <a:rPr kumimoji="1" lang="en-US" sz="1400" kern="1200" dirty="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17deg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57" name="Line 155"/>
            <p:cNvCxnSpPr/>
            <p:nvPr/>
          </p:nvCxnSpPr>
          <p:spPr bwMode="auto">
            <a:xfrm flipV="1">
              <a:off x="1028700" y="1871662"/>
              <a:ext cx="1368425" cy="792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156"/>
            <p:cNvSpPr txBox="1">
              <a:spLocks noChangeArrowheads="1"/>
            </p:cNvSpPr>
            <p:nvPr/>
          </p:nvSpPr>
          <p:spPr bwMode="auto">
            <a:xfrm rot="19499054">
              <a:off x="1085802" y="1848684"/>
              <a:ext cx="1311229" cy="524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Depth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59" name="Line 157"/>
            <p:cNvCxnSpPr/>
            <p:nvPr/>
          </p:nvCxnSpPr>
          <p:spPr bwMode="auto">
            <a:xfrm>
              <a:off x="1028700" y="2663825"/>
              <a:ext cx="1800225" cy="360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Text Box 158"/>
            <p:cNvSpPr txBox="1">
              <a:spLocks noChangeArrowheads="1"/>
            </p:cNvSpPr>
            <p:nvPr/>
          </p:nvSpPr>
          <p:spPr bwMode="auto">
            <a:xfrm rot="712314">
              <a:off x="1588422" y="2570189"/>
              <a:ext cx="1181011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Width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61" name="Line 159"/>
            <p:cNvCxnSpPr/>
            <p:nvPr/>
          </p:nvCxnSpPr>
          <p:spPr bwMode="auto">
            <a:xfrm>
              <a:off x="3073400" y="6340475"/>
              <a:ext cx="288925" cy="71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Line 160"/>
            <p:cNvCxnSpPr/>
            <p:nvPr/>
          </p:nvCxnSpPr>
          <p:spPr bwMode="auto">
            <a:xfrm>
              <a:off x="3722687" y="5835650"/>
              <a:ext cx="287338" cy="73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Line 161"/>
            <p:cNvCxnSpPr/>
            <p:nvPr/>
          </p:nvCxnSpPr>
          <p:spPr bwMode="auto">
            <a:xfrm flipV="1">
              <a:off x="3290887" y="5908675"/>
              <a:ext cx="574675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" name="Text Box 162"/>
            <p:cNvSpPr txBox="1">
              <a:spLocks noChangeArrowheads="1"/>
            </p:cNvSpPr>
            <p:nvPr/>
          </p:nvSpPr>
          <p:spPr bwMode="auto">
            <a:xfrm>
              <a:off x="3557544" y="5984472"/>
              <a:ext cx="1652744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1400" kern="1200" dirty="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~1/</a:t>
              </a:r>
              <a:r>
                <a:rPr kumimoji="1" lang="en-US" sz="1400" kern="1200" dirty="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2 Depth</a:t>
              </a:r>
              <a:endParaRPr lang="ko-KR" sz="12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65" name="Line 163"/>
            <p:cNvCxnSpPr/>
            <p:nvPr/>
          </p:nvCxnSpPr>
          <p:spPr bwMode="auto">
            <a:xfrm>
              <a:off x="3836987" y="863600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" name="Text Box 164"/>
            <p:cNvSpPr txBox="1">
              <a:spLocks noChangeArrowheads="1"/>
            </p:cNvSpPr>
            <p:nvPr/>
          </p:nvSpPr>
          <p:spPr bwMode="auto">
            <a:xfrm rot="16200000">
              <a:off x="3214798" y="789140"/>
              <a:ext cx="1660787" cy="504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Exit height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67" name="Line 165"/>
            <p:cNvCxnSpPr/>
            <p:nvPr/>
          </p:nvCxnSpPr>
          <p:spPr bwMode="auto">
            <a:xfrm>
              <a:off x="2971800" y="1511300"/>
              <a:ext cx="720725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Text Box 166"/>
            <p:cNvSpPr txBox="1">
              <a:spLocks noChangeArrowheads="1"/>
            </p:cNvSpPr>
            <p:nvPr/>
          </p:nvSpPr>
          <p:spPr bwMode="auto">
            <a:xfrm rot="806079">
              <a:off x="2779868" y="1711761"/>
              <a:ext cx="2075579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lang="en-US" sz="14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rPr>
                <a:t>Exit width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69" name="Text Box 167"/>
            <p:cNvSpPr txBox="1">
              <a:spLocks noChangeArrowheads="1"/>
            </p:cNvSpPr>
            <p:nvPr/>
          </p:nvSpPr>
          <p:spPr bwMode="auto">
            <a:xfrm>
              <a:off x="45127" y="610685"/>
              <a:ext cx="951943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Front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70" name="Text Box 168"/>
            <p:cNvSpPr txBox="1">
              <a:spLocks noChangeArrowheads="1"/>
            </p:cNvSpPr>
            <p:nvPr/>
          </p:nvSpPr>
          <p:spPr bwMode="auto">
            <a:xfrm>
              <a:off x="1676212" y="0"/>
              <a:ext cx="1247625" cy="388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fontAlgn="base">
                <a:spcAft>
                  <a:spcPts val="0"/>
                </a:spcAft>
              </a:pPr>
              <a:r>
                <a:rPr kumimoji="1" lang="en-US" sz="14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Rear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cxnSp>
          <p:nvCxnSpPr>
            <p:cNvPr id="71" name="Line 169"/>
            <p:cNvCxnSpPr/>
            <p:nvPr/>
          </p:nvCxnSpPr>
          <p:spPr bwMode="auto">
            <a:xfrm flipV="1">
              <a:off x="1028700" y="3168650"/>
              <a:ext cx="1368425" cy="7191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Line 170"/>
            <p:cNvCxnSpPr/>
            <p:nvPr/>
          </p:nvCxnSpPr>
          <p:spPr bwMode="auto">
            <a:xfrm>
              <a:off x="1028700" y="3887787"/>
              <a:ext cx="1800225" cy="3603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Line 171"/>
            <p:cNvCxnSpPr/>
            <p:nvPr/>
          </p:nvCxnSpPr>
          <p:spPr bwMode="auto">
            <a:xfrm>
              <a:off x="2397125" y="3168650"/>
              <a:ext cx="1727200" cy="2873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Line 172"/>
            <p:cNvCxnSpPr/>
            <p:nvPr/>
          </p:nvCxnSpPr>
          <p:spPr bwMode="auto">
            <a:xfrm flipV="1">
              <a:off x="2828925" y="3455987"/>
              <a:ext cx="1295400" cy="7921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7" name="TextBox 76"/>
          <p:cNvSpPr txBox="1"/>
          <p:nvPr/>
        </p:nvSpPr>
        <p:spPr>
          <a:xfrm rot="679667">
            <a:off x="3933793" y="4194184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Zone 2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 rot="829908">
            <a:off x="3822727" y="219255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Zone 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8957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Water wall protection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0" y="1700808"/>
            <a:ext cx="8580045" cy="46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19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026" y="222817"/>
            <a:ext cx="8229600" cy="1143000"/>
          </a:xfrm>
        </p:spPr>
        <p:txBody>
          <a:bodyPr/>
          <a:lstStyle/>
          <a:p>
            <a:r>
              <a:rPr lang="en-US" altLang="ko-KR" dirty="0"/>
              <a:t>Refractory</a:t>
            </a:r>
            <a:r>
              <a:rPr lang="ko-KR" altLang="en-US" dirty="0"/>
              <a:t> </a:t>
            </a:r>
            <a:r>
              <a:rPr lang="en-US" altLang="ko-KR" dirty="0"/>
              <a:t>for CFB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29220" y="6362545"/>
            <a:ext cx="5220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http://www.agport.fi/english/materials.htm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1261110"/>
            <a:ext cx="6408420" cy="43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ko-KR" sz="3200" b="1">
                <a:latin typeface="Times New Roman" panose="02020603050405020304" pitchFamily="18" charset="0"/>
              </a:rPr>
              <a:t>Kier 1MWe co-generation CFB boiler</a:t>
            </a:r>
          </a:p>
        </p:txBody>
      </p:sp>
      <p:pic>
        <p:nvPicPr>
          <p:cNvPr id="102403" name="Picture 3" descr="C:\Documents and Settings\선도원\My Documents\수행사업\2003_2007_대체RDF발전\성실기계제작\rdf\LARGE_ISO_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2" r="18330" b="4001"/>
          <a:stretch>
            <a:fillRect/>
          </a:stretch>
        </p:blipFill>
        <p:spPr bwMode="auto">
          <a:xfrm>
            <a:off x="381000" y="685800"/>
            <a:ext cx="396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5" descr="C:\Documents and Settings\선도원\My Documents\수행사업\2003_2007_대체RDF발전\RDF사진그림\20060612_동명곡성\P101012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r="11494" b="13330"/>
          <a:stretch>
            <a:fillRect/>
          </a:stretch>
        </p:blipFill>
        <p:spPr bwMode="auto">
          <a:xfrm>
            <a:off x="4343400" y="1600200"/>
            <a:ext cx="4038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304800" y="5943600"/>
            <a:ext cx="8839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000" b="1">
                <a:latin typeface="Times New Roman" panose="02020603050405020304" pitchFamily="18" charset="0"/>
              </a:rPr>
              <a:t> The 8MWth and 1MWe capacity boiler designed by KIER and Korean material  </a:t>
            </a:r>
          </a:p>
        </p:txBody>
      </p:sp>
    </p:spTree>
    <p:extLst>
      <p:ext uri="{BB962C8B-B14F-4D97-AF65-F5344CB8AC3E}">
        <p14:creationId xmlns:p14="http://schemas.microsoft.com/office/powerpoint/2010/main" val="408966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연소로 종류별 </a:t>
            </a:r>
            <a:r>
              <a:rPr lang="ko-KR" altLang="en-US" sz="3200" dirty="0" err="1"/>
              <a:t>위치별</a:t>
            </a:r>
            <a:r>
              <a:rPr lang="ko-KR" altLang="en-US" sz="3200" dirty="0"/>
              <a:t> 내화재</a:t>
            </a:r>
            <a:br>
              <a:rPr lang="en-US" altLang="ko-KR" sz="3200" dirty="0"/>
            </a:br>
            <a:r>
              <a:rPr lang="en-US" altLang="ko-KR" sz="3200" dirty="0"/>
              <a:t>(</a:t>
            </a:r>
            <a:r>
              <a:rPr lang="ko-KR" altLang="en-US" sz="3200" dirty="0"/>
              <a:t>한국내화제품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5976848" cy="53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528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비정형케스타블</a:t>
            </a:r>
            <a:r>
              <a:rPr lang="en-US" altLang="ko-KR" dirty="0"/>
              <a:t>(CRETO)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408712" cy="5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7404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3" y="1600200"/>
            <a:ext cx="527713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비정형 </a:t>
            </a:r>
            <a:r>
              <a:rPr lang="ko-KR" altLang="en-US" dirty="0" err="1"/>
              <a:t>케스타블</a:t>
            </a:r>
            <a:r>
              <a:rPr lang="en-US" altLang="ko-KR" dirty="0"/>
              <a:t>(MOLDIT)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547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06" y="1461055"/>
            <a:ext cx="6351414" cy="496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07045" y="188640"/>
            <a:ext cx="8229600" cy="9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정형</a:t>
            </a:r>
            <a:r>
              <a:rPr lang="en-US" altLang="ko-KR" dirty="0"/>
              <a:t>(</a:t>
            </a:r>
            <a:r>
              <a:rPr lang="ko-KR" altLang="en-US" dirty="0"/>
              <a:t>벽돌</a:t>
            </a:r>
            <a:r>
              <a:rPr lang="en-US" altLang="ko-KR" dirty="0"/>
              <a:t>)</a:t>
            </a:r>
            <a:r>
              <a:rPr lang="ko-KR" altLang="en-US" dirty="0" err="1"/>
              <a:t>케스타블</a:t>
            </a:r>
            <a:r>
              <a:rPr lang="en-US" altLang="ko-KR" dirty="0"/>
              <a:t>(ML)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222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827584" y="1268755"/>
          <a:ext cx="7488836" cy="5217450"/>
        </p:xfrm>
        <a:graphic>
          <a:graphicData uri="http://schemas.openxmlformats.org/drawingml/2006/table">
            <a:tbl>
              <a:tblPr/>
              <a:tblGrid>
                <a:gridCol w="966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BRAND NAME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HADEX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HX-35HD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HX-34HD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HX-32R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HX-ACR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Refractoriness(SK)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Bulk Density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Apparent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Porosity(％)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Cold Crushing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Strength(kg/㎠)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Refractoriness Under Load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1420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40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(2kg/㎠,T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℃)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Permanent Linear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Change(％)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(1500℃×2hr)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Thermal Expansion(％)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 1000℃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7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Chemical Compo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47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sition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Al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SiO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4067">
                <a:tc rowSpan="15"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Applications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rowSpan="1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*TiO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*Various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*Various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*Carbon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 &amp;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 &amp;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Black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*Blast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*Blast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*Holding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*Checkers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*Checkers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*Others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정형</a:t>
            </a:r>
            <a:r>
              <a:rPr lang="en-US" altLang="ko-KR" dirty="0"/>
              <a:t>(</a:t>
            </a:r>
            <a:r>
              <a:rPr lang="ko-KR" altLang="en-US" dirty="0"/>
              <a:t>벽돌</a:t>
            </a:r>
            <a:r>
              <a:rPr lang="en-US" altLang="ko-KR" dirty="0"/>
              <a:t>)</a:t>
            </a:r>
            <a:r>
              <a:rPr lang="ko-KR" altLang="en-US" dirty="0" err="1"/>
              <a:t>케스타블</a:t>
            </a:r>
            <a:r>
              <a:rPr lang="en-US" altLang="ko-KR" dirty="0"/>
              <a:t>(HX)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226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조선내화제품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Combustor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내마모용</a:t>
            </a:r>
            <a:r>
              <a:rPr lang="ko-KR" altLang="en-US" dirty="0"/>
              <a:t> </a:t>
            </a:r>
            <a:r>
              <a:rPr lang="en-US" altLang="ko-KR" dirty="0"/>
              <a:t>TPC-HLCC</a:t>
            </a:r>
          </a:p>
          <a:p>
            <a:r>
              <a:rPr lang="en-US" altLang="ko-KR" dirty="0"/>
              <a:t>Air nozzle : </a:t>
            </a:r>
            <a:r>
              <a:rPr lang="ko-KR" altLang="en-US" dirty="0" err="1"/>
              <a:t>내마모용</a:t>
            </a:r>
            <a:r>
              <a:rPr lang="en-US" altLang="ko-KR" dirty="0"/>
              <a:t> INCT-120N </a:t>
            </a:r>
          </a:p>
          <a:p>
            <a:r>
              <a:rPr lang="en-US" altLang="ko-KR" dirty="0"/>
              <a:t>Hot Cyclone: </a:t>
            </a:r>
            <a:r>
              <a:rPr lang="ko-KR" altLang="en-US" dirty="0" err="1"/>
              <a:t>내마모</a:t>
            </a:r>
            <a:r>
              <a:rPr lang="en-US" altLang="ko-KR" dirty="0"/>
              <a:t>; CJ-1, </a:t>
            </a:r>
            <a:r>
              <a:rPr lang="ko-KR" altLang="en-US" dirty="0"/>
              <a:t>단열벽돌</a:t>
            </a:r>
            <a:r>
              <a:rPr lang="en-US" altLang="ko-KR" dirty="0"/>
              <a:t> ; B-1</a:t>
            </a:r>
          </a:p>
          <a:p>
            <a:pPr marL="0" indent="0">
              <a:buNone/>
            </a:pPr>
            <a:r>
              <a:rPr lang="ko-KR" altLang="en-US" dirty="0"/>
              <a:t>     보드타입 단열재</a:t>
            </a:r>
            <a:r>
              <a:rPr lang="en-US" altLang="ko-KR" dirty="0"/>
              <a:t>;HTD  </a:t>
            </a:r>
          </a:p>
          <a:p>
            <a:r>
              <a:rPr lang="en-US" altLang="ko-KR" dirty="0" err="1"/>
              <a:t>Loopseal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ko-KR" altLang="en-US" dirty="0" err="1"/>
              <a:t>내마모</a:t>
            </a:r>
            <a:r>
              <a:rPr lang="en-US" altLang="ko-KR" dirty="0"/>
              <a:t>; HSC-16H, </a:t>
            </a:r>
            <a:r>
              <a:rPr lang="ko-KR" altLang="en-US" dirty="0"/>
              <a:t>단열벽돌</a:t>
            </a:r>
            <a:r>
              <a:rPr lang="en-US" altLang="ko-KR" dirty="0"/>
              <a:t> ; B-1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0951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990600" y="2362200"/>
            <a:ext cx="13436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Water wall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Erosion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791200" cy="468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5" name="Oval 7"/>
          <p:cNvSpPr>
            <a:spLocks noChangeArrowheads="1"/>
          </p:cNvSpPr>
          <p:nvPr/>
        </p:nvSpPr>
        <p:spPr bwMode="auto">
          <a:xfrm>
            <a:off x="2133600" y="2438400"/>
            <a:ext cx="2438400" cy="2590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6" name="Oval 8"/>
          <p:cNvSpPr>
            <a:spLocks noChangeArrowheads="1"/>
          </p:cNvSpPr>
          <p:nvPr/>
        </p:nvSpPr>
        <p:spPr bwMode="auto">
          <a:xfrm>
            <a:off x="4343400" y="1676400"/>
            <a:ext cx="12954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3505200" y="1066800"/>
            <a:ext cx="2023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Cyclone troubles</a:t>
            </a:r>
          </a:p>
        </p:txBody>
      </p:sp>
      <p:sp>
        <p:nvSpPr>
          <p:cNvPr id="2058" name="Oval 10"/>
          <p:cNvSpPr>
            <a:spLocks noChangeArrowheads="1"/>
          </p:cNvSpPr>
          <p:nvPr/>
        </p:nvSpPr>
        <p:spPr bwMode="auto">
          <a:xfrm>
            <a:off x="2514600" y="4648200"/>
            <a:ext cx="1752600" cy="1905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ko-KR" altLang="ko-KR">
              <a:solidFill>
                <a:srgbClr val="FF6600"/>
              </a:solidFill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600200" y="5334000"/>
            <a:ext cx="11128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 up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overheat</a:t>
            </a: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381000" y="304800"/>
            <a:ext cx="82043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Commercial CFBC monitoring and trouble shooting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1" y="3792537"/>
            <a:ext cx="205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Feeding</a:t>
            </a:r>
            <a:r>
              <a:rPr lang="en-US" altLang="ko-KR" dirty="0">
                <a:solidFill>
                  <a:srgbClr val="FF0000"/>
                </a:solidFill>
              </a:rPr>
              <a:t> problem with irregular fuel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248" y="1949108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Superheater</a:t>
            </a:r>
            <a:r>
              <a:rPr lang="en-US" altLang="ko-KR" b="1" dirty="0">
                <a:solidFill>
                  <a:srgbClr val="FF0000"/>
                </a:solidFill>
              </a:rPr>
              <a:t> Erosion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2281" y="3986480"/>
            <a:ext cx="1512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Wet corrosion in low temp region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4248" y="2630089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Clinker 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formation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66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988840"/>
            <a:ext cx="8229600" cy="1143000"/>
          </a:xfrm>
        </p:spPr>
        <p:txBody>
          <a:bodyPr/>
          <a:lstStyle/>
          <a:p>
            <a:r>
              <a:rPr lang="en-US" altLang="ko-KR" dirty="0"/>
              <a:t>Draft System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38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72" name="Rectangle 544"/>
          <p:cNvSpPr>
            <a:spLocks noChangeArrowheads="1"/>
          </p:cNvSpPr>
          <p:nvPr/>
        </p:nvSpPr>
        <p:spPr bwMode="auto">
          <a:xfrm>
            <a:off x="179388" y="188913"/>
            <a:ext cx="8713787" cy="503237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Draft system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7584" y="1124744"/>
            <a:ext cx="3455988" cy="5129213"/>
            <a:chOff x="927100" y="1444625"/>
            <a:chExt cx="3455988" cy="5129213"/>
          </a:xfrm>
        </p:grpSpPr>
        <p:pic>
          <p:nvPicPr>
            <p:cNvPr id="14338" name="그림 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00" y="1444625"/>
              <a:ext cx="3455988" cy="512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1" name="위쪽 화살표 134"/>
            <p:cNvSpPr>
              <a:spLocks noChangeArrowheads="1"/>
            </p:cNvSpPr>
            <p:nvPr/>
          </p:nvSpPr>
          <p:spPr bwMode="auto">
            <a:xfrm>
              <a:off x="3838575" y="6210300"/>
              <a:ext cx="144463" cy="184150"/>
            </a:xfrm>
            <a:prstGeom prst="upArrow">
              <a:avLst>
                <a:gd name="adj1" fmla="val 50000"/>
                <a:gd name="adj2" fmla="val 49720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50" name="굽은 화살표 149"/>
            <p:cNvSpPr/>
            <p:nvPr/>
          </p:nvSpPr>
          <p:spPr bwMode="auto">
            <a:xfrm>
              <a:off x="1770063" y="2743200"/>
              <a:ext cx="215900" cy="360363"/>
            </a:xfrm>
            <a:prstGeom prst="bentArrow">
              <a:avLst/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4343" name="폭발 1 156"/>
            <p:cNvSpPr>
              <a:spLocks noChangeArrowheads="1"/>
            </p:cNvSpPr>
            <p:nvPr/>
          </p:nvSpPr>
          <p:spPr bwMode="auto">
            <a:xfrm>
              <a:off x="1787358" y="3873421"/>
              <a:ext cx="144462" cy="142875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44" name="폭발 1 157"/>
            <p:cNvSpPr>
              <a:spLocks noChangeArrowheads="1"/>
            </p:cNvSpPr>
            <p:nvPr/>
          </p:nvSpPr>
          <p:spPr bwMode="auto">
            <a:xfrm>
              <a:off x="2517955" y="4431444"/>
              <a:ext cx="144463" cy="144462"/>
            </a:xfrm>
            <a:prstGeom prst="irregularSeal1">
              <a:avLst/>
            </a:prstGeom>
            <a:solidFill>
              <a:srgbClr val="FF99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62" name="굽은 화살표 161"/>
            <p:cNvSpPr/>
            <p:nvPr/>
          </p:nvSpPr>
          <p:spPr bwMode="auto">
            <a:xfrm>
              <a:off x="2700338" y="2168525"/>
              <a:ext cx="215900" cy="360363"/>
            </a:xfrm>
            <a:prstGeom prst="bentArrow">
              <a:avLst/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63" name="굽은 화살표 162"/>
            <p:cNvSpPr/>
            <p:nvPr/>
          </p:nvSpPr>
          <p:spPr bwMode="auto">
            <a:xfrm rot="5400000">
              <a:off x="3252788" y="2133600"/>
              <a:ext cx="215900" cy="358775"/>
            </a:xfrm>
            <a:prstGeom prst="bentArrow">
              <a:avLst/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4347" name="아래쪽 화살표 169"/>
            <p:cNvSpPr>
              <a:spLocks noChangeArrowheads="1"/>
            </p:cNvSpPr>
            <p:nvPr/>
          </p:nvSpPr>
          <p:spPr bwMode="auto">
            <a:xfrm>
              <a:off x="2684463" y="3929063"/>
              <a:ext cx="144462" cy="287337"/>
            </a:xfrm>
            <a:prstGeom prst="downArrow">
              <a:avLst>
                <a:gd name="adj1" fmla="val 50000"/>
                <a:gd name="adj2" fmla="val 49725"/>
              </a:avLst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2" name="아래쪽 화살표 180"/>
            <p:cNvSpPr>
              <a:spLocks noChangeArrowheads="1"/>
            </p:cNvSpPr>
            <p:nvPr/>
          </p:nvSpPr>
          <p:spPr bwMode="auto">
            <a:xfrm>
              <a:off x="3468688" y="3495675"/>
              <a:ext cx="144462" cy="576263"/>
            </a:xfrm>
            <a:prstGeom prst="downArrow">
              <a:avLst>
                <a:gd name="adj1" fmla="val 50000"/>
                <a:gd name="adj2" fmla="val 49863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3" name="오른쪽으로 구부러진 화살표 56"/>
            <p:cNvSpPr>
              <a:spLocks noChangeArrowheads="1"/>
            </p:cNvSpPr>
            <p:nvPr/>
          </p:nvSpPr>
          <p:spPr bwMode="auto">
            <a:xfrm rot="-4475719">
              <a:off x="3577431" y="5649120"/>
              <a:ext cx="301625" cy="506412"/>
            </a:xfrm>
            <a:prstGeom prst="curvedRightArrow">
              <a:avLst>
                <a:gd name="adj1" fmla="val 25037"/>
                <a:gd name="adj2" fmla="val 50065"/>
                <a:gd name="adj3" fmla="val 60569"/>
              </a:avLst>
            </a:prstGeom>
            <a:solidFill>
              <a:srgbClr val="FF99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4" name="오른쪽으로 구부러진 화살표 57"/>
            <p:cNvSpPr>
              <a:spLocks noChangeArrowheads="1"/>
            </p:cNvSpPr>
            <p:nvPr/>
          </p:nvSpPr>
          <p:spPr bwMode="auto">
            <a:xfrm>
              <a:off x="2438400" y="2720975"/>
              <a:ext cx="360363" cy="144463"/>
            </a:xfrm>
            <a:prstGeom prst="curvedRightArrow">
              <a:avLst>
                <a:gd name="adj1" fmla="val 25000"/>
                <a:gd name="adj2" fmla="val 50000"/>
                <a:gd name="adj3" fmla="val 24945"/>
              </a:avLst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5" name="왼쪽으로 구부러진 화살표 58"/>
            <p:cNvSpPr>
              <a:spLocks noChangeArrowheads="1"/>
            </p:cNvSpPr>
            <p:nvPr/>
          </p:nvSpPr>
          <p:spPr bwMode="auto">
            <a:xfrm>
              <a:off x="2595563" y="3216275"/>
              <a:ext cx="358775" cy="142875"/>
            </a:xfrm>
            <a:prstGeom prst="curvedLeftArrow">
              <a:avLst>
                <a:gd name="adj1" fmla="val 25000"/>
                <a:gd name="adj2" fmla="val 50000"/>
                <a:gd name="adj3" fmla="val 25111"/>
              </a:avLst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6" name="아래쪽 화살표 171"/>
            <p:cNvSpPr>
              <a:spLocks noChangeArrowheads="1"/>
            </p:cNvSpPr>
            <p:nvPr/>
          </p:nvSpPr>
          <p:spPr bwMode="auto">
            <a:xfrm rot="1937555">
              <a:off x="2160588" y="4987925"/>
              <a:ext cx="149225" cy="288925"/>
            </a:xfrm>
            <a:prstGeom prst="downArrow">
              <a:avLst>
                <a:gd name="adj1" fmla="val 50000"/>
                <a:gd name="adj2" fmla="val 49713"/>
              </a:avLst>
            </a:prstGeom>
            <a:solidFill>
              <a:srgbClr val="FF99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8" name="폭발 1 133"/>
            <p:cNvSpPr>
              <a:spLocks noChangeArrowheads="1"/>
            </p:cNvSpPr>
            <p:nvPr/>
          </p:nvSpPr>
          <p:spPr bwMode="auto">
            <a:xfrm>
              <a:off x="2684463" y="3438525"/>
              <a:ext cx="144462" cy="144463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59" name="폭발 1 137"/>
            <p:cNvSpPr>
              <a:spLocks noChangeArrowheads="1"/>
            </p:cNvSpPr>
            <p:nvPr/>
          </p:nvSpPr>
          <p:spPr bwMode="auto">
            <a:xfrm>
              <a:off x="1630155" y="3097122"/>
              <a:ext cx="144462" cy="144462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60" name="폭발 1 138"/>
            <p:cNvSpPr>
              <a:spLocks noChangeArrowheads="1"/>
            </p:cNvSpPr>
            <p:nvPr/>
          </p:nvSpPr>
          <p:spPr bwMode="auto">
            <a:xfrm>
              <a:off x="2797264" y="2690813"/>
              <a:ext cx="144462" cy="144462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61" name="폭발 1 139"/>
            <p:cNvSpPr>
              <a:spLocks noChangeArrowheads="1"/>
            </p:cNvSpPr>
            <p:nvPr/>
          </p:nvSpPr>
          <p:spPr bwMode="auto">
            <a:xfrm>
              <a:off x="1793875" y="3551238"/>
              <a:ext cx="144463" cy="144462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62" name="폭발 1 145"/>
            <p:cNvSpPr>
              <a:spLocks noChangeArrowheads="1"/>
            </p:cNvSpPr>
            <p:nvPr/>
          </p:nvSpPr>
          <p:spPr bwMode="auto">
            <a:xfrm>
              <a:off x="1846263" y="4437063"/>
              <a:ext cx="144462" cy="144462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66" name="원형 화살표 65"/>
            <p:cNvSpPr/>
            <p:nvPr/>
          </p:nvSpPr>
          <p:spPr bwMode="auto">
            <a:xfrm>
              <a:off x="1770063" y="3147219"/>
              <a:ext cx="265112" cy="3603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128450"/>
                <a:gd name="adj5" fmla="val 12500"/>
              </a:avLst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71" name="원형 화살표 70"/>
            <p:cNvSpPr/>
            <p:nvPr/>
          </p:nvSpPr>
          <p:spPr bwMode="auto">
            <a:xfrm flipH="1">
              <a:off x="1583531" y="3956845"/>
              <a:ext cx="215900" cy="360362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292398"/>
                <a:gd name="adj5" fmla="val 12500"/>
              </a:avLst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4367" name="위쪽 화살표 136"/>
            <p:cNvSpPr>
              <a:spLocks noChangeArrowheads="1"/>
            </p:cNvSpPr>
            <p:nvPr/>
          </p:nvSpPr>
          <p:spPr bwMode="auto">
            <a:xfrm>
              <a:off x="4117975" y="5035550"/>
              <a:ext cx="144463" cy="215900"/>
            </a:xfrm>
            <a:prstGeom prst="upArrow">
              <a:avLst>
                <a:gd name="adj1" fmla="val 50000"/>
                <a:gd name="adj2" fmla="val 49976"/>
              </a:avLst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68" name="폭발 1 153"/>
            <p:cNvSpPr>
              <a:spLocks noChangeArrowheads="1"/>
            </p:cNvSpPr>
            <p:nvPr/>
          </p:nvSpPr>
          <p:spPr bwMode="auto">
            <a:xfrm>
              <a:off x="1619250" y="4581525"/>
              <a:ext cx="144463" cy="142875"/>
            </a:xfrm>
            <a:prstGeom prst="irregularSeal1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69" name="오른쪽 화살표 73"/>
            <p:cNvSpPr>
              <a:spLocks noChangeArrowheads="1"/>
            </p:cNvSpPr>
            <p:nvPr/>
          </p:nvSpPr>
          <p:spPr bwMode="auto">
            <a:xfrm rot="10800000">
              <a:off x="2855913" y="5818188"/>
              <a:ext cx="360362" cy="142875"/>
            </a:xfrm>
            <a:prstGeom prst="rightArrow">
              <a:avLst>
                <a:gd name="adj1" fmla="val 50000"/>
                <a:gd name="adj2" fmla="val 50444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70" name="오른쪽 화살표 74"/>
            <p:cNvSpPr>
              <a:spLocks noChangeArrowheads="1"/>
            </p:cNvSpPr>
            <p:nvPr/>
          </p:nvSpPr>
          <p:spPr bwMode="auto">
            <a:xfrm rot="8235595">
              <a:off x="2627313" y="5183188"/>
              <a:ext cx="360362" cy="142875"/>
            </a:xfrm>
            <a:prstGeom prst="rightArrow">
              <a:avLst>
                <a:gd name="adj1" fmla="val 50000"/>
                <a:gd name="adj2" fmla="val 50444"/>
              </a:avLst>
            </a:prstGeom>
            <a:solidFill>
              <a:srgbClr val="CC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71" name="오른쪽 화살표 75"/>
            <p:cNvSpPr>
              <a:spLocks noChangeArrowheads="1"/>
            </p:cNvSpPr>
            <p:nvPr/>
          </p:nvSpPr>
          <p:spPr bwMode="auto">
            <a:xfrm rot="10800000">
              <a:off x="2006600" y="6057900"/>
              <a:ext cx="360363" cy="144463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rgbClr val="CCCC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4372" name="오른쪽 화살표 76"/>
            <p:cNvSpPr>
              <a:spLocks noChangeArrowheads="1"/>
            </p:cNvSpPr>
            <p:nvPr/>
          </p:nvSpPr>
          <p:spPr bwMode="auto">
            <a:xfrm rot="10800000">
              <a:off x="3767138" y="5248275"/>
              <a:ext cx="215900" cy="144463"/>
            </a:xfrm>
            <a:prstGeom prst="rightArrow">
              <a:avLst>
                <a:gd name="adj1" fmla="val 50000"/>
                <a:gd name="adj2" fmla="val 49817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rgbClr val="FFFF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288757" y="1170216"/>
            <a:ext cx="4038600" cy="4712266"/>
          </a:xfrm>
        </p:spPr>
        <p:txBody>
          <a:bodyPr/>
          <a:lstStyle/>
          <a:p>
            <a:pPr eaLnBrk="1" hangingPunct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Fuel, sand, and ash bed material Raise to upper space</a:t>
            </a:r>
          </a:p>
          <a:p>
            <a:pPr eaLnBrk="1" hangingPunct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Particle exchanges heat with Furnace</a:t>
            </a:r>
          </a:p>
          <a:p>
            <a:pPr eaLnBrk="1" hangingPunct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Entrained particle (&gt; 0.1mm) in Hot Gas collected in Cyclone, Returns to Furnace</a:t>
            </a:r>
          </a:p>
          <a:p>
            <a:pPr eaLnBrk="1" hangingPunct="1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Hot Gas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Transfers heat to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Super-heater, Economizer, while passes Convection Pass, Air  heater, and Dust Collection hopper</a:t>
            </a:r>
            <a:endParaRPr lang="en-US" altLang="ko-KR" sz="20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endParaRPr lang="ko-KR" altLang="en-US" sz="2000" dirty="0"/>
          </a:p>
        </p:txBody>
      </p:sp>
      <p:sp>
        <p:nvSpPr>
          <p:cNvPr id="37" name="아래쪽 화살표 180"/>
          <p:cNvSpPr>
            <a:spLocks noChangeArrowheads="1"/>
          </p:cNvSpPr>
          <p:nvPr/>
        </p:nvSpPr>
        <p:spPr bwMode="auto">
          <a:xfrm flipH="1" flipV="1">
            <a:off x="1670547" y="4354458"/>
            <a:ext cx="119264" cy="646167"/>
          </a:xfrm>
          <a:prstGeom prst="downArrow">
            <a:avLst>
              <a:gd name="adj1" fmla="val 50000"/>
              <a:gd name="adj2" fmla="val 49863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585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 design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 fan</a:t>
            </a:r>
          </a:p>
          <a:p>
            <a:r>
              <a:rPr lang="en-US" altLang="ko-KR" dirty="0"/>
              <a:t>SA fan</a:t>
            </a:r>
          </a:p>
          <a:p>
            <a:r>
              <a:rPr lang="en-US" altLang="ko-KR" dirty="0"/>
              <a:t>Loop seal air fan</a:t>
            </a:r>
          </a:p>
          <a:p>
            <a:r>
              <a:rPr lang="en-US" altLang="ko-KR" dirty="0"/>
              <a:t>EHE fan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13763"/>
      </p:ext>
    </p:extLst>
  </p:cSld>
  <p:clrMapOvr>
    <a:masterClrMapping/>
  </p:clrMapOvr>
</p:sld>
</file>

<file path=ppt/theme/theme1.xml><?xml version="1.0" encoding="utf-8"?>
<a:theme xmlns:a="http://schemas.openxmlformats.org/drawingml/2006/main" name="칠보 비녀">
  <a:themeElements>
    <a:clrScheme name="">
      <a:dk1>
        <a:srgbClr val="000000"/>
      </a:dk1>
      <a:lt1>
        <a:srgbClr val="FFFFFF"/>
      </a:lt1>
      <a:dk2>
        <a:srgbClr val="374420"/>
      </a:dk2>
      <a:lt2>
        <a:srgbClr val="D4DCC6"/>
      </a:lt2>
      <a:accent1>
        <a:srgbClr val="798547"/>
      </a:accent1>
      <a:accent2>
        <a:srgbClr val="B6D29A"/>
      </a:accent2>
      <a:accent3>
        <a:srgbClr val="FFFFFF"/>
      </a:accent3>
      <a:accent4>
        <a:srgbClr val="000000"/>
      </a:accent4>
      <a:accent5>
        <a:srgbClr val="BEC2B1"/>
      </a:accent5>
      <a:accent6>
        <a:srgbClr val="A5BE8B"/>
      </a:accent6>
      <a:hlink>
        <a:srgbClr val="A3C670"/>
      </a:hlink>
      <a:folHlink>
        <a:srgbClr val="B2B2B2"/>
      </a:folHlink>
    </a:clrScheme>
    <a:fontScheme name="칠보 비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칠보 비녀 1">
        <a:dk1>
          <a:srgbClr val="000000"/>
        </a:dk1>
        <a:lt1>
          <a:srgbClr val="FFFFFF"/>
        </a:lt1>
        <a:dk2>
          <a:srgbClr val="374420"/>
        </a:dk2>
        <a:lt2>
          <a:srgbClr val="D4DCC6"/>
        </a:lt2>
        <a:accent1>
          <a:srgbClr val="88954F"/>
        </a:accent1>
        <a:accent2>
          <a:srgbClr val="B6D29A"/>
        </a:accent2>
        <a:accent3>
          <a:srgbClr val="FFFFFF"/>
        </a:accent3>
        <a:accent4>
          <a:srgbClr val="000000"/>
        </a:accent4>
        <a:accent5>
          <a:srgbClr val="C3C8B2"/>
        </a:accent5>
        <a:accent6>
          <a:srgbClr val="A5BE8B"/>
        </a:accent6>
        <a:hlink>
          <a:srgbClr val="8DB84E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2">
        <a:dk1>
          <a:srgbClr val="000000"/>
        </a:dk1>
        <a:lt1>
          <a:srgbClr val="FFFFFF"/>
        </a:lt1>
        <a:dk2>
          <a:srgbClr val="006666"/>
        </a:dk2>
        <a:lt2>
          <a:srgbClr val="C0C0C0"/>
        </a:lt2>
        <a:accent1>
          <a:srgbClr val="2AAA9E"/>
        </a:accent1>
        <a:accent2>
          <a:srgbClr val="AFDBCA"/>
        </a:accent2>
        <a:accent3>
          <a:srgbClr val="FFFFFF"/>
        </a:accent3>
        <a:accent4>
          <a:srgbClr val="000000"/>
        </a:accent4>
        <a:accent5>
          <a:srgbClr val="ACD2CC"/>
        </a:accent5>
        <a:accent6>
          <a:srgbClr val="9EC6B7"/>
        </a:accent6>
        <a:hlink>
          <a:srgbClr val="4896A8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3">
        <a:dk1>
          <a:srgbClr val="000000"/>
        </a:dk1>
        <a:lt1>
          <a:srgbClr val="FFFFFF"/>
        </a:lt1>
        <a:dk2>
          <a:srgbClr val="663300"/>
        </a:dk2>
        <a:lt2>
          <a:srgbClr val="E0DAD0"/>
        </a:lt2>
        <a:accent1>
          <a:srgbClr val="B07D38"/>
        </a:accent1>
        <a:accent2>
          <a:srgbClr val="DCC596"/>
        </a:accent2>
        <a:accent3>
          <a:srgbClr val="FFFFFF"/>
        </a:accent3>
        <a:accent4>
          <a:srgbClr val="000000"/>
        </a:accent4>
        <a:accent5>
          <a:srgbClr val="D4BFAE"/>
        </a:accent5>
        <a:accent6>
          <a:srgbClr val="C7B287"/>
        </a:accent6>
        <a:hlink>
          <a:srgbClr val="E49B3A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4">
        <a:dk1>
          <a:srgbClr val="000000"/>
        </a:dk1>
        <a:lt1>
          <a:srgbClr val="FFFFFF"/>
        </a:lt1>
        <a:dk2>
          <a:srgbClr val="553498"/>
        </a:dk2>
        <a:lt2>
          <a:srgbClr val="DDDDDD"/>
        </a:lt2>
        <a:accent1>
          <a:srgbClr val="7793ED"/>
        </a:accent1>
        <a:accent2>
          <a:srgbClr val="A8C6F2"/>
        </a:accent2>
        <a:accent3>
          <a:srgbClr val="FFFFFF"/>
        </a:accent3>
        <a:accent4>
          <a:srgbClr val="000000"/>
        </a:accent4>
        <a:accent5>
          <a:srgbClr val="BDC8F4"/>
        </a:accent5>
        <a:accent6>
          <a:srgbClr val="98B3DB"/>
        </a:accent6>
        <a:hlink>
          <a:srgbClr val="8B6DCF"/>
        </a:hlink>
        <a:folHlink>
          <a:srgbClr val="C9C0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5">
        <a:dk1>
          <a:srgbClr val="000000"/>
        </a:dk1>
        <a:lt1>
          <a:srgbClr val="FFFFFF"/>
        </a:lt1>
        <a:dk2>
          <a:srgbClr val="474103"/>
        </a:dk2>
        <a:lt2>
          <a:srgbClr val="C5C0B5"/>
        </a:lt2>
        <a:accent1>
          <a:srgbClr val="BAB73E"/>
        </a:accent1>
        <a:accent2>
          <a:srgbClr val="C7CE82"/>
        </a:accent2>
        <a:accent3>
          <a:srgbClr val="FFFFFF"/>
        </a:accent3>
        <a:accent4>
          <a:srgbClr val="000000"/>
        </a:accent4>
        <a:accent5>
          <a:srgbClr val="D9D8AF"/>
        </a:accent5>
        <a:accent6>
          <a:srgbClr val="B4BA75"/>
        </a:accent6>
        <a:hlink>
          <a:srgbClr val="9B7A45"/>
        </a:hlink>
        <a:folHlink>
          <a:srgbClr val="7776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6">
        <a:dk1>
          <a:srgbClr val="000000"/>
        </a:dk1>
        <a:lt1>
          <a:srgbClr val="FFFFFF"/>
        </a:lt1>
        <a:dk2>
          <a:srgbClr val="292929"/>
        </a:dk2>
        <a:lt2>
          <a:srgbClr val="DDDDDD"/>
        </a:lt2>
        <a:accent1>
          <a:srgbClr val="5F5F5F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AEAEAE"/>
        </a:accent6>
        <a:hlink>
          <a:srgbClr val="9999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칠보 비녀</Template>
  <TotalTime>13947</TotalTime>
  <Words>4172</Words>
  <Application>Microsoft Office PowerPoint</Application>
  <PresentationFormat>화면 슬라이드 쇼(4:3)</PresentationFormat>
  <Paragraphs>1538</Paragraphs>
  <Slides>149</Slides>
  <Notes>21</Notes>
  <HiddenSlides>0</HiddenSlides>
  <MMClips>0</MMClips>
  <ScaleCrop>false</ScaleCrop>
  <HeadingPairs>
    <vt:vector size="8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149</vt:i4>
      </vt:variant>
    </vt:vector>
  </HeadingPairs>
  <TitlesOfParts>
    <vt:vector size="173" baseType="lpstr">
      <vt:lpstr>HGS創英角ﾎﾟｯﾌﾟ体</vt:lpstr>
      <vt:lpstr>HY헤드라인M</vt:lpstr>
      <vt:lpstr>굴림</vt:lpstr>
      <vt:lpstr>굴림체</vt:lpstr>
      <vt:lpstr>돋움</vt:lpstr>
      <vt:lpstr>맑은 고딕</vt:lpstr>
      <vt:lpstr>바른돋움 1</vt:lpstr>
      <vt:lpstr>바른돋움 2</vt:lpstr>
      <vt:lpstr>바탕체</vt:lpstr>
      <vt:lpstr>새굴림</vt:lpstr>
      <vt:lpstr>한컴바탕</vt:lpstr>
      <vt:lpstr>휴먼명조</vt:lpstr>
      <vt:lpstr>휴먼옛체</vt:lpstr>
      <vt:lpstr>Arial</vt:lpstr>
      <vt:lpstr>Calibri</vt:lpstr>
      <vt:lpstr>Cambria Math</vt:lpstr>
      <vt:lpstr>Impact</vt:lpstr>
      <vt:lpstr>Times New Roman</vt:lpstr>
      <vt:lpstr>Wingdings</vt:lpstr>
      <vt:lpstr>Wingdings 2</vt:lpstr>
      <vt:lpstr>칠보 비녀</vt:lpstr>
      <vt:lpstr>Photo Editor 사진</vt:lpstr>
      <vt:lpstr>AutoCAD Drawing</vt:lpstr>
      <vt:lpstr>비트맵 이미지</vt:lpstr>
      <vt:lpstr>Combustor design</vt:lpstr>
      <vt:lpstr>Non Pressure Parts</vt:lpstr>
      <vt:lpstr>Terminal points</vt:lpstr>
      <vt:lpstr>PowerPoint 프레젠테이션</vt:lpstr>
      <vt:lpstr>Design specifications</vt:lpstr>
      <vt:lpstr>Emission targets</vt:lpstr>
      <vt:lpstr>Fluff 전용 RDF 연소 보일러 공정도</vt:lpstr>
      <vt:lpstr>1MWe RDF combustion CFB  Co-generation boiler system</vt:lpstr>
      <vt:lpstr>Kier 1MWe co-generation CFB boiler</vt:lpstr>
      <vt:lpstr>PowerPoint 프레젠테이션</vt:lpstr>
      <vt:lpstr>PowerPoint 프레젠테이션</vt:lpstr>
      <vt:lpstr>원주 10MWe 발전용 보일러 조감도</vt:lpstr>
      <vt:lpstr>PowerPoint 프레젠테이션</vt:lpstr>
      <vt:lpstr>PowerPoint 프레젠테이션</vt:lpstr>
      <vt:lpstr>Soma 22MWe CFBC Boiler </vt:lpstr>
      <vt:lpstr>三重ごみ固形燃料発電所の焼却施設</vt:lpstr>
      <vt:lpstr>CFB Co-Gen. Boiler for Fluff Fuel </vt:lpstr>
      <vt:lpstr>CFB Steam Boiler for Sludge/Plastics fuel</vt:lpstr>
      <vt:lpstr>BFB Steam Boiler for Biomass</vt:lpstr>
      <vt:lpstr>Design criteria of combustor</vt:lpstr>
      <vt:lpstr>Simple vs. Better Control</vt:lpstr>
      <vt:lpstr>PowerPoint 프레젠테이션</vt:lpstr>
      <vt:lpstr>PowerPoint 프레젠테이션</vt:lpstr>
      <vt:lpstr>Lay out of Combustor and Back pass </vt:lpstr>
      <vt:lpstr>Combustor</vt:lpstr>
      <vt:lpstr>Combustor height</vt:lpstr>
      <vt:lpstr>PowerPoint 프레젠테이션</vt:lpstr>
      <vt:lpstr>Combustor cross sectional area</vt:lpstr>
      <vt:lpstr>Heat transfer unit of 10MWe CFBC boiler for RDF</vt:lpstr>
      <vt:lpstr>Boiler capacity vs. Cross sectional area</vt:lpstr>
      <vt:lpstr>FW feeding system 2014</vt:lpstr>
      <vt:lpstr>Suppression of Ceiling wall erosion</vt:lpstr>
      <vt:lpstr>Comb shaped plate</vt:lpstr>
      <vt:lpstr>Cyclone 설계</vt:lpstr>
      <vt:lpstr>Multi inlet cyclone</vt:lpstr>
      <vt:lpstr>Multi outlet cyclone</vt:lpstr>
      <vt:lpstr>Multi outlet cyclone</vt:lpstr>
      <vt:lpstr>Double cyclone</vt:lpstr>
      <vt:lpstr> Integrated combustor -cyclone</vt:lpstr>
      <vt:lpstr>Hot Cyclone for CFBC</vt:lpstr>
      <vt:lpstr>Cyclone </vt:lpstr>
      <vt:lpstr>PowerPoint 프레젠테이션</vt:lpstr>
      <vt:lpstr>PowerPoint 프레젠테이션</vt:lpstr>
      <vt:lpstr>Angular motion</vt:lpstr>
      <vt:lpstr>Linear vs Rotational</vt:lpstr>
      <vt:lpstr>Torque</vt:lpstr>
      <vt:lpstr>PowerPoint 프레젠테이션</vt:lpstr>
      <vt:lpstr>Requirements</vt:lpstr>
      <vt:lpstr>Cyclone design criteria</vt:lpstr>
      <vt:lpstr>Cyclone types</vt:lpstr>
      <vt:lpstr>Wrap around cyclone</vt:lpstr>
      <vt:lpstr>Traditional vs. High Efficiency</vt:lpstr>
      <vt:lpstr>Horizontal vs. down slide</vt:lpstr>
      <vt:lpstr>Cone Angle</vt:lpstr>
      <vt:lpstr>Cyclone under</vt:lpstr>
      <vt:lpstr>Loop seal</vt:lpstr>
      <vt:lpstr>External Heat Exchanger</vt:lpstr>
      <vt:lpstr>Return of EHE</vt:lpstr>
      <vt:lpstr>Fluidized bed ash cooler</vt:lpstr>
      <vt:lpstr>Startup burner</vt:lpstr>
      <vt:lpstr>Ignition burner</vt:lpstr>
      <vt:lpstr>Duct burner</vt:lpstr>
      <vt:lpstr>Primary Air Feed Duct and Start Up Burner</vt:lpstr>
      <vt:lpstr>Lance burner</vt:lpstr>
      <vt:lpstr>Thermal expansion of Combustor</vt:lpstr>
      <vt:lpstr>Thermal expansion of combustor</vt:lpstr>
      <vt:lpstr>Loop seal return</vt:lpstr>
      <vt:lpstr>Return leg approach</vt:lpstr>
      <vt:lpstr>PowerPoint 프레젠테이션</vt:lpstr>
      <vt:lpstr>PowerPoint 프레젠테이션</vt:lpstr>
      <vt:lpstr>Air-water Combined Bottom Ash Cooler</vt:lpstr>
      <vt:lpstr>air-water combined bottom ash cooler </vt:lpstr>
      <vt:lpstr>Rotary drum ash cooler</vt:lpstr>
      <vt:lpstr>Rotary barrel type ash cooler</vt:lpstr>
      <vt:lpstr>Rotary barrel ash cooler</vt:lpstr>
      <vt:lpstr>Air preheater</vt:lpstr>
      <vt:lpstr>Air preheater design</vt:lpstr>
      <vt:lpstr>A/H Design specification</vt:lpstr>
      <vt:lpstr>Utilization of ash</vt:lpstr>
      <vt:lpstr>Air heater for Large scale CFB</vt:lpstr>
      <vt:lpstr>Rotary heat exchanger</vt:lpstr>
      <vt:lpstr>Manhole and Soot blower </vt:lpstr>
      <vt:lpstr>Air heater corrosion</vt:lpstr>
      <vt:lpstr>PowerPoint 프레젠테이션</vt:lpstr>
      <vt:lpstr>Erosion Protection</vt:lpstr>
      <vt:lpstr>PowerPoint 프레젠테이션</vt:lpstr>
      <vt:lpstr>Erosion protection</vt:lpstr>
      <vt:lpstr>Water wall protection</vt:lpstr>
      <vt:lpstr>Refractory for CFB</vt:lpstr>
      <vt:lpstr>연소로 종류별 위치별 내화재 (한국내화제품)</vt:lpstr>
      <vt:lpstr>비정형케스타블(CRETO)</vt:lpstr>
      <vt:lpstr>비정형 케스타블(MOLDIT)</vt:lpstr>
      <vt:lpstr>PowerPoint 프레젠테이션</vt:lpstr>
      <vt:lpstr>정형(벽돌)케스타블(HX)</vt:lpstr>
      <vt:lpstr>조선내화제품</vt:lpstr>
      <vt:lpstr>PowerPoint 프레젠테이션</vt:lpstr>
      <vt:lpstr>Draft System</vt:lpstr>
      <vt:lpstr>PowerPoint 프레젠테이션</vt:lpstr>
      <vt:lpstr>Fan design</vt:lpstr>
      <vt:lpstr>PowerPoint 프레젠테이션</vt:lpstr>
      <vt:lpstr>Combustion air and fan selecton</vt:lpstr>
      <vt:lpstr>Primary Air circuit</vt:lpstr>
      <vt:lpstr>Fuel feeding air</vt:lpstr>
      <vt:lpstr>Secondary air circuit</vt:lpstr>
      <vt:lpstr>2nd air Loop</vt:lpstr>
      <vt:lpstr>Loop Seal Air circuit</vt:lpstr>
      <vt:lpstr>Ash cooler air circuit</vt:lpstr>
      <vt:lpstr>Soot blower and Manhole</vt:lpstr>
      <vt:lpstr>Design Considerations</vt:lpstr>
      <vt:lpstr>Feeder </vt:lpstr>
      <vt:lpstr>RDF feeder</vt:lpstr>
      <vt:lpstr>Limestone feeder</vt:lpstr>
      <vt:lpstr>PowerPoint 프레젠테이션</vt:lpstr>
      <vt:lpstr>Fuel feeding system</vt:lpstr>
      <vt:lpstr>Fuel feeding </vt:lpstr>
      <vt:lpstr>Typical Coal Feed</vt:lpstr>
      <vt:lpstr>Distributor</vt:lpstr>
      <vt:lpstr>Distributor </vt:lpstr>
      <vt:lpstr>No gap allowed at the wall</vt:lpstr>
      <vt:lpstr>Distributor resistance</vt:lpstr>
      <vt:lpstr>Distributor-K chemical</vt:lpstr>
      <vt:lpstr>Distributors-AE&amp;E</vt:lpstr>
      <vt:lpstr>Distributors-Metso</vt:lpstr>
      <vt:lpstr>Water Cooled Air Distributor</vt:lpstr>
      <vt:lpstr>Bed ash drain</vt:lpstr>
      <vt:lpstr>PowerPoint 프레젠테이션</vt:lpstr>
      <vt:lpstr>Bed ash drain for coal</vt:lpstr>
      <vt:lpstr>Air distributor</vt:lpstr>
      <vt:lpstr>Bed ash drain for RDF</vt:lpstr>
      <vt:lpstr>Step Distributor</vt:lpstr>
      <vt:lpstr>PowerPoint 프레젠테이션</vt:lpstr>
      <vt:lpstr>PowerPoint 프레젠테이션</vt:lpstr>
      <vt:lpstr>PowerPoint 프레젠테이션</vt:lpstr>
      <vt:lpstr>분산판</vt:lpstr>
      <vt:lpstr>Post combustion</vt:lpstr>
      <vt:lpstr>Post combustion during solid fuel combustion</vt:lpstr>
      <vt:lpstr>Flingeln Corrosion Diagram</vt:lpstr>
      <vt:lpstr>Metal corrosion and protective coating</vt:lpstr>
      <vt:lpstr>PowerPoint 프레젠테이션</vt:lpstr>
      <vt:lpstr>Anti corrosion technology</vt:lpstr>
      <vt:lpstr>Solutions</vt:lpstr>
      <vt:lpstr>Bed density control</vt:lpstr>
      <vt:lpstr>Effects of fly ash reburning on improving the CFB boiler combustion efficiency</vt:lpstr>
      <vt:lpstr>Fly ash recirculation</vt:lpstr>
      <vt:lpstr>PowerPoint 프레젠테이션</vt:lpstr>
      <vt:lpstr>Non-mechanical dual loop seal</vt:lpstr>
      <vt:lpstr>PowerPoint 프레젠테이션</vt:lpstr>
      <vt:lpstr>PowerPoint 프레젠테이션</vt:lpstr>
      <vt:lpstr>PowerPoint 프레젠테이션</vt:lpstr>
    </vt:vector>
  </TitlesOfParts>
  <Company>유동층연구센터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Operation Characteristics of Commercial Circulating Fluidized Bed Boiler in Korea</dc:title>
  <dc:creator>선도원</dc:creator>
  <cp:lastModifiedBy>Dowon SHUN</cp:lastModifiedBy>
  <cp:revision>422</cp:revision>
  <cp:lastPrinted>2016-11-14T06:02:05Z</cp:lastPrinted>
  <dcterms:created xsi:type="dcterms:W3CDTF">2002-10-11T04:58:35Z</dcterms:created>
  <dcterms:modified xsi:type="dcterms:W3CDTF">2024-07-30T10:48:02Z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000800b058000000000001024100</vt:lpwstr>
  </property>
</Properties>
</file>